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13"/>
  </p:notesMasterIdLst>
  <p:handoutMasterIdLst>
    <p:handoutMasterId r:id="rId14"/>
  </p:handoutMasterIdLst>
  <p:sldIdLst>
    <p:sldId id="256" r:id="rId2"/>
    <p:sldId id="257" r:id="rId3"/>
    <p:sldId id="259" r:id="rId4"/>
    <p:sldId id="258"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0909" autoAdjust="0"/>
  </p:normalViewPr>
  <p:slideViewPr>
    <p:cSldViewPr snapToObjects="1">
      <p:cViewPr varScale="1">
        <p:scale>
          <a:sx n="83" d="100"/>
          <a:sy n="83" d="100"/>
        </p:scale>
        <p:origin x="-1072"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7A1CCC-1F1A-0349-A9A3-04D7FBADFAB7}" type="datetimeFigureOut">
              <a:rPr lang="en-US" smtClean="0"/>
              <a:pPr/>
              <a:t>8/30/13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B29073-633C-F844-83B8-A36B734C9B8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671FC-9294-E048-8865-BC5C2A62F436}" type="datetimeFigureOut">
              <a:rPr lang="en-US" smtClean="0"/>
              <a:pPr/>
              <a:t>8/30/13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79C37-351F-CB4B-BBF9-D2BBC8C424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A779C37-351F-CB4B-BBF9-D2BBC8C424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3110" name="Picture 38" descr="rainbowdirt"/>
          <p:cNvPicPr>
            <a:picLocks noChangeAspect="1" noChangeArrowheads="1"/>
          </p:cNvPicPr>
          <p:nvPr/>
        </p:nvPicPr>
        <p:blipFill>
          <a:blip r:embed="rId2"/>
          <a:srcRect b="-2"/>
          <a:stretch>
            <a:fillRect/>
          </a:stretch>
        </p:blipFill>
        <p:spPr bwMode="auto">
          <a:xfrm>
            <a:off x="0" y="0"/>
            <a:ext cx="9144000"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685800" y="1196975"/>
            <a:ext cx="7772400" cy="1470025"/>
          </a:xfrm>
        </p:spPr>
        <p:txBody>
          <a:bodyPr/>
          <a:lstStyle>
            <a:lvl1pPr>
              <a:defRPr b="1"/>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371600" y="2952750"/>
            <a:ext cx="6400800" cy="1752600"/>
          </a:xfrm>
        </p:spPr>
        <p:txBody>
          <a:bodyPr/>
          <a:lstStyle>
            <a:lvl1pPr marL="0" indent="0" algn="ctr">
              <a:buFontTx/>
              <a:buNone/>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p:txBody>
          <a:bodyPr/>
          <a:lstStyle>
            <a:lvl1pPr>
              <a:defRPr/>
            </a:lvl1pPr>
          </a:lstStyle>
          <a:p>
            <a:fld id="{A7A0D96A-2B30-7648-A2FC-6F11B7E37663}" type="datetimeFigureOut">
              <a:rPr lang="en-US" smtClean="0"/>
              <a:pPr/>
              <a:t>8/30/13</a:t>
            </a:fld>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93649B03-8E95-DA4D-A846-D459F7B659E3}" type="slidenum">
              <a:rPr lang="en-US"/>
              <a:pPr/>
              <a:t>‹#›</a:t>
            </a:fld>
            <a:endParaRPr lang="en-US"/>
          </a:p>
        </p:txBody>
      </p:sp>
      <p:sp>
        <p:nvSpPr>
          <p:cNvPr id="3090" name="Text Box 18"/>
          <p:cNvSpPr txBox="1">
            <a:spLocks noChangeArrowheads="1"/>
          </p:cNvSpPr>
          <p:nvPr/>
        </p:nvSpPr>
        <p:spPr bwMode="auto">
          <a:xfrm rot="19237452">
            <a:off x="4622800" y="519113"/>
            <a:ext cx="184150" cy="366712"/>
          </a:xfrm>
          <a:prstGeom prst="rect">
            <a:avLst/>
          </a:prstGeom>
          <a:noFill/>
          <a:ln w="9525">
            <a:noFill/>
            <a:miter lim="800000"/>
            <a:headEnd/>
            <a:tailEnd/>
          </a:ln>
          <a:effectLst/>
        </p:spPr>
        <p:txBody>
          <a:bodyPr wrap="none">
            <a:prstTxWarp prst="textNoShape">
              <a:avLst/>
            </a:prstTxWarp>
            <a:spAutoFit/>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7A0D96A-2B30-7648-A2FC-6F11B7E37663}" type="datetimeFigureOut">
              <a:rPr lang="en-US" smtClean="0"/>
              <a:pPr/>
              <a:t>8/30/13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4492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4492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7A0D96A-2B30-7648-A2FC-6F11B7E37663}" type="datetimeFigureOut">
              <a:rPr lang="en-US" smtClean="0"/>
              <a:pPr/>
              <a:t>8/30/13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66800"/>
            <a:ext cx="8229600" cy="37004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A7A0D96A-2B30-7648-A2FC-6F11B7E37663}" type="datetimeFigureOut">
              <a:rPr lang="en-US" smtClean="0"/>
              <a:pPr/>
              <a:t>8/30/13</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A7A0D96A-2B30-7648-A2FC-6F11B7E37663}" type="datetimeFigureOut">
              <a:rPr lang="en-US" smtClean="0"/>
              <a:pPr/>
              <a:t>8/30/13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7A0D96A-2B30-7648-A2FC-6F11B7E37663}" type="datetimeFigureOut">
              <a:rPr lang="en-US" smtClean="0"/>
              <a:pPr/>
              <a:t>8/30/13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2AAB499-F5DE-4BE5-BB26-90CC428051F7}" type="datetime1">
              <a:rPr smtClean="0"/>
              <a:pPr/>
              <a:t>6/3/2007</a:t>
            </a:fld>
            <a:endParaRPr/>
          </a:p>
        </p:txBody>
      </p:sp>
      <p:sp>
        <p:nvSpPr>
          <p:cNvPr id="5" name="Footer Placeholder 4"/>
          <p:cNvSpPr>
            <a:spLocks noGrp="1"/>
          </p:cNvSpPr>
          <p:nvPr>
            <p:ph type="ftr" sz="quarter" idx="11"/>
          </p:nvPr>
        </p:nvSpPr>
        <p:spPr/>
        <p:txBody>
          <a:bodyPr/>
          <a:lstStyle>
            <a:lvl1pPr>
              <a:defRPr/>
            </a:lvl1pPr>
          </a:lstStyle>
          <a:p>
            <a:r>
              <a:rPr smtClean="0"/>
              <a:t>
              </a:t>
            </a:r>
            <a:endParaRPr/>
          </a:p>
        </p:txBody>
      </p:sp>
      <p:sp>
        <p:nvSpPr>
          <p:cNvPr id="6" name="Slide Number Placeholder 5"/>
          <p:cNvSpPr>
            <a:spLocks noGrp="1"/>
          </p:cNvSpPr>
          <p:nvPr>
            <p:ph type="sldNum" sz="quarter" idx="12"/>
          </p:nvPr>
        </p:nvSpPr>
        <p:spPr/>
        <p:txBody>
          <a:bodyPr/>
          <a:lstStyle>
            <a:lvl1pPr>
              <a:defRPr smtClean="0"/>
            </a:lvl1pPr>
          </a:lstStyle>
          <a:p>
            <a:fld id="{EBF5CD18-686B-47A9-AFD5-66CE5FA52A66}" type="slidenum">
              <a:rPr smtClean="0"/>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7A0D96A-2B30-7648-A2FC-6F11B7E37663}" type="datetimeFigureOut">
              <a:rPr lang="en-US" smtClean="0"/>
              <a:pPr/>
              <a:t>8/30/13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7A0D96A-2B30-7648-A2FC-6F11B7E37663}" type="datetimeFigureOut">
              <a:rPr lang="en-US" smtClean="0"/>
              <a:pPr/>
              <a:t>8/30/13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7A0D96A-2B30-7648-A2FC-6F11B7E37663}" type="datetimeFigureOut">
              <a:rPr lang="en-US" smtClean="0"/>
              <a:pPr/>
              <a:t>8/30/13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7A0D96A-2B30-7648-A2FC-6F11B7E37663}" type="datetimeFigureOut">
              <a:rPr lang="en-US" smtClean="0"/>
              <a:pPr/>
              <a:t>8/30/13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7A0D96A-2B30-7648-A2FC-6F11B7E37663}" type="datetimeFigureOut">
              <a:rPr lang="en-US" smtClean="0"/>
              <a:pPr/>
              <a:t>8/30/13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6FA7EB1D-EA4D-574C-BC09-F12B1805C45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7A0D96A-2B30-7648-A2FC-6F11B7E37663}" type="datetimeFigureOut">
              <a:rPr lang="en-US" smtClean="0"/>
              <a:pPr/>
              <a:t>8/30/13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8ED936BF-AF67-A247-97CD-D659278DCE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68" name="Picture 44" descr="rainbowdirt"/>
          <p:cNvPicPr>
            <a:picLocks noChangeAspect="1" noChangeArrowheads="1"/>
          </p:cNvPicPr>
          <p:nvPr/>
        </p:nvPicPr>
        <p:blipFill>
          <a:blip r:embed="rId15"/>
          <a:srcRect b="-2"/>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457200" y="1066800"/>
            <a:ext cx="8229600" cy="3700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A7A0D96A-2B30-7648-A2FC-6F11B7E37663}" type="datetimeFigureOut">
              <a:rPr lang="en-US" smtClean="0"/>
              <a:pPr/>
              <a:t>8/30/13</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D936BF-AF67-A247-97CD-D659278DCE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84" charset="0"/>
        </a:defRPr>
      </a:lvl2pPr>
      <a:lvl3pPr algn="ctr" rtl="0" eaLnBrk="1" fontAlgn="base" hangingPunct="1">
        <a:spcBef>
          <a:spcPct val="0"/>
        </a:spcBef>
        <a:spcAft>
          <a:spcPct val="0"/>
        </a:spcAft>
        <a:defRPr sz="4400">
          <a:solidFill>
            <a:schemeClr val="tx2"/>
          </a:solidFill>
          <a:latin typeface="Arial" pitchFamily="-84" charset="0"/>
        </a:defRPr>
      </a:lvl3pPr>
      <a:lvl4pPr algn="ctr" rtl="0" eaLnBrk="1" fontAlgn="base" hangingPunct="1">
        <a:spcBef>
          <a:spcPct val="0"/>
        </a:spcBef>
        <a:spcAft>
          <a:spcPct val="0"/>
        </a:spcAft>
        <a:defRPr sz="4400">
          <a:solidFill>
            <a:schemeClr val="tx2"/>
          </a:solidFill>
          <a:latin typeface="Arial" pitchFamily="-84" charset="0"/>
        </a:defRPr>
      </a:lvl4pPr>
      <a:lvl5pPr algn="ctr" rtl="0" eaLnBrk="1" fontAlgn="base" hangingPunct="1">
        <a:spcBef>
          <a:spcPct val="0"/>
        </a:spcBef>
        <a:spcAft>
          <a:spcPct val="0"/>
        </a:spcAft>
        <a:defRPr sz="4400">
          <a:solidFill>
            <a:schemeClr val="tx2"/>
          </a:solidFill>
          <a:latin typeface="Arial" pitchFamily="-84" charset="0"/>
        </a:defRPr>
      </a:lvl5pPr>
      <a:lvl6pPr marL="457200" algn="ctr" rtl="0" eaLnBrk="1" fontAlgn="base" hangingPunct="1">
        <a:spcBef>
          <a:spcPct val="0"/>
        </a:spcBef>
        <a:spcAft>
          <a:spcPct val="0"/>
        </a:spcAft>
        <a:defRPr sz="4400">
          <a:solidFill>
            <a:schemeClr val="tx2"/>
          </a:solidFill>
          <a:latin typeface="Arial" pitchFamily="-84" charset="0"/>
        </a:defRPr>
      </a:lvl6pPr>
      <a:lvl7pPr marL="914400" algn="ctr" rtl="0" eaLnBrk="1" fontAlgn="base" hangingPunct="1">
        <a:spcBef>
          <a:spcPct val="0"/>
        </a:spcBef>
        <a:spcAft>
          <a:spcPct val="0"/>
        </a:spcAft>
        <a:defRPr sz="4400">
          <a:solidFill>
            <a:schemeClr val="tx2"/>
          </a:solidFill>
          <a:latin typeface="Arial" pitchFamily="-84" charset="0"/>
        </a:defRPr>
      </a:lvl7pPr>
      <a:lvl8pPr marL="1371600" algn="ctr" rtl="0" eaLnBrk="1" fontAlgn="base" hangingPunct="1">
        <a:spcBef>
          <a:spcPct val="0"/>
        </a:spcBef>
        <a:spcAft>
          <a:spcPct val="0"/>
        </a:spcAft>
        <a:defRPr sz="4400">
          <a:solidFill>
            <a:schemeClr val="tx2"/>
          </a:solidFill>
          <a:latin typeface="Arial" pitchFamily="-84" charset="0"/>
        </a:defRPr>
      </a:lvl8pPr>
      <a:lvl9pPr marL="1828800" algn="ctr" rtl="0" eaLnBrk="1" fontAlgn="base" hangingPunct="1">
        <a:spcBef>
          <a:spcPct val="0"/>
        </a:spcBef>
        <a:spcAft>
          <a:spcPct val="0"/>
        </a:spcAft>
        <a:defRPr sz="4400">
          <a:solidFill>
            <a:schemeClr val="tx2"/>
          </a:solidFill>
          <a:latin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84"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84"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84"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8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84"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84"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84"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8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Android Application Development</a:t>
            </a:r>
            <a:endParaRPr lang="en-US" dirty="0"/>
          </a:p>
        </p:txBody>
      </p:sp>
      <p:sp>
        <p:nvSpPr>
          <p:cNvPr id="10" name="Subtitle 9"/>
          <p:cNvSpPr>
            <a:spLocks noGrp="1"/>
          </p:cNvSpPr>
          <p:nvPr>
            <p:ph type="subTitle" idx="1"/>
          </p:nvPr>
        </p:nvSpPr>
        <p:spPr/>
        <p:txBody>
          <a:bodyPr/>
          <a:lstStyle/>
          <a:p>
            <a:r>
              <a:rPr lang="en-US" dirty="0" err="1" smtClean="0"/>
              <a:t>Shafiul</a:t>
            </a:r>
            <a:r>
              <a:rPr lang="en-US" dirty="0" smtClean="0"/>
              <a:t> </a:t>
            </a:r>
            <a:r>
              <a:rPr lang="en-US" dirty="0" err="1" smtClean="0"/>
              <a:t>Hasan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381000" y="457200"/>
            <a:ext cx="2612439" cy="523220"/>
          </a:xfrm>
          <a:prstGeom prst="rect">
            <a:avLst/>
          </a:prstGeom>
          <a:noFill/>
        </p:spPr>
        <p:txBody>
          <a:bodyPr wrap="none" rtlCol="0">
            <a:spAutoFit/>
          </a:bodyPr>
          <a:lstStyle/>
          <a:p>
            <a:r>
              <a:rPr lang="en-US" sz="2800" b="1" dirty="0" smtClean="0">
                <a:solidFill>
                  <a:schemeClr val="tx2"/>
                </a:solidFill>
              </a:rPr>
              <a:t>Course Works</a:t>
            </a:r>
            <a:endParaRPr lang="en-US" sz="2800" b="1" dirty="0">
              <a:solidFill>
                <a:schemeClr val="tx2"/>
              </a:solidFill>
            </a:endParaRPr>
          </a:p>
        </p:txBody>
      </p:sp>
      <p:sp>
        <p:nvSpPr>
          <p:cNvPr id="6" name="TextBox 5"/>
          <p:cNvSpPr txBox="1"/>
          <p:nvPr/>
        </p:nvSpPr>
        <p:spPr>
          <a:xfrm>
            <a:off x="381000" y="980420"/>
            <a:ext cx="9448800" cy="2031325"/>
          </a:xfrm>
          <a:prstGeom prst="rect">
            <a:avLst/>
          </a:prstGeom>
          <a:noFill/>
        </p:spPr>
        <p:txBody>
          <a:bodyPr wrap="square" rtlCol="0">
            <a:spAutoFit/>
          </a:bodyPr>
          <a:lstStyle/>
          <a:p>
            <a:r>
              <a:rPr lang="en-US" dirty="0" smtClean="0"/>
              <a:t>Course works is divided into 4 sections :</a:t>
            </a:r>
          </a:p>
          <a:p>
            <a:endParaRPr lang="en-US" dirty="0" smtClean="0"/>
          </a:p>
          <a:p>
            <a:pPr>
              <a:buFontTx/>
              <a:buChar char="•"/>
            </a:pPr>
            <a:r>
              <a:rPr lang="en-US" dirty="0" smtClean="0"/>
              <a:t> Assignments.</a:t>
            </a:r>
          </a:p>
          <a:p>
            <a:pPr>
              <a:buFontTx/>
              <a:buChar char="•"/>
            </a:pPr>
            <a:r>
              <a:rPr lang="en-US" dirty="0" smtClean="0"/>
              <a:t> Class Tests.</a:t>
            </a:r>
          </a:p>
          <a:p>
            <a:pPr>
              <a:buFontTx/>
              <a:buChar char="•"/>
            </a:pPr>
            <a:r>
              <a:rPr lang="en-US" dirty="0" smtClean="0"/>
              <a:t> Sudden Tests.</a:t>
            </a:r>
          </a:p>
          <a:p>
            <a:pPr>
              <a:buFontTx/>
              <a:buChar char="•"/>
            </a:pPr>
            <a:r>
              <a:rPr lang="en-US" dirty="0" smtClean="0"/>
              <a:t> Projects.</a:t>
            </a:r>
          </a:p>
          <a:p>
            <a:r>
              <a:rPr lang="en-US" dirty="0" smtClean="0"/>
              <a:t>    </a:t>
            </a:r>
            <a:endParaRPr lang="en-US" dirty="0"/>
          </a:p>
        </p:txBody>
      </p:sp>
      <p:sp>
        <p:nvSpPr>
          <p:cNvPr id="7" name="TextBox 6"/>
          <p:cNvSpPr txBox="1"/>
          <p:nvPr/>
        </p:nvSpPr>
        <p:spPr>
          <a:xfrm>
            <a:off x="381000" y="2750135"/>
            <a:ext cx="3078287" cy="523220"/>
          </a:xfrm>
          <a:prstGeom prst="rect">
            <a:avLst/>
          </a:prstGeom>
          <a:noFill/>
        </p:spPr>
        <p:txBody>
          <a:bodyPr wrap="none" rtlCol="0">
            <a:spAutoFit/>
          </a:bodyPr>
          <a:lstStyle/>
          <a:p>
            <a:r>
              <a:rPr lang="en-US" sz="2800" b="1" dirty="0" smtClean="0">
                <a:solidFill>
                  <a:schemeClr val="tx2"/>
                </a:solidFill>
              </a:rPr>
              <a:t>Course Materials</a:t>
            </a:r>
            <a:endParaRPr lang="en-US" sz="2800" b="1" dirty="0">
              <a:solidFill>
                <a:schemeClr val="tx2"/>
              </a:solidFill>
            </a:endParaRPr>
          </a:p>
        </p:txBody>
      </p:sp>
      <p:sp>
        <p:nvSpPr>
          <p:cNvPr id="8" name="TextBox 7"/>
          <p:cNvSpPr txBox="1"/>
          <p:nvPr/>
        </p:nvSpPr>
        <p:spPr>
          <a:xfrm>
            <a:off x="381000" y="3505200"/>
            <a:ext cx="9448800" cy="2308324"/>
          </a:xfrm>
          <a:prstGeom prst="rect">
            <a:avLst/>
          </a:prstGeom>
          <a:noFill/>
        </p:spPr>
        <p:txBody>
          <a:bodyPr wrap="square" rtlCol="0">
            <a:spAutoFit/>
          </a:bodyPr>
          <a:lstStyle/>
          <a:p>
            <a:r>
              <a:rPr lang="en-US" dirty="0" smtClean="0"/>
              <a:t>Course materials  could be found from the following sources,</a:t>
            </a:r>
          </a:p>
          <a:p>
            <a:endParaRPr lang="en-US" dirty="0" smtClean="0"/>
          </a:p>
          <a:p>
            <a:pPr>
              <a:buFontTx/>
              <a:buChar char="•"/>
            </a:pPr>
            <a:r>
              <a:rPr lang="en-US" dirty="0" smtClean="0"/>
              <a:t> Screen-casts of sessions.</a:t>
            </a:r>
          </a:p>
          <a:p>
            <a:pPr>
              <a:buFontTx/>
              <a:buChar char="•"/>
            </a:pPr>
            <a:r>
              <a:rPr lang="en-US" dirty="0" smtClean="0"/>
              <a:t> Slides.</a:t>
            </a:r>
          </a:p>
          <a:p>
            <a:pPr>
              <a:buFontTx/>
              <a:buChar char="•"/>
            </a:pPr>
            <a:r>
              <a:rPr lang="en-US" dirty="0" smtClean="0"/>
              <a:t> Sample projects.</a:t>
            </a:r>
          </a:p>
          <a:p>
            <a:pPr>
              <a:buFontTx/>
              <a:buChar char="•"/>
            </a:pPr>
            <a:r>
              <a:rPr lang="en-US" dirty="0" smtClean="0"/>
              <a:t> Tutorial videos.</a:t>
            </a:r>
          </a:p>
          <a:p>
            <a:pPr>
              <a:buFontTx/>
              <a:buChar char="•"/>
            </a:pPr>
            <a:r>
              <a:rPr lang="en-US" dirty="0" smtClean="0"/>
              <a:t> </a:t>
            </a:r>
            <a:r>
              <a:rPr lang="en-US" dirty="0" err="1" smtClean="0"/>
              <a:t>Blog</a:t>
            </a:r>
            <a:r>
              <a:rPr lang="en-US" dirty="0" smtClean="0"/>
              <a:t> links.</a:t>
            </a:r>
          </a:p>
          <a:p>
            <a:pPr>
              <a:buFontTx/>
              <a:buChar char="•"/>
            </a:pPr>
            <a:r>
              <a:rPr lang="en-US" dirty="0" smtClean="0"/>
              <a:t> </a:t>
            </a:r>
            <a:r>
              <a:rPr lang="en-US" dirty="0" err="1" smtClean="0"/>
              <a:t>Githhub</a:t>
            </a:r>
            <a:r>
              <a:rPr lang="en-US" dirty="0" smtClean="0"/>
              <a:t> project links.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381000" y="457200"/>
            <a:ext cx="2000367" cy="523220"/>
          </a:xfrm>
          <a:prstGeom prst="rect">
            <a:avLst/>
          </a:prstGeom>
          <a:noFill/>
        </p:spPr>
        <p:txBody>
          <a:bodyPr wrap="none" rtlCol="0">
            <a:spAutoFit/>
          </a:bodyPr>
          <a:lstStyle/>
          <a:p>
            <a:r>
              <a:rPr lang="en-US" sz="2800" b="1" dirty="0" smtClean="0">
                <a:solidFill>
                  <a:schemeClr val="tx2"/>
                </a:solidFill>
              </a:rPr>
              <a:t>Evaluation</a:t>
            </a:r>
            <a:endParaRPr lang="en-US" sz="2800" b="1" dirty="0">
              <a:solidFill>
                <a:schemeClr val="tx2"/>
              </a:solidFill>
            </a:endParaRPr>
          </a:p>
        </p:txBody>
      </p:sp>
      <p:sp>
        <p:nvSpPr>
          <p:cNvPr id="4" name="TextBox 3"/>
          <p:cNvSpPr txBox="1"/>
          <p:nvPr/>
        </p:nvSpPr>
        <p:spPr>
          <a:xfrm>
            <a:off x="381000" y="1524000"/>
            <a:ext cx="8819354" cy="1200329"/>
          </a:xfrm>
          <a:prstGeom prst="rect">
            <a:avLst/>
          </a:prstGeom>
          <a:noFill/>
        </p:spPr>
        <p:txBody>
          <a:bodyPr wrap="none" rtlCol="0">
            <a:spAutoFit/>
          </a:bodyPr>
          <a:lstStyle/>
          <a:p>
            <a:r>
              <a:rPr lang="en-US" dirty="0" smtClean="0"/>
              <a:t>There will be no traditional evaluation. You will  evaluate yourselves, if </a:t>
            </a:r>
          </a:p>
          <a:p>
            <a:r>
              <a:rPr lang="en-US" dirty="0" smtClean="0"/>
              <a:t>course trainer wants to verify your grade then he might take a viva or a programming</a:t>
            </a:r>
          </a:p>
          <a:p>
            <a:r>
              <a:rPr lang="en-US" dirty="0" smtClean="0"/>
              <a:t>test or a written test to justify, then he will put the final grade.   </a:t>
            </a:r>
          </a:p>
          <a:p>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Course Summary</a:t>
            </a:r>
            <a:endParaRPr lang="en-US" dirty="0"/>
          </a:p>
        </p:txBody>
      </p:sp>
      <p:sp>
        <p:nvSpPr>
          <p:cNvPr id="11" name="TextBox 10"/>
          <p:cNvSpPr txBox="1"/>
          <p:nvPr/>
        </p:nvSpPr>
        <p:spPr>
          <a:xfrm>
            <a:off x="457200" y="1752600"/>
            <a:ext cx="8686800" cy="4524316"/>
          </a:xfrm>
          <a:prstGeom prst="rect">
            <a:avLst/>
          </a:prstGeom>
          <a:noFill/>
        </p:spPr>
        <p:txBody>
          <a:bodyPr wrap="square" rtlCol="0">
            <a:spAutoFit/>
          </a:bodyPr>
          <a:lstStyle/>
          <a:p>
            <a:r>
              <a:rPr lang="en-US" dirty="0" smtClean="0"/>
              <a:t>Android is unlike any other mobile development platform or Java-based environment. This training  will immerse students in the Android platform, </a:t>
            </a:r>
          </a:p>
          <a:p>
            <a:r>
              <a:rPr lang="en-US" dirty="0" smtClean="0"/>
              <a:t>leveraging their existing Java expertise, and allowing them to walk away</a:t>
            </a:r>
          </a:p>
          <a:p>
            <a:r>
              <a:rPr lang="en-US" dirty="0" smtClean="0"/>
              <a:t> from the class ready to build Android GUIs and related components.</a:t>
            </a:r>
          </a:p>
          <a:p>
            <a:endParaRPr lang="en-US" dirty="0" smtClean="0"/>
          </a:p>
          <a:p>
            <a:r>
              <a:rPr dirty="0" smtClean="0"/>
              <a:t>This hands‐on course encourages the trainees to learn by building increasingly more sophisticated and meaningful mobile applications for AndroidTM through the approach of learning by examples and small tutorials along with explanations of underlying mechanisms.</a:t>
            </a:r>
            <a:endParaRPr lang="en-US" dirty="0" smtClean="0"/>
          </a:p>
          <a:p>
            <a:endParaRPr lang="en-US" dirty="0" smtClean="0"/>
          </a:p>
          <a:p>
            <a:pPr>
              <a:buFontTx/>
              <a:buChar char="•"/>
            </a:pPr>
            <a:r>
              <a:rPr dirty="0" smtClean="0"/>
              <a:t>This course does not include </a:t>
            </a:r>
            <a:r>
              <a:rPr lang="en-US" dirty="0" smtClean="0"/>
              <a:t>any material’s for the</a:t>
            </a:r>
            <a:r>
              <a:rPr dirty="0" smtClean="0"/>
              <a:t> platform developers.</a:t>
            </a:r>
            <a:endParaRPr lang="en-US" dirty="0" smtClean="0"/>
          </a:p>
          <a:p>
            <a:pPr>
              <a:buFontTx/>
              <a:buChar char="•"/>
            </a:pPr>
            <a:r>
              <a:rPr dirty="0" smtClean="0"/>
              <a:t>This course is designed for only application developers.</a:t>
            </a:r>
            <a:endParaRPr lang="en-US" dirty="0" smtClean="0"/>
          </a:p>
          <a:p>
            <a:pPr>
              <a:buFontTx/>
              <a:buChar char="•"/>
            </a:pPr>
            <a:r>
              <a:rPr lang="en-US" dirty="0" smtClean="0"/>
              <a:t>This course will not cover all the advanced features for application development, rather it will provide trainees a guideline on how to learn and implement more advanced tropics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381000" y="457200"/>
            <a:ext cx="3337773" cy="523220"/>
          </a:xfrm>
          <a:prstGeom prst="rect">
            <a:avLst/>
          </a:prstGeom>
          <a:noFill/>
        </p:spPr>
        <p:txBody>
          <a:bodyPr wrap="none" rtlCol="0">
            <a:spAutoFit/>
          </a:bodyPr>
          <a:lstStyle/>
          <a:p>
            <a:r>
              <a:rPr lang="en-US" sz="2800" b="1" dirty="0" smtClean="0">
                <a:solidFill>
                  <a:schemeClr val="tx2"/>
                </a:solidFill>
              </a:rPr>
              <a:t>Course Objectives</a:t>
            </a:r>
          </a:p>
          <a:p>
            <a:endParaRPr lang="en-US" sz="2800" b="1" dirty="0">
              <a:solidFill>
                <a:schemeClr val="tx2"/>
              </a:solidFill>
            </a:endParaRPr>
          </a:p>
        </p:txBody>
      </p:sp>
      <p:sp>
        <p:nvSpPr>
          <p:cNvPr id="5" name="Title 4"/>
          <p:cNvSpPr>
            <a:spLocks noGrp="1"/>
          </p:cNvSpPr>
          <p:nvPr>
            <p:ph type="title"/>
          </p:nvPr>
        </p:nvSpPr>
        <p:spPr/>
        <p:txBody>
          <a:bodyPr/>
          <a:lstStyle/>
          <a:p>
            <a:r>
              <a:rPr lang="en-US" dirty="0" smtClean="0"/>
              <a:t> </a:t>
            </a:r>
            <a:br>
              <a:rPr lang="en-US" dirty="0" smtClean="0"/>
            </a:br>
            <a:endParaRPr lang="en-US" dirty="0"/>
          </a:p>
        </p:txBody>
      </p:sp>
      <p:sp>
        <p:nvSpPr>
          <p:cNvPr id="6" name="Content Placeholder 5"/>
          <p:cNvSpPr>
            <a:spLocks noGrp="1"/>
          </p:cNvSpPr>
          <p:nvPr>
            <p:ph idx="1"/>
          </p:nvPr>
        </p:nvSpPr>
        <p:spPr>
          <a:xfrm>
            <a:off x="457200" y="1066801"/>
            <a:ext cx="4379976" cy="2133600"/>
          </a:xfrm>
        </p:spPr>
        <p:txBody>
          <a:bodyPr/>
          <a:lstStyle/>
          <a:p>
            <a:r>
              <a:rPr lang="en-US" dirty="0" smtClean="0"/>
              <a:t>$$$$$ </a:t>
            </a:r>
            <a:r>
              <a:rPr lang="en-US" dirty="0" err="1" smtClean="0">
                <a:sym typeface="Wingdings"/>
              </a:rPr>
              <a:t></a:t>
            </a:r>
            <a:r>
              <a:rPr lang="en-US" dirty="0" smtClean="0">
                <a:sym typeface="Wingdings"/>
              </a:rPr>
              <a:t> ?.</a:t>
            </a:r>
          </a:p>
          <a:p>
            <a:r>
              <a:rPr lang="en-US" dirty="0" smtClean="0">
                <a:sym typeface="Wingdings"/>
              </a:rPr>
              <a:t>  </a:t>
            </a:r>
            <a:endParaRPr lang="en-US" dirty="0"/>
          </a:p>
        </p:txBody>
      </p:sp>
      <p:pic>
        <p:nvPicPr>
          <p:cNvPr id="7" name="Picture 6" descr="odesk.jpg"/>
          <p:cNvPicPr>
            <a:picLocks noChangeAspect="1"/>
          </p:cNvPicPr>
          <p:nvPr/>
        </p:nvPicPr>
        <p:blipFill>
          <a:blip r:embed="rId2"/>
          <a:stretch>
            <a:fillRect/>
          </a:stretch>
        </p:blipFill>
        <p:spPr>
          <a:xfrm>
            <a:off x="838200" y="1719073"/>
            <a:ext cx="3998976" cy="947927"/>
          </a:xfrm>
          <a:prstGeom prst="rect">
            <a:avLst/>
          </a:prstGeom>
        </p:spPr>
      </p:pic>
      <p:pic>
        <p:nvPicPr>
          <p:cNvPr id="9" name="Picture 8" descr="051009131230elance_logo_new_RGB_big_vator.jpg"/>
          <p:cNvPicPr>
            <a:picLocks noChangeAspect="1"/>
          </p:cNvPicPr>
          <p:nvPr/>
        </p:nvPicPr>
        <p:blipFill>
          <a:blip r:embed="rId3"/>
          <a:stretch>
            <a:fillRect/>
          </a:stretch>
        </p:blipFill>
        <p:spPr>
          <a:xfrm>
            <a:off x="4837176" y="1719073"/>
            <a:ext cx="2859024" cy="719327"/>
          </a:xfrm>
          <a:prstGeom prst="rect">
            <a:avLst/>
          </a:prstGeom>
        </p:spPr>
      </p:pic>
      <p:sp>
        <p:nvSpPr>
          <p:cNvPr id="10" name="TextBox 9"/>
          <p:cNvSpPr txBox="1"/>
          <p:nvPr/>
        </p:nvSpPr>
        <p:spPr>
          <a:xfrm>
            <a:off x="457200" y="2667000"/>
            <a:ext cx="8370738" cy="1754327"/>
          </a:xfrm>
          <a:prstGeom prst="rect">
            <a:avLst/>
          </a:prstGeom>
          <a:noFill/>
        </p:spPr>
        <p:txBody>
          <a:bodyPr wrap="none" rtlCol="0">
            <a:spAutoFit/>
          </a:bodyPr>
          <a:lstStyle/>
          <a:p>
            <a:r>
              <a:rPr lang="en-US" dirty="0" smtClean="0"/>
              <a:t>Any of these …? </a:t>
            </a:r>
          </a:p>
          <a:p>
            <a:r>
              <a:rPr lang="en-US" dirty="0" smtClean="0"/>
              <a:t>NOPE : Our main objectives is to build couple of thousands good, robust, skilled </a:t>
            </a:r>
          </a:p>
          <a:p>
            <a:r>
              <a:rPr lang="en-US" dirty="0" smtClean="0"/>
              <a:t>Android developers, So that Bangladesh will be the main destination to make </a:t>
            </a:r>
          </a:p>
          <a:p>
            <a:r>
              <a:rPr lang="en-US" dirty="0" smtClean="0"/>
              <a:t>Quality apps . We want to build some android geeks </a:t>
            </a:r>
            <a:r>
              <a:rPr lang="en-US" dirty="0" err="1" smtClean="0">
                <a:sym typeface="Wingdings"/>
              </a:rPr>
              <a:t></a:t>
            </a:r>
            <a:endParaRPr lang="en-US" dirty="0" smtClean="0">
              <a:sym typeface="Wingdings"/>
            </a:endParaRPr>
          </a:p>
          <a:p>
            <a:r>
              <a:rPr lang="en-US" dirty="0" smtClean="0"/>
              <a:t> </a:t>
            </a:r>
          </a:p>
          <a:p>
            <a:r>
              <a:rPr lang="en-US" dirty="0" smtClean="0"/>
              <a:t>     </a:t>
            </a:r>
            <a:endParaRPr lang="en-US" dirty="0"/>
          </a:p>
        </p:txBody>
      </p:sp>
      <p:pic>
        <p:nvPicPr>
          <p:cNvPr id="11" name="Picture 10" descr="unnamed.png"/>
          <p:cNvPicPr>
            <a:picLocks noChangeAspect="1"/>
          </p:cNvPicPr>
          <p:nvPr/>
        </p:nvPicPr>
        <p:blipFill>
          <a:blip r:embed="rId4"/>
          <a:stretch>
            <a:fillRect/>
          </a:stretch>
        </p:blipFill>
        <p:spPr>
          <a:xfrm>
            <a:off x="838200" y="3977427"/>
            <a:ext cx="2880573" cy="288057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381000" y="457200"/>
            <a:ext cx="2997635" cy="523220"/>
          </a:xfrm>
          <a:prstGeom prst="rect">
            <a:avLst/>
          </a:prstGeom>
          <a:noFill/>
        </p:spPr>
        <p:txBody>
          <a:bodyPr wrap="none" rtlCol="0">
            <a:spAutoFit/>
          </a:bodyPr>
          <a:lstStyle/>
          <a:p>
            <a:r>
              <a:rPr lang="en-US" sz="2800" b="1" dirty="0" smtClean="0">
                <a:solidFill>
                  <a:schemeClr val="tx2"/>
                </a:solidFill>
              </a:rPr>
              <a:t>Course Duration </a:t>
            </a:r>
            <a:endParaRPr lang="en-US" sz="2800" b="1" dirty="0">
              <a:solidFill>
                <a:schemeClr val="tx2"/>
              </a:solidFill>
            </a:endParaRPr>
          </a:p>
        </p:txBody>
      </p:sp>
      <p:sp>
        <p:nvSpPr>
          <p:cNvPr id="9" name="TextBox 8"/>
          <p:cNvSpPr txBox="1"/>
          <p:nvPr/>
        </p:nvSpPr>
        <p:spPr>
          <a:xfrm>
            <a:off x="381000" y="980420"/>
            <a:ext cx="9448800" cy="1754327"/>
          </a:xfrm>
          <a:prstGeom prst="rect">
            <a:avLst/>
          </a:prstGeom>
          <a:noFill/>
        </p:spPr>
        <p:txBody>
          <a:bodyPr wrap="square" rtlCol="0">
            <a:spAutoFit/>
          </a:bodyPr>
          <a:lstStyle/>
          <a:p>
            <a:r>
              <a:rPr lang="en-US" dirty="0" smtClean="0"/>
              <a:t>Course is divided into </a:t>
            </a:r>
            <a:r>
              <a:rPr lang="en-US" dirty="0"/>
              <a:t>3</a:t>
            </a:r>
            <a:r>
              <a:rPr lang="en-US" dirty="0" smtClean="0"/>
              <a:t> sections :</a:t>
            </a:r>
          </a:p>
          <a:p>
            <a:endParaRPr lang="en-US" dirty="0" smtClean="0"/>
          </a:p>
          <a:p>
            <a:pPr>
              <a:buFontTx/>
              <a:buChar char="•"/>
            </a:pPr>
            <a:r>
              <a:rPr lang="en-US" dirty="0" smtClean="0"/>
              <a:t> Basics of Android developments (5-6 lessons).</a:t>
            </a:r>
          </a:p>
          <a:p>
            <a:pPr>
              <a:buFontTx/>
              <a:buChar char="•"/>
            </a:pPr>
            <a:r>
              <a:rPr lang="en-US" dirty="0" smtClean="0"/>
              <a:t> Basics of Java and OOP concepts ( 6-7 lessons ).</a:t>
            </a:r>
          </a:p>
          <a:p>
            <a:pPr>
              <a:buFontTx/>
              <a:buChar char="•"/>
            </a:pPr>
            <a:r>
              <a:rPr lang="en-US" dirty="0" smtClean="0"/>
              <a:t> Advanced Android tropics (10-12 lessons ).</a:t>
            </a:r>
          </a:p>
          <a:p>
            <a:pPr>
              <a:buFontTx/>
              <a:buChar char="•"/>
            </a:pPr>
            <a:r>
              <a:rPr lang="en-US" dirty="0" smtClean="0"/>
              <a:t> Future guidelines for self improvements and App Development(1 class).    </a:t>
            </a:r>
            <a:endParaRPr lang="en-US" dirty="0"/>
          </a:p>
        </p:txBody>
      </p:sp>
      <p:sp>
        <p:nvSpPr>
          <p:cNvPr id="11" name="TextBox 10"/>
          <p:cNvSpPr txBox="1"/>
          <p:nvPr/>
        </p:nvSpPr>
        <p:spPr>
          <a:xfrm>
            <a:off x="381000" y="3200400"/>
            <a:ext cx="3637234" cy="523220"/>
          </a:xfrm>
          <a:prstGeom prst="rect">
            <a:avLst/>
          </a:prstGeom>
          <a:noFill/>
        </p:spPr>
        <p:txBody>
          <a:bodyPr wrap="none" rtlCol="0">
            <a:spAutoFit/>
          </a:bodyPr>
          <a:lstStyle/>
          <a:p>
            <a:r>
              <a:rPr lang="en-US" sz="2800" dirty="0" smtClean="0">
                <a:solidFill>
                  <a:schemeClr val="tx2"/>
                </a:solidFill>
              </a:rPr>
              <a:t>Course Prerequisites</a:t>
            </a:r>
            <a:endParaRPr lang="en-US" sz="2800" dirty="0">
              <a:solidFill>
                <a:schemeClr val="tx2"/>
              </a:solidFill>
            </a:endParaRPr>
          </a:p>
        </p:txBody>
      </p:sp>
      <p:sp>
        <p:nvSpPr>
          <p:cNvPr id="12" name="TextBox 11"/>
          <p:cNvSpPr txBox="1"/>
          <p:nvPr/>
        </p:nvSpPr>
        <p:spPr>
          <a:xfrm>
            <a:off x="381000" y="3853934"/>
            <a:ext cx="8153400" cy="3139321"/>
          </a:xfrm>
          <a:prstGeom prst="rect">
            <a:avLst/>
          </a:prstGeom>
          <a:noFill/>
        </p:spPr>
        <p:txBody>
          <a:bodyPr wrap="square" rtlCol="0">
            <a:spAutoFit/>
          </a:bodyPr>
          <a:lstStyle/>
          <a:p>
            <a:r>
              <a:rPr lang="en-US" dirty="0" smtClean="0"/>
              <a:t>To Take this course , you must have the following qualities ,</a:t>
            </a:r>
          </a:p>
          <a:p>
            <a:endParaRPr lang="en-US" dirty="0" smtClean="0"/>
          </a:p>
          <a:p>
            <a:pPr>
              <a:buFontTx/>
              <a:buChar char="•"/>
            </a:pPr>
            <a:r>
              <a:rPr lang="en-US" dirty="0" smtClean="0"/>
              <a:t> You must have  love for  programming.</a:t>
            </a:r>
          </a:p>
          <a:p>
            <a:pPr>
              <a:buFontTx/>
              <a:buChar char="•"/>
            </a:pPr>
            <a:r>
              <a:rPr lang="en-US" dirty="0" smtClean="0"/>
              <a:t> You must know either java or </a:t>
            </a:r>
            <a:r>
              <a:rPr lang="en-US" dirty="0" err="1" smtClean="0"/>
              <a:t>c</a:t>
            </a:r>
            <a:r>
              <a:rPr lang="en-US" dirty="0" smtClean="0"/>
              <a:t># , or you are willing to lean it .</a:t>
            </a:r>
          </a:p>
          <a:p>
            <a:pPr>
              <a:buFontTx/>
              <a:buChar char="•"/>
            </a:pPr>
            <a:r>
              <a:rPr lang="en-US" dirty="0" smtClean="0"/>
              <a:t> You must have the tendency to do your assignments by your selves.</a:t>
            </a:r>
          </a:p>
          <a:p>
            <a:pPr>
              <a:buFontTx/>
              <a:buChar char="•"/>
            </a:pPr>
            <a:r>
              <a:rPr lang="en-US" dirty="0" smtClean="0"/>
              <a:t> You must have the courage to ask questions in the class. DO NOT BE SHY IN THE CLASS.ASK AS MANY QUESTIONS AS YOU CAN , TRY TO UNDERSTAND EVERY BIT OF THE PRESENTATION.</a:t>
            </a:r>
          </a:p>
          <a:p>
            <a:pPr>
              <a:buFontTx/>
              <a:buChar char="•"/>
            </a:pPr>
            <a:r>
              <a:rPr lang="en-US" dirty="0" smtClean="0"/>
              <a:t> If you are lazy, then this course is not for you.</a:t>
            </a:r>
          </a:p>
          <a:p>
            <a:pPr>
              <a:buFontTx/>
              <a:buChar char="•"/>
            </a:pPr>
            <a:r>
              <a:rPr lang="en-US" dirty="0" smtClean="0"/>
              <a:t> You have to love Puzzles, because we will solve lots </a:t>
            </a:r>
          </a:p>
          <a:p>
            <a:r>
              <a:rPr lang="en-US" dirty="0" smtClean="0"/>
              <a:t>of them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Android Basics</a:t>
            </a:r>
            <a:endParaRPr lang="en-US" dirty="0"/>
          </a:p>
        </p:txBody>
      </p:sp>
      <p:sp>
        <p:nvSpPr>
          <p:cNvPr id="5" name="Content Placeholder 4"/>
          <p:cNvSpPr>
            <a:spLocks noGrp="1"/>
          </p:cNvSpPr>
          <p:nvPr>
            <p:ph idx="1"/>
          </p:nvPr>
        </p:nvSpPr>
        <p:spPr>
          <a:xfrm>
            <a:off x="457200" y="1676400"/>
            <a:ext cx="8229600" cy="3700463"/>
          </a:xfrm>
        </p:spPr>
        <p:txBody>
          <a:bodyPr/>
          <a:lstStyle/>
          <a:p>
            <a:r>
              <a:rPr lang="en-US" dirty="0" smtClean="0"/>
              <a:t>Environment setups.</a:t>
            </a:r>
          </a:p>
          <a:p>
            <a:r>
              <a:rPr lang="en-US" dirty="0" smtClean="0"/>
              <a:t>Basic tools understandings.</a:t>
            </a:r>
          </a:p>
          <a:p>
            <a:r>
              <a:rPr lang="en-US" dirty="0" smtClean="0"/>
              <a:t>Basic project structure .</a:t>
            </a:r>
          </a:p>
          <a:p>
            <a:r>
              <a:rPr lang="en-US" dirty="0" smtClean="0"/>
              <a:t>Hello world example.</a:t>
            </a:r>
          </a:p>
          <a:p>
            <a:r>
              <a:rPr lang="en-US" dirty="0" smtClean="0"/>
              <a:t>Activity life cycles.</a:t>
            </a:r>
          </a:p>
          <a:p>
            <a:r>
              <a:rPr lang="en-US" dirty="0" smtClean="0"/>
              <a:t>Familiarization with basic android Widgets.</a:t>
            </a:r>
          </a:p>
          <a:p>
            <a:r>
              <a:rPr lang="en-US" dirty="0" smtClean="0"/>
              <a:t>Class test # AND-01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Basics</a:t>
            </a:r>
            <a:endParaRPr lang="en-US" dirty="0"/>
          </a:p>
        </p:txBody>
      </p:sp>
      <p:sp>
        <p:nvSpPr>
          <p:cNvPr id="4" name="Content Placeholder 3"/>
          <p:cNvSpPr>
            <a:spLocks noGrp="1"/>
          </p:cNvSpPr>
          <p:nvPr>
            <p:ph idx="1"/>
          </p:nvPr>
        </p:nvSpPr>
        <p:spPr>
          <a:xfrm>
            <a:off x="457200" y="1417638"/>
            <a:ext cx="8229600" cy="4830762"/>
          </a:xfrm>
        </p:spPr>
        <p:txBody>
          <a:bodyPr/>
          <a:lstStyle/>
          <a:p>
            <a:r>
              <a:rPr lang="en-US" dirty="0" smtClean="0"/>
              <a:t>User defined type.</a:t>
            </a:r>
          </a:p>
          <a:p>
            <a:r>
              <a:rPr lang="en-US" dirty="0" smtClean="0"/>
              <a:t>Finding objects from problem domain.</a:t>
            </a:r>
          </a:p>
          <a:p>
            <a:r>
              <a:rPr lang="en-US" dirty="0" smtClean="0"/>
              <a:t>What is object and what is class.</a:t>
            </a:r>
          </a:p>
          <a:p>
            <a:r>
              <a:rPr lang="en-US" dirty="0" smtClean="0"/>
              <a:t>Encapsulation.</a:t>
            </a:r>
          </a:p>
          <a:p>
            <a:r>
              <a:rPr lang="en-US" dirty="0" smtClean="0"/>
              <a:t>Constructor.</a:t>
            </a:r>
          </a:p>
          <a:p>
            <a:r>
              <a:rPr lang="en-US" dirty="0" err="1" smtClean="0"/>
              <a:t>Refactoring</a:t>
            </a:r>
            <a:r>
              <a:rPr lang="en-US" dirty="0" smtClean="0"/>
              <a:t>  your code.</a:t>
            </a:r>
          </a:p>
          <a:p>
            <a:r>
              <a:rPr lang="en-US" dirty="0" smtClean="0"/>
              <a:t>Method Overloading and constructor overloading.</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3700463"/>
          </a:xfrm>
        </p:spPr>
        <p:txBody>
          <a:bodyPr/>
          <a:lstStyle/>
          <a:p>
            <a:r>
              <a:rPr lang="en-US" dirty="0" smtClean="0"/>
              <a:t>Static class and method.</a:t>
            </a:r>
          </a:p>
          <a:p>
            <a:r>
              <a:rPr lang="en-US" dirty="0" smtClean="0"/>
              <a:t>Association, composition, aggregation.</a:t>
            </a:r>
          </a:p>
          <a:p>
            <a:r>
              <a:rPr lang="en-US" dirty="0" smtClean="0"/>
              <a:t>Array, Array-List.</a:t>
            </a:r>
          </a:p>
          <a:p>
            <a:r>
              <a:rPr lang="en-US" dirty="0" smtClean="0"/>
              <a:t>Accessibility and scope.</a:t>
            </a:r>
          </a:p>
          <a:p>
            <a:r>
              <a:rPr lang="en-US" dirty="0" smtClean="0"/>
              <a:t>Inheritance, Abstract class and method.</a:t>
            </a:r>
          </a:p>
          <a:p>
            <a:r>
              <a:rPr lang="en-US" dirty="0" smtClean="0"/>
              <a:t>Method overriding and constructor overriding.</a:t>
            </a:r>
          </a:p>
          <a:p>
            <a:r>
              <a:rPr lang="en-US" dirty="0" smtClean="0"/>
              <a:t>Final and static final.</a:t>
            </a:r>
          </a:p>
          <a:p>
            <a:r>
              <a:rPr lang="en-US" dirty="0" smtClean="0"/>
              <a:t>Interface and collections in java.</a:t>
            </a:r>
          </a:p>
          <a:p>
            <a:r>
              <a:rPr lang="en-US" dirty="0" smtClean="0"/>
              <a:t>Exception handling.</a:t>
            </a:r>
          </a:p>
          <a:p>
            <a:r>
              <a:rPr lang="en-US" dirty="0" smtClean="0"/>
              <a:t>Class test # OOP-1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Advanced Android</a:t>
            </a:r>
            <a:endParaRPr lang="en-US" dirty="0"/>
          </a:p>
        </p:txBody>
      </p:sp>
      <p:sp>
        <p:nvSpPr>
          <p:cNvPr id="4" name="Content Placeholder 3"/>
          <p:cNvSpPr>
            <a:spLocks noGrp="1"/>
          </p:cNvSpPr>
          <p:nvPr>
            <p:ph idx="1"/>
          </p:nvPr>
        </p:nvSpPr>
        <p:spPr>
          <a:xfrm>
            <a:off x="457200" y="1219200"/>
            <a:ext cx="8229600" cy="4830762"/>
          </a:xfrm>
        </p:spPr>
        <p:txBody>
          <a:bodyPr/>
          <a:lstStyle/>
          <a:p>
            <a:r>
              <a:rPr lang="en-US" dirty="0" smtClean="0"/>
              <a:t>Layout designs.</a:t>
            </a:r>
          </a:p>
          <a:p>
            <a:r>
              <a:rPr lang="en-US" dirty="0" smtClean="0"/>
              <a:t>Storage and Database.</a:t>
            </a:r>
          </a:p>
          <a:p>
            <a:r>
              <a:rPr lang="en-US" dirty="0" smtClean="0"/>
              <a:t>Web-Services and http requests.</a:t>
            </a:r>
          </a:p>
          <a:p>
            <a:r>
              <a:rPr lang="en-US" dirty="0" smtClean="0"/>
              <a:t>List views, List activity and adapters.</a:t>
            </a:r>
          </a:p>
          <a:p>
            <a:r>
              <a:rPr lang="en-US" dirty="0" smtClean="0"/>
              <a:t>Services, Intents, fragments and dialogs.</a:t>
            </a:r>
          </a:p>
          <a:p>
            <a:r>
              <a:rPr lang="en-US" dirty="0" err="1" smtClean="0"/>
              <a:t>Actionbars</a:t>
            </a:r>
            <a:r>
              <a:rPr lang="en-US" dirty="0" smtClean="0"/>
              <a:t> and  </a:t>
            </a:r>
            <a:r>
              <a:rPr lang="en-US" dirty="0" err="1" smtClean="0"/>
              <a:t>viewpagers</a:t>
            </a:r>
            <a:r>
              <a:rPr lang="en-US" dirty="0" smtClean="0"/>
              <a:t>.</a:t>
            </a:r>
          </a:p>
          <a:p>
            <a:r>
              <a:rPr lang="en-US" dirty="0" err="1" smtClean="0"/>
              <a:t>Async</a:t>
            </a:r>
            <a:r>
              <a:rPr lang="en-US" dirty="0" smtClean="0"/>
              <a:t> tasks, thread and handlers.</a:t>
            </a:r>
          </a:p>
          <a:p>
            <a:r>
              <a:rPr lang="en-US" dirty="0" smtClean="0"/>
              <a:t>GPS and location API.</a:t>
            </a:r>
          </a:p>
          <a:p>
            <a:r>
              <a:rPr lang="en-US" dirty="0" smtClean="0"/>
              <a:t>Maps API.</a:t>
            </a:r>
          </a:p>
          <a:p>
            <a:r>
              <a:rPr lang="en-US" dirty="0" smtClean="0"/>
              <a:t>Class test #AND-2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More Advance Tropics</a:t>
            </a:r>
            <a:endParaRPr lang="en-US" dirty="0"/>
          </a:p>
        </p:txBody>
      </p:sp>
      <p:sp>
        <p:nvSpPr>
          <p:cNvPr id="4" name="Content Placeholder 3"/>
          <p:cNvSpPr>
            <a:spLocks noGrp="1"/>
          </p:cNvSpPr>
          <p:nvPr>
            <p:ph idx="1"/>
          </p:nvPr>
        </p:nvSpPr>
        <p:spPr/>
        <p:txBody>
          <a:bodyPr/>
          <a:lstStyle/>
          <a:p>
            <a:r>
              <a:rPr lang="en-US" dirty="0" smtClean="0"/>
              <a:t>Deployments.</a:t>
            </a:r>
          </a:p>
          <a:p>
            <a:r>
              <a:rPr lang="en-US" dirty="0" smtClean="0"/>
              <a:t>Licensing.</a:t>
            </a:r>
          </a:p>
          <a:p>
            <a:r>
              <a:rPr lang="en-US" dirty="0" smtClean="0"/>
              <a:t>Camera API.</a:t>
            </a:r>
          </a:p>
          <a:p>
            <a:r>
              <a:rPr lang="en-US" dirty="0" smtClean="0"/>
              <a:t>Sensor API.</a:t>
            </a:r>
          </a:p>
          <a:p>
            <a:r>
              <a:rPr lang="en-US" dirty="0" smtClean="0"/>
              <a:t>Telephone API.</a:t>
            </a:r>
          </a:p>
          <a:p>
            <a:r>
              <a:rPr dirty="0">
                <a:solidFill>
                  <a:schemeClr val="tx1"/>
                </a:solidFill>
                <a:latin typeface="+mn-lt"/>
                <a:ea typeface="+mn-ea"/>
                <a:cs typeface="+mn-cs"/>
              </a:rPr>
              <a:t>Broadcast </a:t>
            </a:r>
            <a:r>
              <a:rPr dirty="0" smtClean="0">
                <a:solidFill>
                  <a:schemeClr val="tx1"/>
                </a:solidFill>
                <a:latin typeface="+mn-lt"/>
                <a:ea typeface="+mn-ea"/>
                <a:cs typeface="+mn-cs"/>
              </a:rPr>
              <a:t>Receivers</a:t>
            </a:r>
            <a:r>
              <a:rPr lang="en-US" dirty="0" smtClean="0">
                <a:solidFill>
                  <a:schemeClr val="tx1"/>
                </a:solidFill>
                <a:latin typeface="+mn-lt"/>
                <a:ea typeface="+mn-ea"/>
                <a:cs typeface="+mn-cs"/>
              </a:rPr>
              <a:t>.</a:t>
            </a:r>
          </a:p>
          <a:p>
            <a:r>
              <a:rPr lang="en-US" dirty="0" smtClean="0"/>
              <a:t>Better Practices.</a:t>
            </a:r>
            <a:r>
              <a:rPr dirty="0" smtClean="0">
                <a:solidFill>
                  <a:schemeClr val="tx1"/>
                </a:solidFill>
                <a:latin typeface="+mn-lt"/>
                <a:ea typeface="+mn-ea"/>
                <a:cs typeface="+mn-cs"/>
              </a:rPr>
              <a:t> </a:t>
            </a:r>
            <a:endParaRPr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457200" y="5602069"/>
            <a:ext cx="7772400" cy="646331"/>
          </a:xfrm>
          <a:prstGeom prst="rect">
            <a:avLst/>
          </a:prstGeom>
          <a:noFill/>
        </p:spPr>
        <p:txBody>
          <a:bodyPr wrap="square" rtlCol="0">
            <a:spAutoFit/>
          </a:bodyPr>
          <a:lstStyle/>
          <a:p>
            <a:r>
              <a:rPr lang="en-US" b="1" dirty="0" smtClean="0">
                <a:solidFill>
                  <a:srgbClr val="FF0080"/>
                </a:solidFill>
              </a:rPr>
              <a:t>**** These tropics will be covered if time permits, we will  provide sample projects, slides, screen-casts  for these tropics.</a:t>
            </a: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4C4C4C"/>
      </a:dk1>
      <a:lt1>
        <a:srgbClr val="CCCCCC"/>
      </a:lt1>
      <a:dk2>
        <a:srgbClr val="FF0080"/>
      </a:dk2>
      <a:lt2>
        <a:srgbClr val="666666"/>
      </a:lt2>
      <a:accent1>
        <a:srgbClr val="333333"/>
      </a:accent1>
      <a:accent2>
        <a:srgbClr val="66CCFF"/>
      </a:accent2>
      <a:accent3>
        <a:srgbClr val="E2E2E2"/>
      </a:accent3>
      <a:accent4>
        <a:srgbClr val="404040"/>
      </a:accent4>
      <a:accent5>
        <a:srgbClr val="ADADAD"/>
      </a:accent5>
      <a:accent6>
        <a:srgbClr val="5CB9E7"/>
      </a:accent6>
      <a:hlink>
        <a:srgbClr val="FF0080"/>
      </a:hlink>
      <a:folHlink>
        <a:srgbClr val="66666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00400.ppt</Template>
  <TotalTime>223</TotalTime>
  <Words>723</Words>
  <Application>Microsoft Macintosh PowerPoint</Application>
  <PresentationFormat>On-screen Show (4:3)</PresentationFormat>
  <Paragraphs>110</Paragraphs>
  <Slides>11</Slides>
  <Notes>1</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Default Design</vt:lpstr>
      <vt:lpstr>Android Application Development</vt:lpstr>
      <vt:lpstr>Course Summary</vt:lpstr>
      <vt:lpstr>  </vt:lpstr>
      <vt:lpstr>Slide 4</vt:lpstr>
      <vt:lpstr>Android Basics</vt:lpstr>
      <vt:lpstr>OOP Basics</vt:lpstr>
      <vt:lpstr>Slide 7</vt:lpstr>
      <vt:lpstr>Advanced Android</vt:lpstr>
      <vt:lpstr>More Advance Tropics</vt:lpstr>
      <vt:lpstr>Slide 10</vt:lpstr>
      <vt:lpstr>Slide 11</vt:lpstr>
    </vt:vector>
  </TitlesOfParts>
  <Company>sam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Widespace Bangladesh</dc:creator>
  <cp:lastModifiedBy>Widespace Bangladesh</cp:lastModifiedBy>
  <cp:revision>92</cp:revision>
  <dcterms:created xsi:type="dcterms:W3CDTF">2013-08-30T11:25:11Z</dcterms:created>
  <dcterms:modified xsi:type="dcterms:W3CDTF">2013-08-30T11:52:42Z</dcterms:modified>
</cp:coreProperties>
</file>