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79" r:id="rId3"/>
    <p:sldId id="268" r:id="rId4"/>
    <p:sldId id="267" r:id="rId5"/>
    <p:sldId id="269" r:id="rId6"/>
    <p:sldId id="277" r:id="rId7"/>
    <p:sldId id="266" r:id="rId8"/>
    <p:sldId id="276" r:id="rId9"/>
    <p:sldId id="278" r:id="rId10"/>
    <p:sldId id="275" r:id="rId11"/>
    <p:sldId id="2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7FF"/>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6" autoAdjust="0"/>
    <p:restoredTop sz="95401" autoAdjust="0"/>
  </p:normalViewPr>
  <p:slideViewPr>
    <p:cSldViewPr snapToGrid="0">
      <p:cViewPr varScale="1">
        <p:scale>
          <a:sx n="90" d="100"/>
          <a:sy n="90"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C5B4-6D03-44C1-97B6-FBBF69B18FF2}" type="datetimeFigureOut">
              <a:rPr lang="en-US" smtClean="0"/>
              <a:t>5/22/2021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95BDD-BFA1-4FE6-B3CA-658D29148150}" type="slidenum">
              <a:rPr lang="en-US" smtClean="0"/>
              <a:t>‹#›</a:t>
            </a:fld>
            <a:endParaRPr lang="en-US"/>
          </a:p>
        </p:txBody>
      </p:sp>
    </p:spTree>
    <p:extLst>
      <p:ext uri="{BB962C8B-B14F-4D97-AF65-F5344CB8AC3E}">
        <p14:creationId xmlns:p14="http://schemas.microsoft.com/office/powerpoint/2010/main" val="305301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58991F9-B6BF-40F6-BEFC-99848B73685A}"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419250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58991F9-B6BF-40F6-BEFC-99848B73685A}"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63400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58991F9-B6BF-40F6-BEFC-99848B73685A}"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326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58991F9-B6BF-40F6-BEFC-99848B73685A}"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153705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58991F9-B6BF-40F6-BEFC-99848B73685A}"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31860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58991F9-B6BF-40F6-BEFC-99848B73685A}"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92634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9"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2"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58991F9-B6BF-40F6-BEFC-99848B73685A}"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70345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58991F9-B6BF-40F6-BEFC-99848B73685A}"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1766256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991F9-B6BF-40F6-BEFC-99848B73685A}" type="datetimeFigureOut">
              <a:rPr lang="en-US" smtClean="0"/>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227238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8991F9-B6BF-40F6-BEFC-99848B73685A}"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406136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8991F9-B6BF-40F6-BEFC-99848B73685A}"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91E35-D480-4D52-BF21-912795A24C99}" type="slidenum">
              <a:rPr lang="en-US" smtClean="0"/>
              <a:t>‹#›</a:t>
            </a:fld>
            <a:endParaRPr lang="en-US"/>
          </a:p>
        </p:txBody>
      </p:sp>
    </p:spTree>
    <p:extLst>
      <p:ext uri="{BB962C8B-B14F-4D97-AF65-F5344CB8AC3E}">
        <p14:creationId xmlns:p14="http://schemas.microsoft.com/office/powerpoint/2010/main" val="265935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991F9-B6BF-40F6-BEFC-99848B73685A}" type="datetimeFigureOut">
              <a:rPr lang="en-US" smtClean="0"/>
              <a:t>5/22/2021</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91E35-D480-4D52-BF21-912795A24C99}" type="slidenum">
              <a:rPr lang="en-US" smtClean="0"/>
              <a:t>‹#›</a:t>
            </a:fld>
            <a:endParaRPr lang="en-US"/>
          </a:p>
        </p:txBody>
      </p:sp>
    </p:spTree>
    <p:extLst>
      <p:ext uri="{BB962C8B-B14F-4D97-AF65-F5344CB8AC3E}">
        <p14:creationId xmlns:p14="http://schemas.microsoft.com/office/powerpoint/2010/main" val="1440301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şlık 4">
            <a:extLst>
              <a:ext uri="{FF2B5EF4-FFF2-40B4-BE49-F238E27FC236}">
                <a16:creationId xmlns:a16="http://schemas.microsoft.com/office/drawing/2014/main" id="{5AB6F1FB-CB10-4C35-98CE-0CDB41971A6B}"/>
              </a:ext>
            </a:extLst>
          </p:cNvPr>
          <p:cNvSpPr>
            <a:spLocks noGrp="1"/>
          </p:cNvSpPr>
          <p:nvPr>
            <p:ph type="ctrTitle"/>
          </p:nvPr>
        </p:nvSpPr>
        <p:spPr>
          <a:xfrm>
            <a:off x="914400" y="1122363"/>
            <a:ext cx="10363200" cy="2387600"/>
          </a:xfrm>
        </p:spPr>
        <p:txBody>
          <a:bodyPr>
            <a:normAutofit fontScale="90000"/>
          </a:bodyPr>
          <a:lstStyle/>
          <a:p>
            <a:r>
              <a:rPr lang="tr-TR">
                <a:solidFill>
                  <a:schemeClr val="tx1">
                    <a:lumMod val="65000"/>
                    <a:lumOff val="35000"/>
                  </a:schemeClr>
                </a:solidFill>
                <a:latin typeface="Times New Roman" panose="02020603050405020304" pitchFamily="18" charset="0"/>
                <a:cs typeface="Times New Roman" panose="02020603050405020304" pitchFamily="18" charset="0"/>
              </a:rPr>
              <a:t>Covid-19 Infodemic </a:t>
            </a:r>
            <a:br>
              <a:rPr lang="tr-TR">
                <a:solidFill>
                  <a:schemeClr val="tx1">
                    <a:lumMod val="65000"/>
                    <a:lumOff val="35000"/>
                  </a:schemeClr>
                </a:solidFill>
                <a:latin typeface="Times New Roman" panose="02020603050405020304" pitchFamily="18" charset="0"/>
                <a:cs typeface="Times New Roman" panose="02020603050405020304" pitchFamily="18" charset="0"/>
              </a:rPr>
            </a:br>
            <a:r>
              <a:rPr lang="tr-TR">
                <a:solidFill>
                  <a:schemeClr val="tx1">
                    <a:lumMod val="65000"/>
                    <a:lumOff val="35000"/>
                  </a:schemeClr>
                </a:solidFill>
                <a:latin typeface="Times New Roman" panose="02020603050405020304" pitchFamily="18" charset="0"/>
                <a:cs typeface="Times New Roman" panose="02020603050405020304" pitchFamily="18" charset="0"/>
              </a:rPr>
              <a:t>and</a:t>
            </a:r>
            <a:br>
              <a:rPr lang="tr-TR">
                <a:solidFill>
                  <a:schemeClr val="tx1">
                    <a:lumMod val="65000"/>
                    <a:lumOff val="35000"/>
                  </a:schemeClr>
                </a:solidFill>
                <a:latin typeface="Times New Roman" panose="02020603050405020304" pitchFamily="18" charset="0"/>
                <a:cs typeface="Times New Roman" panose="02020603050405020304" pitchFamily="18" charset="0"/>
              </a:rPr>
            </a:br>
            <a:r>
              <a:rPr lang="tr-TR">
                <a:solidFill>
                  <a:schemeClr val="tx1">
                    <a:lumMod val="65000"/>
                    <a:lumOff val="35000"/>
                  </a:schemeClr>
                </a:solidFill>
                <a:latin typeface="Times New Roman" panose="02020603050405020304" pitchFamily="18" charset="0"/>
                <a:cs typeface="Times New Roman" panose="02020603050405020304" pitchFamily="18" charset="0"/>
              </a:rPr>
              <a:t>Misinformation in the Social Media</a:t>
            </a:r>
            <a:endParaRPr lang="en-US"/>
          </a:p>
        </p:txBody>
      </p:sp>
      <p:sp>
        <p:nvSpPr>
          <p:cNvPr id="7" name="Alt Başlık 6">
            <a:extLst>
              <a:ext uri="{FF2B5EF4-FFF2-40B4-BE49-F238E27FC236}">
                <a16:creationId xmlns:a16="http://schemas.microsoft.com/office/drawing/2014/main" id="{A5DF7B2F-5A92-42C6-B01B-FAA1EB019421}"/>
              </a:ext>
            </a:extLst>
          </p:cNvPr>
          <p:cNvSpPr>
            <a:spLocks noGrp="1"/>
          </p:cNvSpPr>
          <p:nvPr>
            <p:ph type="subTitle" idx="1"/>
          </p:nvPr>
        </p:nvSpPr>
        <p:spPr>
          <a:xfrm>
            <a:off x="1524000" y="4588540"/>
            <a:ext cx="9144000" cy="1062037"/>
          </a:xfrm>
        </p:spPr>
        <p:txBody>
          <a:bodyPr/>
          <a:lstStyle/>
          <a:p>
            <a:r>
              <a:rPr lang="tr-TR" sz="2400">
                <a:solidFill>
                  <a:schemeClr val="tx1">
                    <a:lumMod val="65000"/>
                    <a:lumOff val="35000"/>
                  </a:schemeClr>
                </a:solidFill>
                <a:latin typeface="Times New Roman" panose="02020603050405020304" pitchFamily="18" charset="0"/>
                <a:cs typeface="Times New Roman" panose="02020603050405020304" pitchFamily="18" charset="0"/>
              </a:rPr>
              <a:t>Aleyna ESER</a:t>
            </a:r>
          </a:p>
          <a:p>
            <a:r>
              <a:rPr lang="tr-TR" sz="2400">
                <a:solidFill>
                  <a:schemeClr val="tx1">
                    <a:lumMod val="65000"/>
                    <a:lumOff val="35000"/>
                  </a:schemeClr>
                </a:solidFill>
                <a:latin typeface="Times New Roman" panose="02020603050405020304" pitchFamily="18" charset="0"/>
                <a:cs typeface="Times New Roman" panose="02020603050405020304" pitchFamily="18" charset="0"/>
              </a:rPr>
              <a:t>17030411052</a:t>
            </a:r>
            <a:endParaRPr lang="en-US" sz="240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290178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597BD83-6BE6-4F58-8758-7965D97E649A}"/>
              </a:ext>
            </a:extLst>
          </p:cNvPr>
          <p:cNvPicPr>
            <a:picLocks noChangeAspect="1"/>
          </p:cNvPicPr>
          <p:nvPr/>
        </p:nvPicPr>
        <p:blipFill rotWithShape="1">
          <a:blip r:embed="rId2">
            <a:extLst>
              <a:ext uri="{28A0092B-C50C-407E-A947-70E740481C1C}">
                <a14:useLocalDpi xmlns:a14="http://schemas.microsoft.com/office/drawing/2010/main" val="0"/>
              </a:ext>
            </a:extLst>
          </a:blip>
          <a:srcRect t="4836" r="-605" b="8753"/>
          <a:stretch/>
        </p:blipFill>
        <p:spPr>
          <a:xfrm>
            <a:off x="2583712" y="0"/>
            <a:ext cx="7155711" cy="6858000"/>
          </a:xfrm>
          <a:prstGeom prst="rect">
            <a:avLst/>
          </a:prstGeom>
        </p:spPr>
      </p:pic>
    </p:spTree>
    <p:extLst>
      <p:ext uri="{BB962C8B-B14F-4D97-AF65-F5344CB8AC3E}">
        <p14:creationId xmlns:p14="http://schemas.microsoft.com/office/powerpoint/2010/main" val="231278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şlık 4">
            <a:extLst>
              <a:ext uri="{FF2B5EF4-FFF2-40B4-BE49-F238E27FC236}">
                <a16:creationId xmlns:a16="http://schemas.microsoft.com/office/drawing/2014/main" id="{5AB6F1FB-CB10-4C35-98CE-0CDB41971A6B}"/>
              </a:ext>
            </a:extLst>
          </p:cNvPr>
          <p:cNvSpPr>
            <a:spLocks noGrp="1"/>
          </p:cNvSpPr>
          <p:nvPr>
            <p:ph type="ctrTitle"/>
          </p:nvPr>
        </p:nvSpPr>
        <p:spPr>
          <a:xfrm>
            <a:off x="-341195" y="0"/>
            <a:ext cx="4231940" cy="716934"/>
          </a:xfrm>
        </p:spPr>
        <p:txBody>
          <a:bodyPr>
            <a:noAutofit/>
          </a:bodyPr>
          <a:lstStyle/>
          <a:p>
            <a:r>
              <a:rPr lang="tr-TR" sz="4000">
                <a:solidFill>
                  <a:schemeClr val="tx1">
                    <a:lumMod val="65000"/>
                    <a:lumOff val="35000"/>
                  </a:schemeClr>
                </a:solidFill>
                <a:latin typeface="Times New Roman" panose="02020603050405020304" pitchFamily="18" charset="0"/>
                <a:cs typeface="Times New Roman" panose="02020603050405020304" pitchFamily="18" charset="0"/>
              </a:rPr>
              <a:t>RESULT</a:t>
            </a:r>
            <a:endParaRPr lang="en-US" sz="4000" b="1">
              <a:latin typeface="Times New Roman" panose="02020603050405020304" pitchFamily="18" charset="0"/>
              <a:cs typeface="Times New Roman" panose="02020603050405020304" pitchFamily="18" charset="0"/>
            </a:endParaRPr>
          </a:p>
        </p:txBody>
      </p:sp>
      <p:sp>
        <p:nvSpPr>
          <p:cNvPr id="7" name="Alt Başlık 6">
            <a:extLst>
              <a:ext uri="{FF2B5EF4-FFF2-40B4-BE49-F238E27FC236}">
                <a16:creationId xmlns:a16="http://schemas.microsoft.com/office/drawing/2014/main" id="{A5DF7B2F-5A92-42C6-B01B-FAA1EB019421}"/>
              </a:ext>
            </a:extLst>
          </p:cNvPr>
          <p:cNvSpPr>
            <a:spLocks noGrp="1"/>
          </p:cNvSpPr>
          <p:nvPr>
            <p:ph type="subTitle" idx="1"/>
          </p:nvPr>
        </p:nvSpPr>
        <p:spPr>
          <a:xfrm>
            <a:off x="685800" y="964086"/>
            <a:ext cx="10820399" cy="5646762"/>
          </a:xfrm>
        </p:spPr>
        <p:txBody>
          <a:bodyPr>
            <a:normAutofit/>
          </a:bodyPr>
          <a:lstStyle/>
          <a:p>
            <a:pPr marL="285750" indent="-285750" algn="l">
              <a:lnSpc>
                <a:spcPct val="150000"/>
              </a:lnSpc>
              <a:buFont typeface="Arial" panose="020B0604020202020204" pitchFamily="34" charset="0"/>
              <a:buChar char="•"/>
            </a:pPr>
            <a:r>
              <a:rPr lang="en-US" sz="1600">
                <a:solidFill>
                  <a:schemeClr val="tx1">
                    <a:lumMod val="65000"/>
                    <a:lumOff val="35000"/>
                  </a:schemeClr>
                </a:solidFill>
                <a:latin typeface="Times New Roman" panose="02020603050405020304" pitchFamily="18" charset="0"/>
                <a:cs typeface="Times New Roman" panose="02020603050405020304" pitchFamily="18" charset="0"/>
              </a:rPr>
              <a:t>As a result of my investigations, the main </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reasons</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of this problem are the social panic, the uncertainty of the disease and people's anxiety and panic triggered by Covid 19 in digital environment. </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600">
                <a:solidFill>
                  <a:schemeClr val="tx1">
                    <a:lumMod val="65000"/>
                    <a:lumOff val="35000"/>
                  </a:schemeClr>
                </a:solidFill>
                <a:latin typeface="Times New Roman" panose="02020603050405020304" pitchFamily="18" charset="0"/>
                <a:cs typeface="Times New Roman" panose="02020603050405020304" pitchFamily="18" charset="0"/>
              </a:rPr>
              <a:t>I</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 can</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give some advice for users to fight this problem. </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v"/>
            </a:pPr>
            <a:r>
              <a:rPr lang="tr-TR" sz="1600">
                <a:solidFill>
                  <a:schemeClr val="tx1">
                    <a:lumMod val="65000"/>
                    <a:lumOff val="35000"/>
                  </a:schemeClr>
                </a:solidFill>
                <a:latin typeface="Times New Roman" panose="02020603050405020304" pitchFamily="18" charset="0"/>
                <a:cs typeface="Times New Roman" panose="02020603050405020304" pitchFamily="18" charset="0"/>
              </a:rPr>
              <a:t>The</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first advice is that fake news spreads faster than real news, so social media users should avoid from publishing Covid-19 related news if they are unsure of its accuracy.</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v"/>
            </a:pPr>
            <a:r>
              <a:rPr lang="tr-TR" sz="1600">
                <a:solidFill>
                  <a:schemeClr val="tx1">
                    <a:lumMod val="65000"/>
                    <a:lumOff val="35000"/>
                  </a:schemeClr>
                </a:solidFill>
                <a:latin typeface="Times New Roman" panose="02020603050405020304" pitchFamily="18" charset="0"/>
                <a:cs typeface="Times New Roman" panose="02020603050405020304" pitchFamily="18" charset="0"/>
              </a:rPr>
              <a:t>The</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users must build resistance to misinformation and verify its accuracy using verification platforms.</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v"/>
            </a:pPr>
            <a:r>
              <a:rPr lang="tr-TR" sz="1600">
                <a:solidFill>
                  <a:schemeClr val="tx1">
                    <a:lumMod val="65000"/>
                    <a:lumOff val="35000"/>
                  </a:schemeClr>
                </a:solidFill>
                <a:latin typeface="Times New Roman" panose="02020603050405020304" pitchFamily="18" charset="0"/>
                <a:cs typeface="Times New Roman" panose="02020603050405020304" pitchFamily="18" charset="0"/>
              </a:rPr>
              <a:t>Also</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 the</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users should follow the news published by official institutions or by social media platforms under the name of Covid-19.</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600">
                <a:solidFill>
                  <a:schemeClr val="tx1">
                    <a:lumMod val="65000"/>
                    <a:lumOff val="35000"/>
                  </a:schemeClr>
                </a:solidFill>
                <a:latin typeface="Times New Roman" panose="02020603050405020304" pitchFamily="18" charset="0"/>
                <a:cs typeface="Times New Roman" panose="02020603050405020304" pitchFamily="18" charset="0"/>
              </a:rPr>
              <a:t>As a result</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 of this study</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to the audience who use social media platforms for Covid19 news, I gave general information about Covid19 Infodemic and misinformation, I supported these by visualized data and also informed about the reasons and the advices to be taken.</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00000"/>
              </a:lnSpc>
              <a:buFont typeface="Arial" panose="020B0604020202020204" pitchFamily="34" charset="0"/>
              <a:buChar char="•"/>
            </a:pPr>
            <a:endParaRPr lang="tr-TR" sz="14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00000"/>
              </a:lnSpc>
              <a:buFont typeface="Arial" panose="020B0604020202020204" pitchFamily="34" charset="0"/>
              <a:buChar char="•"/>
            </a:pPr>
            <a:endParaRPr lang="tr-TR" sz="14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00000"/>
              </a:lnSpc>
              <a:buFont typeface="Arial" panose="020B0604020202020204" pitchFamily="34" charset="0"/>
              <a:buChar char="•"/>
            </a:pPr>
            <a:endParaRPr lang="en-US" sz="1400"/>
          </a:p>
        </p:txBody>
      </p:sp>
    </p:spTree>
    <p:extLst>
      <p:ext uri="{BB962C8B-B14F-4D97-AF65-F5344CB8AC3E}">
        <p14:creationId xmlns:p14="http://schemas.microsoft.com/office/powerpoint/2010/main" val="191691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şlık 4">
            <a:extLst>
              <a:ext uri="{FF2B5EF4-FFF2-40B4-BE49-F238E27FC236}">
                <a16:creationId xmlns:a16="http://schemas.microsoft.com/office/drawing/2014/main" id="{5AB6F1FB-CB10-4C35-98CE-0CDB41971A6B}"/>
              </a:ext>
            </a:extLst>
          </p:cNvPr>
          <p:cNvSpPr>
            <a:spLocks noGrp="1"/>
          </p:cNvSpPr>
          <p:nvPr>
            <p:ph type="ctrTitle"/>
          </p:nvPr>
        </p:nvSpPr>
        <p:spPr>
          <a:xfrm>
            <a:off x="573206" y="0"/>
            <a:ext cx="4231940" cy="716934"/>
          </a:xfrm>
        </p:spPr>
        <p:txBody>
          <a:bodyPr>
            <a:noAutofit/>
          </a:bodyPr>
          <a:lstStyle/>
          <a:p>
            <a:r>
              <a:rPr lang="tr-TR" sz="4000">
                <a:solidFill>
                  <a:schemeClr val="tx1">
                    <a:lumMod val="65000"/>
                    <a:lumOff val="35000"/>
                  </a:schemeClr>
                </a:solidFill>
                <a:latin typeface="Times New Roman" panose="02020603050405020304" pitchFamily="18" charset="0"/>
                <a:cs typeface="Times New Roman" panose="02020603050405020304" pitchFamily="18" charset="0"/>
              </a:rPr>
              <a:t>INTRODUCTION</a:t>
            </a:r>
            <a:endParaRPr lang="en-US" sz="4000" b="1">
              <a:latin typeface="Times New Roman" panose="02020603050405020304" pitchFamily="18" charset="0"/>
              <a:cs typeface="Times New Roman" panose="02020603050405020304" pitchFamily="18" charset="0"/>
            </a:endParaRPr>
          </a:p>
        </p:txBody>
      </p:sp>
      <p:sp>
        <p:nvSpPr>
          <p:cNvPr id="7" name="Alt Başlık 6">
            <a:extLst>
              <a:ext uri="{FF2B5EF4-FFF2-40B4-BE49-F238E27FC236}">
                <a16:creationId xmlns:a16="http://schemas.microsoft.com/office/drawing/2014/main" id="{A5DF7B2F-5A92-42C6-B01B-FAA1EB019421}"/>
              </a:ext>
            </a:extLst>
          </p:cNvPr>
          <p:cNvSpPr>
            <a:spLocks noGrp="1"/>
          </p:cNvSpPr>
          <p:nvPr>
            <p:ph type="subTitle" idx="1"/>
          </p:nvPr>
        </p:nvSpPr>
        <p:spPr>
          <a:xfrm>
            <a:off x="685800" y="957048"/>
            <a:ext cx="10820399" cy="5646762"/>
          </a:xfrm>
        </p:spPr>
        <p:txBody>
          <a:bodyPr>
            <a:normAutofit fontScale="92500" lnSpcReduction="20000"/>
          </a:bodyPr>
          <a:lstStyle/>
          <a:p>
            <a:pPr marL="285750" indent="-285750" algn="l">
              <a:lnSpc>
                <a:spcPct val="150000"/>
              </a:lnSpc>
              <a:buFont typeface="Arial" panose="020B0604020202020204" pitchFamily="34" charset="0"/>
              <a:buChar char="•"/>
            </a:pPr>
            <a:r>
              <a:rPr lang="tr-TR" sz="1600">
                <a:solidFill>
                  <a:schemeClr val="tx1">
                    <a:lumMod val="65000"/>
                    <a:lumOff val="35000"/>
                  </a:schemeClr>
                </a:solidFill>
                <a:latin typeface="Times New Roman" panose="02020603050405020304" pitchFamily="18" charset="0"/>
                <a:cs typeface="Times New Roman" panose="02020603050405020304" pitchFamily="18" charset="0"/>
              </a:rPr>
              <a:t>Besides </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all useful information about Covid-19, there are also a new </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mix</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of misinformation</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 in the social media</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For example, when we have spent time online in the past few months, we probably all feel the difficulty of determining what information about the coronavirus vaccine is reliable and what is not.</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600">
                <a:solidFill>
                  <a:schemeClr val="tx1">
                    <a:lumMod val="65000"/>
                    <a:lumOff val="35000"/>
                  </a:schemeClr>
                </a:solidFill>
                <a:latin typeface="Times New Roman" panose="02020603050405020304" pitchFamily="18" charset="0"/>
                <a:cs typeface="Times New Roman" panose="02020603050405020304" pitchFamily="18" charset="0"/>
              </a:rPr>
              <a:t>As a result of that, in early February 2020, The World Health Organization defined this situation as the over-abundance of information with the term "Infodemic" and Covid-19 was recorded as the first global infodemic.</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tr-TR" sz="1600">
                <a:solidFill>
                  <a:schemeClr val="tx1">
                    <a:lumMod val="65000"/>
                    <a:lumOff val="35000"/>
                  </a:schemeClr>
                </a:solidFill>
                <a:latin typeface="Times New Roman" panose="02020603050405020304" pitchFamily="18" charset="0"/>
                <a:cs typeface="Times New Roman" panose="02020603050405020304" pitchFamily="18" charset="0"/>
              </a:rPr>
              <a:t>In this study, my</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problem is to make general evaluations about misinformation that is also known as Infodemic in the social media during Covid</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19.</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600">
                <a:solidFill>
                  <a:schemeClr val="tx1">
                    <a:lumMod val="65000"/>
                    <a:lumOff val="35000"/>
                  </a:schemeClr>
                </a:solidFill>
                <a:latin typeface="Times New Roman" panose="02020603050405020304" pitchFamily="18" charset="0"/>
                <a:cs typeface="Times New Roman" panose="02020603050405020304" pitchFamily="18" charset="0"/>
              </a:rPr>
              <a:t>The main purpose of the study is to inform users or clients who use social media to follow Covid-19 news and provide suggestions about this problem</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 for users.</a:t>
            </a:r>
          </a:p>
          <a:p>
            <a:pPr marL="285750" indent="-285750" algn="l">
              <a:lnSpc>
                <a:spcPct val="150000"/>
              </a:lnSpc>
              <a:buFont typeface="Arial" panose="020B0604020202020204" pitchFamily="34" charset="0"/>
              <a:buChar char="•"/>
            </a:pPr>
            <a:r>
              <a:rPr lang="en-US" sz="1600">
                <a:solidFill>
                  <a:schemeClr val="tx1">
                    <a:lumMod val="65000"/>
                    <a:lumOff val="35000"/>
                  </a:schemeClr>
                </a:solidFill>
                <a:latin typeface="Times New Roman" panose="02020603050405020304" pitchFamily="18" charset="0"/>
                <a:cs typeface="Times New Roman" panose="02020603050405020304" pitchFamily="18" charset="0"/>
              </a:rPr>
              <a:t>In this </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story</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the problem is formed around 3 main topics. These are general situation of Turkey, the world and people attitudes to this problem.</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tr-TR" sz="1600">
                <a:solidFill>
                  <a:schemeClr val="tx1">
                    <a:lumMod val="65000"/>
                    <a:lumOff val="35000"/>
                  </a:schemeClr>
                </a:solidFill>
                <a:latin typeface="Times New Roman" panose="02020603050405020304" pitchFamily="18" charset="0"/>
                <a:cs typeface="Times New Roman" panose="02020603050405020304" pitchFamily="18" charset="0"/>
              </a:rPr>
              <a:t>Analyzes and  v</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isualization of data was done to support the story</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 through Visme tool. These are </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general situation of Covid-19 Infodemic, Covid-19 misinformation types </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and</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topics, through which</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 social media</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channels and people's attitude to this situation </a:t>
            </a:r>
            <a:r>
              <a:rPr lang="tr-TR" sz="1600">
                <a:solidFill>
                  <a:schemeClr val="tx1">
                    <a:lumMod val="65000"/>
                    <a:lumOff val="35000"/>
                  </a:schemeClr>
                </a:solidFill>
                <a:latin typeface="Times New Roman" panose="02020603050405020304" pitchFamily="18" charset="0"/>
                <a:cs typeface="Times New Roman" panose="02020603050405020304" pitchFamily="18" charset="0"/>
              </a:rPr>
              <a:t>in</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 the social media. </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tr-TR" sz="1600">
                <a:solidFill>
                  <a:schemeClr val="tx1">
                    <a:lumMod val="65000"/>
                    <a:lumOff val="35000"/>
                  </a:schemeClr>
                </a:solidFill>
                <a:latin typeface="Times New Roman" panose="02020603050405020304" pitchFamily="18" charset="0"/>
                <a:cs typeface="Times New Roman" panose="02020603050405020304" pitchFamily="18" charset="0"/>
              </a:rPr>
              <a:t>T</a:t>
            </a:r>
            <a:r>
              <a:rPr lang="en-US" sz="1600">
                <a:solidFill>
                  <a:schemeClr val="tx1">
                    <a:lumMod val="65000"/>
                    <a:lumOff val="35000"/>
                  </a:schemeClr>
                </a:solidFill>
                <a:latin typeface="Times New Roman" panose="02020603050405020304" pitchFamily="18" charset="0"/>
                <a:cs typeface="Times New Roman" panose="02020603050405020304" pitchFamily="18" charset="0"/>
              </a:rPr>
              <a:t>he time period are divided to collect data such as the first time in 2020 when the disease started to spread, 2021 and May.</a:t>
            </a:r>
            <a:endParaRPr lang="tr-TR" sz="16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00000"/>
              </a:lnSpc>
              <a:buFont typeface="Arial" panose="020B0604020202020204" pitchFamily="34" charset="0"/>
              <a:buChar char="•"/>
            </a:pPr>
            <a:endParaRPr lang="tr-TR" sz="14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00000"/>
              </a:lnSpc>
              <a:buFont typeface="Arial" panose="020B0604020202020204" pitchFamily="34" charset="0"/>
              <a:buChar char="•"/>
            </a:pPr>
            <a:endParaRPr lang="tr-TR" sz="140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lgn="l">
              <a:lnSpc>
                <a:spcPct val="100000"/>
              </a:lnSpc>
              <a:buFont typeface="Arial" panose="020B0604020202020204" pitchFamily="34" charset="0"/>
              <a:buChar char="•"/>
            </a:pPr>
            <a:endParaRPr lang="en-US" sz="1400"/>
          </a:p>
        </p:txBody>
      </p:sp>
    </p:spTree>
    <p:extLst>
      <p:ext uri="{BB962C8B-B14F-4D97-AF65-F5344CB8AC3E}">
        <p14:creationId xmlns:p14="http://schemas.microsoft.com/office/powerpoint/2010/main" val="136245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B95BBAE3-D41E-40FB-B1B2-8B11B86EB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2" y="308344"/>
            <a:ext cx="11430000" cy="6230679"/>
          </a:xfrm>
          <a:prstGeom prst="rect">
            <a:avLst/>
          </a:prstGeom>
        </p:spPr>
      </p:pic>
    </p:spTree>
    <p:extLst>
      <p:ext uri="{BB962C8B-B14F-4D97-AF65-F5344CB8AC3E}">
        <p14:creationId xmlns:p14="http://schemas.microsoft.com/office/powerpoint/2010/main" val="400148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3B2890E9-FEC0-40BF-9828-0AA0D2320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76447"/>
            <a:ext cx="10820400" cy="6257703"/>
          </a:xfrm>
          <a:prstGeom prst="rect">
            <a:avLst/>
          </a:prstGeom>
        </p:spPr>
      </p:pic>
    </p:spTree>
    <p:extLst>
      <p:ext uri="{BB962C8B-B14F-4D97-AF65-F5344CB8AC3E}">
        <p14:creationId xmlns:p14="http://schemas.microsoft.com/office/powerpoint/2010/main" val="16251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509671F5-448B-48D9-9F91-62B9AE407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42" y="321335"/>
            <a:ext cx="11440632" cy="6249586"/>
          </a:xfrm>
          <a:prstGeom prst="rect">
            <a:avLst/>
          </a:prstGeom>
        </p:spPr>
      </p:pic>
    </p:spTree>
    <p:extLst>
      <p:ext uri="{BB962C8B-B14F-4D97-AF65-F5344CB8AC3E}">
        <p14:creationId xmlns:p14="http://schemas.microsoft.com/office/powerpoint/2010/main" val="37153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F1C1DB07-3659-4D9C-B16F-CB7412CA6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47700"/>
            <a:ext cx="10820400" cy="5562600"/>
          </a:xfrm>
          <a:prstGeom prst="rect">
            <a:avLst/>
          </a:prstGeom>
        </p:spPr>
      </p:pic>
    </p:spTree>
    <p:extLst>
      <p:ext uri="{BB962C8B-B14F-4D97-AF65-F5344CB8AC3E}">
        <p14:creationId xmlns:p14="http://schemas.microsoft.com/office/powerpoint/2010/main" val="386647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Resim 10">
            <a:extLst>
              <a:ext uri="{FF2B5EF4-FFF2-40B4-BE49-F238E27FC236}">
                <a16:creationId xmlns:a16="http://schemas.microsoft.com/office/drawing/2014/main" id="{943BFE2D-CCB7-4FC7-BCED-140302E80A57}"/>
              </a:ext>
            </a:extLst>
          </p:cNvPr>
          <p:cNvPicPr>
            <a:picLocks noChangeAspect="1"/>
          </p:cNvPicPr>
          <p:nvPr/>
        </p:nvPicPr>
        <p:blipFill rotWithShape="1">
          <a:blip r:embed="rId2">
            <a:extLst>
              <a:ext uri="{28A0092B-C50C-407E-A947-70E740481C1C}">
                <a14:useLocalDpi xmlns:a14="http://schemas.microsoft.com/office/drawing/2010/main" val="0"/>
              </a:ext>
            </a:extLst>
          </a:blip>
          <a:srcRect t="3245" b="26825"/>
          <a:stretch/>
        </p:blipFill>
        <p:spPr>
          <a:xfrm>
            <a:off x="0" y="0"/>
            <a:ext cx="8378456" cy="3530009"/>
          </a:xfrm>
          <a:prstGeom prst="rect">
            <a:avLst/>
          </a:prstGeom>
        </p:spPr>
      </p:pic>
      <p:sp>
        <p:nvSpPr>
          <p:cNvPr id="15" name="Metin kutusu 14">
            <a:extLst>
              <a:ext uri="{FF2B5EF4-FFF2-40B4-BE49-F238E27FC236}">
                <a16:creationId xmlns:a16="http://schemas.microsoft.com/office/drawing/2014/main" id="{6748EF94-5C78-4976-992C-7F65BC222308}"/>
              </a:ext>
            </a:extLst>
          </p:cNvPr>
          <p:cNvSpPr txBox="1"/>
          <p:nvPr/>
        </p:nvSpPr>
        <p:spPr>
          <a:xfrm>
            <a:off x="8704963" y="249565"/>
            <a:ext cx="3005913" cy="2769989"/>
          </a:xfrm>
          <a:prstGeom prst="rect">
            <a:avLst/>
          </a:prstGeom>
          <a:noFill/>
        </p:spPr>
        <p:txBody>
          <a:bodyPr wrap="square" rtlCol="0">
            <a:spAutoFit/>
          </a:bodyPr>
          <a:lstStyle/>
          <a:p>
            <a:r>
              <a:rPr lang="en-US" sz="1200" b="1">
                <a:solidFill>
                  <a:srgbClr val="2B2B2B"/>
                </a:solidFill>
                <a:effectLst/>
                <a:latin typeface="Times New Roman" panose="02020603050405020304" pitchFamily="18" charset="0"/>
                <a:cs typeface="Times New Roman" panose="02020603050405020304" pitchFamily="18" charset="0"/>
              </a:rPr>
              <a:t>Between January and June 2020, according to a review of 307 content flagged as false by three verification platforms in Turkey, 29 percent were “Distortion”, 28 percent “Wrong Relationship”, 21 percent “Fabricated”, 10 percent manipulated photographs, videos and information, 8 percent of them are in the "Breaking out of context" type. Parody and Imposter Content is 4 percent.</a:t>
            </a:r>
            <a:endParaRPr lang="en-US" sz="1200">
              <a:latin typeface="Times New Roman" panose="02020603050405020304" pitchFamily="18" charset="0"/>
              <a:cs typeface="Times New Roman" panose="02020603050405020304" pitchFamily="18" charset="0"/>
            </a:endParaRPr>
          </a:p>
          <a:p>
            <a:br>
              <a:rPr lang="en-US"/>
            </a:br>
            <a:endParaRPr lang="en-US"/>
          </a:p>
          <a:p>
            <a:endParaRPr lang="en-US"/>
          </a:p>
        </p:txBody>
      </p:sp>
      <p:sp>
        <p:nvSpPr>
          <p:cNvPr id="16" name="Metin kutusu 15">
            <a:extLst>
              <a:ext uri="{FF2B5EF4-FFF2-40B4-BE49-F238E27FC236}">
                <a16:creationId xmlns:a16="http://schemas.microsoft.com/office/drawing/2014/main" id="{1C2BD132-AB68-4F38-B8F9-CA0E6EF0396F}"/>
              </a:ext>
            </a:extLst>
          </p:cNvPr>
          <p:cNvSpPr txBox="1"/>
          <p:nvPr/>
        </p:nvSpPr>
        <p:spPr>
          <a:xfrm>
            <a:off x="74428" y="3690797"/>
            <a:ext cx="3157870" cy="2677656"/>
          </a:xfrm>
          <a:prstGeom prst="rect">
            <a:avLst/>
          </a:prstGeom>
          <a:noFill/>
        </p:spPr>
        <p:txBody>
          <a:bodyPr wrap="square" rtlCol="0">
            <a:spAutoFit/>
          </a:bodyPr>
          <a:lstStyle/>
          <a:p>
            <a:r>
              <a:rPr lang="en-US" sz="1200" b="1">
                <a:latin typeface="Times New Roman" panose="02020603050405020304" pitchFamily="18" charset="0"/>
                <a:cs typeface="Times New Roman" panose="02020603050405020304" pitchFamily="18" charset="0"/>
              </a:rPr>
              <a:t>According to the examination of 315 misinformation issues published in Turkey in the first 5 months of the </a:t>
            </a:r>
            <a:r>
              <a:rPr lang="tr-TR" sz="1200" b="1">
                <a:latin typeface="Times New Roman" panose="02020603050405020304" pitchFamily="18" charset="0"/>
                <a:cs typeface="Times New Roman" panose="02020603050405020304" pitchFamily="18" charset="0"/>
              </a:rPr>
              <a:t>pan</a:t>
            </a:r>
            <a:r>
              <a:rPr lang="en-US" sz="1200" b="1">
                <a:latin typeface="Times New Roman" panose="02020603050405020304" pitchFamily="18" charset="0"/>
                <a:cs typeface="Times New Roman" panose="02020603050405020304" pitchFamily="18" charset="0"/>
              </a:rPr>
              <a:t>demic, it was determined that 38 percent were related to the characteristics, spread, treatment and effects of the virus. The second most common misinformation issue is related to the implementations and explanations of the authorities with 24 percent. The social effects of the epidemic have also been among the frequently studied misinformation topics with 18 percent. Conspiracy theories and prophetic claims (20 percent) followed these issues.</a:t>
            </a:r>
          </a:p>
        </p:txBody>
      </p:sp>
      <p:sp>
        <p:nvSpPr>
          <p:cNvPr id="18" name="Metin kutusu 17">
            <a:extLst>
              <a:ext uri="{FF2B5EF4-FFF2-40B4-BE49-F238E27FC236}">
                <a16:creationId xmlns:a16="http://schemas.microsoft.com/office/drawing/2014/main" id="{850D45E4-A1B3-4D87-948D-DCEB46997F69}"/>
              </a:ext>
            </a:extLst>
          </p:cNvPr>
          <p:cNvSpPr txBox="1"/>
          <p:nvPr/>
        </p:nvSpPr>
        <p:spPr>
          <a:xfrm>
            <a:off x="-8883" y="6564705"/>
            <a:ext cx="4010293" cy="230832"/>
          </a:xfrm>
          <a:prstGeom prst="rect">
            <a:avLst/>
          </a:prstGeom>
          <a:noFill/>
        </p:spPr>
        <p:txBody>
          <a:bodyPr wrap="square" rtlCol="0">
            <a:spAutoFit/>
          </a:bodyPr>
          <a:lstStyle/>
          <a:p>
            <a:r>
              <a:rPr lang="en-US" sz="900"/>
              <a:t>Reference: https://dergipark.org.tr/tr/download/article-file/1238220</a:t>
            </a:r>
            <a:endParaRPr lang="en-US" sz="900" b="1">
              <a:latin typeface="Times New Roman" panose="02020603050405020304" pitchFamily="18" charset="0"/>
              <a:cs typeface="Times New Roman" panose="02020603050405020304" pitchFamily="18" charset="0"/>
            </a:endParaRPr>
          </a:p>
        </p:txBody>
      </p:sp>
      <p:pic>
        <p:nvPicPr>
          <p:cNvPr id="20" name="Resim 19">
            <a:extLst>
              <a:ext uri="{FF2B5EF4-FFF2-40B4-BE49-F238E27FC236}">
                <a16:creationId xmlns:a16="http://schemas.microsoft.com/office/drawing/2014/main" id="{6CE70A58-1A17-47CB-9E6D-CCDB1BD65337}"/>
              </a:ext>
            </a:extLst>
          </p:cNvPr>
          <p:cNvPicPr>
            <a:picLocks noChangeAspect="1"/>
          </p:cNvPicPr>
          <p:nvPr/>
        </p:nvPicPr>
        <p:blipFill rotWithShape="1">
          <a:blip r:embed="rId3">
            <a:extLst>
              <a:ext uri="{28A0092B-C50C-407E-A947-70E740481C1C}">
                <a14:useLocalDpi xmlns:a14="http://schemas.microsoft.com/office/drawing/2010/main" val="0"/>
              </a:ext>
            </a:extLst>
          </a:blip>
          <a:srcRect t="3020" b="29906"/>
          <a:stretch/>
        </p:blipFill>
        <p:spPr>
          <a:xfrm>
            <a:off x="3306726" y="3690797"/>
            <a:ext cx="8208357" cy="3167203"/>
          </a:xfrm>
          <a:prstGeom prst="rect">
            <a:avLst/>
          </a:prstGeom>
        </p:spPr>
      </p:pic>
    </p:spTree>
    <p:extLst>
      <p:ext uri="{BB962C8B-B14F-4D97-AF65-F5344CB8AC3E}">
        <p14:creationId xmlns:p14="http://schemas.microsoft.com/office/powerpoint/2010/main" val="394517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7FF"/>
        </a:solidFill>
        <a:effectLst/>
      </p:bgPr>
    </p:bg>
    <p:spTree>
      <p:nvGrpSpPr>
        <p:cNvPr id="1" name=""/>
        <p:cNvGrpSpPr/>
        <p:nvPr/>
      </p:nvGrpSpPr>
      <p:grpSpPr>
        <a:xfrm>
          <a:off x="0" y="0"/>
          <a:ext cx="0" cy="0"/>
          <a:chOff x="0" y="0"/>
          <a:chExt cx="0" cy="0"/>
        </a:xfrm>
      </p:grpSpPr>
      <p:pic>
        <p:nvPicPr>
          <p:cNvPr id="12" name="Resim 11">
            <a:extLst>
              <a:ext uri="{FF2B5EF4-FFF2-40B4-BE49-F238E27FC236}">
                <a16:creationId xmlns:a16="http://schemas.microsoft.com/office/drawing/2014/main" id="{BD282815-7BB7-4DB1-BD72-F278B792FEB4}"/>
              </a:ext>
            </a:extLst>
          </p:cNvPr>
          <p:cNvPicPr>
            <a:picLocks noChangeAspect="1"/>
          </p:cNvPicPr>
          <p:nvPr/>
        </p:nvPicPr>
        <p:blipFill rotWithShape="1">
          <a:blip r:embed="rId2">
            <a:extLst>
              <a:ext uri="{28A0092B-C50C-407E-A947-70E740481C1C}">
                <a14:useLocalDpi xmlns:a14="http://schemas.microsoft.com/office/drawing/2010/main" val="0"/>
              </a:ext>
            </a:extLst>
          </a:blip>
          <a:srcRect b="8611"/>
          <a:stretch/>
        </p:blipFill>
        <p:spPr>
          <a:xfrm>
            <a:off x="2553629" y="0"/>
            <a:ext cx="6947210" cy="6858000"/>
          </a:xfrm>
          <a:prstGeom prst="rect">
            <a:avLst/>
          </a:prstGeom>
        </p:spPr>
      </p:pic>
    </p:spTree>
    <p:extLst>
      <p:ext uri="{BB962C8B-B14F-4D97-AF65-F5344CB8AC3E}">
        <p14:creationId xmlns:p14="http://schemas.microsoft.com/office/powerpoint/2010/main" val="175476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C12EBFE4-AC40-4E0B-B8AE-B94988A10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676275"/>
            <a:ext cx="10801350" cy="5495925"/>
          </a:xfrm>
          <a:prstGeom prst="rect">
            <a:avLst/>
          </a:prstGeom>
        </p:spPr>
      </p:pic>
    </p:spTree>
    <p:extLst>
      <p:ext uri="{BB962C8B-B14F-4D97-AF65-F5344CB8AC3E}">
        <p14:creationId xmlns:p14="http://schemas.microsoft.com/office/powerpoint/2010/main" val="4153429023"/>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619</Words>
  <Application>Microsoft Office PowerPoint</Application>
  <PresentationFormat>Geniş ekran</PresentationFormat>
  <Paragraphs>25</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Calibri Light</vt:lpstr>
      <vt:lpstr>Times New Roman</vt:lpstr>
      <vt:lpstr>Wingdings</vt:lpstr>
      <vt:lpstr>Office Teması</vt:lpstr>
      <vt:lpstr>Covid-19 Infodemic  and Misinformation in the Social Media</vt:lpstr>
      <vt:lpstr>INTRODUCTION</vt:lpstr>
      <vt:lpstr>PowerPoint Sunusu</vt:lpstr>
      <vt:lpstr>PowerPoint Sunusu</vt:lpstr>
      <vt:lpstr>PowerPoint Sunusu</vt:lpstr>
      <vt:lpstr>PowerPoint Sunusu</vt:lpstr>
      <vt:lpstr>PowerPoint Sunusu</vt:lpstr>
      <vt:lpstr>PowerPoint Sunusu</vt:lpstr>
      <vt:lpstr>PowerPoint Sunusu</vt:lpstr>
      <vt:lpstr>PowerPoint Sunusu</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Misinformation/Infodemic in the Social Media</dc:title>
  <dc:creator>ALEYNAESER</dc:creator>
  <cp:lastModifiedBy>ALEYNAESER</cp:lastModifiedBy>
  <cp:revision>28</cp:revision>
  <dcterms:created xsi:type="dcterms:W3CDTF">2021-05-20T14:56:37Z</dcterms:created>
  <dcterms:modified xsi:type="dcterms:W3CDTF">2021-05-22T18:08:09Z</dcterms:modified>
</cp:coreProperties>
</file>