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Amatic SC"/>
      <p:regular r:id="rId18"/>
      <p:bold r:id="rId19"/>
    </p:embeddedFont>
    <p:embeddedFont>
      <p:font typeface="Source Code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SourceCode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maticSC-bold.fntdata"/><Relationship Id="rId6" Type="http://schemas.openxmlformats.org/officeDocument/2006/relationships/slide" Target="slides/slide1.xml"/><Relationship Id="rId18" Type="http://schemas.openxmlformats.org/officeDocument/2006/relationships/font" Target="fonts/AmaticSC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d91a4f682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d91a4f682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d91a4f682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d91a4f682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d91a4f682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d91a4f682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d91a4f68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d91a4f68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d91a4f682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d91a4f68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d91a4f68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d91a4f68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d91a4f682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d91a4f682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d91a4f682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d91a4f682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d91a4f68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d91a4f68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d91a4f682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d91a4f682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d91a4f682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d91a4f682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Programación Orientada a Objetos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Luis Alex Córdova León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Herencia</a:t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11700" y="1228675"/>
            <a:ext cx="8520600" cy="14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311700" y="1228675"/>
            <a:ext cx="8520600" cy="21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s"/>
              <a:t>La herencia nos permite derivar una clase a partir de una existente.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s"/>
              <a:t>La clase existente es conocida como Clase padre, o superclase, o clase base.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s"/>
              <a:t>La clase derivada </a:t>
            </a:r>
            <a:r>
              <a:rPr lang="es"/>
              <a:t>también</a:t>
            </a:r>
            <a:r>
              <a:rPr lang="es"/>
              <a:t> es conocida como clase hija o subclase.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800" y="3041663"/>
            <a:ext cx="4524375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Polimorfismo</a:t>
            </a:r>
            <a:endParaRPr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311700" y="1228675"/>
            <a:ext cx="8520600" cy="14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400"/>
              <a:t>En programación orientada a objetos, se denomina polimorfismo a la capacidad que tienen los objetos de una clase de responder al mismo mensaje o evento en función de los parámetros utilizados durante su invocación. Un objeto polimórfico es una entidad que puede contener valores de diferentes tipos durante la ejecución del programa.</a:t>
            </a:r>
            <a:endParaRPr sz="1400"/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5903" y="2781472"/>
            <a:ext cx="4666522" cy="213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311700" y="3073450"/>
            <a:ext cx="3603600" cy="5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400"/>
              <a:t>Misma operación con diferentes comportamientos</a:t>
            </a:r>
            <a:endParaRPr sz="1400"/>
          </a:p>
        </p:txBody>
      </p:sp>
      <p:sp>
        <p:nvSpPr>
          <p:cNvPr id="142" name="Google Shape;142;p23"/>
          <p:cNvSpPr/>
          <p:nvPr/>
        </p:nvSpPr>
        <p:spPr>
          <a:xfrm flipH="1" rot="10800000">
            <a:off x="2711750" y="3582800"/>
            <a:ext cx="1003500" cy="9222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469700" y="2011500"/>
            <a:ext cx="82023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/>
              <a:t>Ahora, vEAMOS los ejercicios ...</a:t>
            </a:r>
            <a:endParaRPr sz="6000"/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4550" y="3262075"/>
            <a:ext cx="1857375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¿Que </a:t>
            </a:r>
            <a:r>
              <a:rPr lang="es"/>
              <a:t>existía</a:t>
            </a:r>
            <a:r>
              <a:rPr lang="es"/>
              <a:t> antes de POO?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11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Antes de POO, </a:t>
            </a:r>
            <a:r>
              <a:rPr lang="es"/>
              <a:t>existía</a:t>
            </a:r>
            <a:r>
              <a:rPr lang="es"/>
              <a:t> la programación estructurada. La programación estructurada es </a:t>
            </a:r>
            <a:r>
              <a:rPr lang="es"/>
              <a:t>fácil</a:t>
            </a:r>
            <a:r>
              <a:rPr lang="es"/>
              <a:t> de leer y entender, se ejecuta </a:t>
            </a:r>
            <a:r>
              <a:rPr lang="es"/>
              <a:t>de</a:t>
            </a:r>
            <a:r>
              <a:rPr lang="es"/>
              <a:t> manera secuencial.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1125" y="2338250"/>
            <a:ext cx="3954853" cy="2455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311700" y="2462950"/>
            <a:ext cx="4169100" cy="2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Entonces, ¿</a:t>
            </a:r>
            <a:r>
              <a:rPr lang="es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qué</a:t>
            </a:r>
            <a:r>
              <a:rPr lang="es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es lo malo?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</a:pPr>
            <a:r>
              <a:rPr lang="es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Reusabilidad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</a:pPr>
            <a:r>
              <a:rPr lang="es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Mantenibilidad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</a:pPr>
            <a:r>
              <a:rPr lang="es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Modificabilidad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</a:pPr>
            <a:r>
              <a:rPr lang="es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Fiabilidad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Diferencias: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0025" y="329338"/>
            <a:ext cx="6162275" cy="448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</a:t>
            </a:r>
            <a:r>
              <a:rPr lang="es"/>
              <a:t>Qué</a:t>
            </a:r>
            <a:r>
              <a:rPr lang="es"/>
              <a:t> es POO?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228675"/>
            <a:ext cx="61788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La Programación Orientada a Objetos (POO u OOP según sus siglas en inglés) es un paradigma de programación que usa objetos y sus interacciones para diseñar aplicaciones y programas de computadora. Está basado en varias técnicas, incluyendo herencia, modularidad, polimorfismo, y encapsulamiento. </a:t>
            </a:r>
            <a:endParaRPr sz="14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/>
              <a:t>Su uso se popularizó a principios de la década de 1990. Actualmente son muchos los lenguajes de programación que soportan la orientación a objetos.</a:t>
            </a:r>
            <a:endParaRPr sz="1400"/>
          </a:p>
          <a:p>
            <a:pPr indent="0" lvl="0" mar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400"/>
              <a:t>Para programar con el paradigma POO debemos pensar en objetos y ¿Como hago esto? </a:t>
            </a:r>
            <a:r>
              <a:rPr lang="es" sz="1400"/>
              <a:t>Veámoslo</a:t>
            </a:r>
            <a:r>
              <a:rPr lang="es" sz="1400"/>
              <a:t> en ejemplos.</a:t>
            </a:r>
            <a:endParaRPr sz="1400"/>
          </a:p>
        </p:txBody>
      </p:sp>
      <p:sp>
        <p:nvSpPr>
          <p:cNvPr id="78" name="Google Shape;78;p16"/>
          <p:cNvSpPr txBox="1"/>
          <p:nvPr/>
        </p:nvSpPr>
        <p:spPr>
          <a:xfrm>
            <a:off x="6680175" y="370600"/>
            <a:ext cx="2276700" cy="12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¿Cuando inicio todo esto?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800">
                <a:solidFill>
                  <a:srgbClr val="6AA84F"/>
                </a:solidFill>
              </a:rPr>
              <a:t>1990</a:t>
            </a:r>
            <a:endParaRPr b="1" sz="4800">
              <a:solidFill>
                <a:srgbClr val="6AA84F"/>
              </a:solidFill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6657525" y="1807975"/>
            <a:ext cx="2322000" cy="12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Existen otros paradigmas?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800">
                <a:solidFill>
                  <a:srgbClr val="6AA84F"/>
                </a:solidFill>
              </a:rPr>
              <a:t>SI</a:t>
            </a:r>
            <a:endParaRPr b="1" sz="4800">
              <a:solidFill>
                <a:srgbClr val="6AA84F"/>
              </a:solidFill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6635025" y="3145775"/>
            <a:ext cx="2367000" cy="14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6AA84F"/>
                </a:solidFill>
              </a:rPr>
              <a:t>Programación imperativa.</a:t>
            </a:r>
            <a:endParaRPr b="1">
              <a:solidFill>
                <a:srgbClr val="6AA84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6AA84F"/>
                </a:solidFill>
              </a:rPr>
              <a:t>Programación Funcional.</a:t>
            </a:r>
            <a:endParaRPr b="1">
              <a:solidFill>
                <a:srgbClr val="6AA84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6AA84F"/>
                </a:solidFill>
              </a:rPr>
              <a:t>Programación reactiva.</a:t>
            </a:r>
            <a:endParaRPr b="1">
              <a:solidFill>
                <a:srgbClr val="6AA84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6AA84F"/>
                </a:solidFill>
              </a:rPr>
              <a:t>.</a:t>
            </a:r>
            <a:endParaRPr b="1">
              <a:solidFill>
                <a:srgbClr val="6AA84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6AA84F"/>
                </a:solidFill>
              </a:rPr>
              <a:t>.</a:t>
            </a:r>
            <a:endParaRPr b="1">
              <a:solidFill>
                <a:srgbClr val="6AA84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6AA84F"/>
                </a:solidFill>
              </a:rPr>
              <a:t>.</a:t>
            </a:r>
            <a:endParaRPr b="1">
              <a:solidFill>
                <a:srgbClr val="6AA84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126525" y="4703700"/>
            <a:ext cx="64452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Referencias: </a:t>
            </a:r>
            <a:r>
              <a:rPr lang="es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https://algonzalezpoo.wordpress.com/que-es-poo/</a:t>
            </a:r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</a:t>
            </a:r>
            <a:r>
              <a:rPr lang="es"/>
              <a:t>Cómo</a:t>
            </a:r>
            <a:r>
              <a:rPr lang="es"/>
              <a:t> se compone un objeto?</a:t>
            </a:r>
            <a:endParaRPr/>
          </a:p>
        </p:txBody>
      </p:sp>
      <p:sp>
        <p:nvSpPr>
          <p:cNvPr id="87" name="Google Shape;87;p17"/>
          <p:cNvSpPr/>
          <p:nvPr/>
        </p:nvSpPr>
        <p:spPr>
          <a:xfrm>
            <a:off x="1317750" y="1572850"/>
            <a:ext cx="6508500" cy="2693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/>
              <a:t>Objeto</a:t>
            </a:r>
            <a:endParaRPr b="1" sz="1800"/>
          </a:p>
        </p:txBody>
      </p:sp>
      <p:sp>
        <p:nvSpPr>
          <p:cNvPr id="88" name="Google Shape;88;p17"/>
          <p:cNvSpPr/>
          <p:nvPr/>
        </p:nvSpPr>
        <p:spPr>
          <a:xfrm>
            <a:off x="1607025" y="2255300"/>
            <a:ext cx="2531100" cy="470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Atributos</a:t>
            </a:r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4841900" y="2255300"/>
            <a:ext cx="2531100" cy="4701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Métodos</a:t>
            </a:r>
            <a:r>
              <a:rPr lang="es"/>
              <a:t> (Acciones)</a:t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1625100" y="2901675"/>
            <a:ext cx="2513100" cy="11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atributos definen o describen al objeto, es decir son las </a:t>
            </a:r>
            <a:r>
              <a:rPr lang="es"/>
              <a:t>características</a:t>
            </a:r>
            <a:r>
              <a:rPr lang="es"/>
              <a:t> de un objeto.</a:t>
            </a:r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4841900" y="2901675"/>
            <a:ext cx="2531100" cy="12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Son acciones, operaciones que sirven para manipular los datos relacionados con el objeto.</a:t>
            </a:r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2337850" y="1616775"/>
            <a:ext cx="48216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Cualquier persona, lugar o cosa del mundo real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¿Como pensar en objetos?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8163" y="1137750"/>
            <a:ext cx="5617275" cy="37448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8316375" y="1220350"/>
            <a:ext cx="5160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275" y="442325"/>
            <a:ext cx="4248150" cy="445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Pilares de </a:t>
            </a:r>
            <a:r>
              <a:rPr lang="es"/>
              <a:t>Programación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Orientada a Objetos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100" y="2196600"/>
            <a:ext cx="3873750" cy="209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Abstracción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228675"/>
            <a:ext cx="8520600" cy="9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Denota las </a:t>
            </a:r>
            <a:r>
              <a:rPr lang="es"/>
              <a:t>características</a:t>
            </a:r>
            <a:r>
              <a:rPr lang="es"/>
              <a:t> especiales de un objeto y que los distingue de los </a:t>
            </a:r>
            <a:r>
              <a:rPr lang="es"/>
              <a:t>demás.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5825" y="2295300"/>
            <a:ext cx="5514975" cy="23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Encapsulamiento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228675"/>
            <a:ext cx="8520600" cy="14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Esta propiedad permite la ocultación de la información,  es decir permite asegurar que el contenido de un objeto se pueda ocultar del mundo exterior y solo exponer lo necesario. </a:t>
            </a:r>
            <a:endParaRPr/>
          </a:p>
          <a:p>
            <a:pPr indent="0" lvl="0" mar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1"/>
          <p:cNvSpPr/>
          <p:nvPr/>
        </p:nvSpPr>
        <p:spPr>
          <a:xfrm>
            <a:off x="506225" y="2711875"/>
            <a:ext cx="8244000" cy="2277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1"/>
          <p:cNvSpPr/>
          <p:nvPr/>
        </p:nvSpPr>
        <p:spPr>
          <a:xfrm>
            <a:off x="623725" y="2838425"/>
            <a:ext cx="4863300" cy="19887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1"/>
          <p:cNvSpPr/>
          <p:nvPr/>
        </p:nvSpPr>
        <p:spPr>
          <a:xfrm>
            <a:off x="911725" y="3068250"/>
            <a:ext cx="2151300" cy="5244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Métodos</a:t>
            </a:r>
            <a:r>
              <a:rPr lang="es"/>
              <a:t> privados</a:t>
            </a:r>
            <a:endParaRPr/>
          </a:p>
        </p:txBody>
      </p:sp>
      <p:sp>
        <p:nvSpPr>
          <p:cNvPr id="123" name="Google Shape;123;p21"/>
          <p:cNvSpPr/>
          <p:nvPr/>
        </p:nvSpPr>
        <p:spPr>
          <a:xfrm>
            <a:off x="911725" y="4021325"/>
            <a:ext cx="2151300" cy="5244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Propiedades </a:t>
            </a:r>
            <a:r>
              <a:rPr lang="es"/>
              <a:t>privados</a:t>
            </a:r>
            <a:endParaRPr/>
          </a:p>
        </p:txBody>
      </p:sp>
      <p:sp>
        <p:nvSpPr>
          <p:cNvPr id="124" name="Google Shape;124;p21"/>
          <p:cNvSpPr/>
          <p:nvPr/>
        </p:nvSpPr>
        <p:spPr>
          <a:xfrm>
            <a:off x="5667800" y="2869975"/>
            <a:ext cx="2910600" cy="1961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Otros Objetos u otros programas</a:t>
            </a:r>
            <a:endParaRPr/>
          </a:p>
        </p:txBody>
      </p:sp>
      <p:sp>
        <p:nvSpPr>
          <p:cNvPr id="125" name="Google Shape;125;p21"/>
          <p:cNvSpPr/>
          <p:nvPr/>
        </p:nvSpPr>
        <p:spPr>
          <a:xfrm>
            <a:off x="3335725" y="3118600"/>
            <a:ext cx="4203300" cy="5244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Métodos </a:t>
            </a:r>
            <a:r>
              <a:rPr lang="es"/>
              <a:t>públicos (Esto es público)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