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maticSC-bold.fntdata"/><Relationship Id="rId10" Type="http://schemas.openxmlformats.org/officeDocument/2006/relationships/slide" Target="slides/slide5.xml"/><Relationship Id="rId21" Type="http://schemas.openxmlformats.org/officeDocument/2006/relationships/font" Target="fonts/AmaticSC-regular.fntdata"/><Relationship Id="rId13" Type="http://schemas.openxmlformats.org/officeDocument/2006/relationships/slide" Target="slides/slide8.xml"/><Relationship Id="rId24" Type="http://schemas.openxmlformats.org/officeDocument/2006/relationships/font" Target="fonts/SourceCodePro-bold.fntdata"/><Relationship Id="rId12" Type="http://schemas.openxmlformats.org/officeDocument/2006/relationships/slide" Target="slides/slide7.xml"/><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a7b829482_0_10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a7b82948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a7b829482_0_1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a7b82948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a7b829482_0_1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Google Shape;122;g3a7b82948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a7b829482_0_1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a7b82948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a7b829482_0_1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a7b82948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a7b829482_0_1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Google Shape;137;g3a7b82948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a7b829482_0_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Google Shape;60;g3a7b82948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a7b829482_0_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Google Shape;66;g3a7b82948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a7b829482_0_6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a7b82948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a7b829482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Google Shape;83;g3a7b82948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a7b829482_0_8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a7b82948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a7b829482_0_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a7b82948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a7b829482_0_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a7b82948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a7b829482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a7b82948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Fundamentos de PRogramación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Arreglos unidimensionales y bidimensionales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Arreglos Bidimensionales</a:t>
            </a:r>
            <a:endParaRPr/>
          </a:p>
        </p:txBody>
      </p:sp>
      <p:sp>
        <p:nvSpPr>
          <p:cNvPr id="114" name="Google Shape;114;p22"/>
          <p:cNvSpPr txBox="1"/>
          <p:nvPr>
            <p:ph idx="1" type="body"/>
          </p:nvPr>
        </p:nvSpPr>
        <p:spPr>
          <a:xfrm>
            <a:off x="311700" y="1228675"/>
            <a:ext cx="8520600" cy="3576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dimensión de un arreglo es el tamaño del arreglo, y define la forma de organizar los datos.  Un arreglo puede ser unidimensional (tener sólo una dimensión), bidimensional (dos dimensiones) y tridimensional (tres dimensiones)</a:t>
            </a:r>
            <a:endParaRPr/>
          </a:p>
          <a:p>
            <a:pPr indent="0" lvl="0" marL="0" algn="just">
              <a:spcBef>
                <a:spcPts val="1600"/>
              </a:spcBef>
              <a:spcAft>
                <a:spcPts val="1600"/>
              </a:spcAft>
              <a:buNone/>
            </a:pPr>
            <a:r>
              <a:rPr lang="es"/>
              <a:t>La organización lógica de los datos en un arreglo nos permite utilizarlos de forma muy diversa. En realidad, Java no pone restricciones en cuanto al número de dimensiones que puede tener un arreglo, pero para los programadores es más compleja su manipulación a mayor número de dimensiones.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908388" y="803738"/>
            <a:ext cx="7327224" cy="353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472100" y="630911"/>
            <a:ext cx="5566375" cy="388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785638" y="964525"/>
            <a:ext cx="7572724" cy="282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583375" y="668375"/>
            <a:ext cx="7977250" cy="380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213625" y="360600"/>
            <a:ext cx="8382000" cy="4105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Temas: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s"/>
              <a:t>Diferencia entre variables y constantes.</a:t>
            </a:r>
            <a:endParaRPr/>
          </a:p>
          <a:p>
            <a:pPr indent="-342900" lvl="0" marL="457200" rtl="0">
              <a:spcBef>
                <a:spcPts val="0"/>
              </a:spcBef>
              <a:spcAft>
                <a:spcPts val="0"/>
              </a:spcAft>
              <a:buSzPts val="1800"/>
              <a:buChar char="-"/>
            </a:pPr>
            <a:r>
              <a:rPr lang="es"/>
              <a:t>Introducción a Arreglos.</a:t>
            </a:r>
            <a:endParaRPr/>
          </a:p>
          <a:p>
            <a:pPr indent="-342900" lvl="0" marL="457200" rtl="0">
              <a:spcBef>
                <a:spcPts val="0"/>
              </a:spcBef>
              <a:spcAft>
                <a:spcPts val="0"/>
              </a:spcAft>
              <a:buSzPts val="1800"/>
              <a:buChar char="-"/>
            </a:pPr>
            <a:r>
              <a:rPr lang="es"/>
              <a:t>Arreglos unidimensionales.</a:t>
            </a:r>
            <a:endParaRPr/>
          </a:p>
          <a:p>
            <a:pPr indent="-342900" lvl="0" marL="457200" rtl="0">
              <a:spcBef>
                <a:spcPts val="0"/>
              </a:spcBef>
              <a:spcAft>
                <a:spcPts val="0"/>
              </a:spcAft>
              <a:buSzPts val="1800"/>
              <a:buChar char="-"/>
            </a:pPr>
            <a:r>
              <a:rPr lang="es"/>
              <a:t>Arreglos bidimensionales.</a:t>
            </a:r>
            <a:endParaRPr/>
          </a:p>
          <a:p>
            <a:pPr indent="0" lvl="0" marL="0" rtl="0">
              <a:spcBef>
                <a:spcPts val="1600"/>
              </a:spcBef>
              <a:spcAft>
                <a:spcPts val="0"/>
              </a:spcAft>
              <a:buNone/>
            </a:pPr>
            <a:r>
              <a:rPr lang="es"/>
              <a:t>Evaluación:</a:t>
            </a:r>
            <a:endParaRPr/>
          </a:p>
          <a:p>
            <a:pPr indent="-342900" lvl="0" marL="457200">
              <a:spcBef>
                <a:spcPts val="1600"/>
              </a:spcBef>
              <a:spcAft>
                <a:spcPts val="0"/>
              </a:spcAft>
              <a:buSzPts val="1800"/>
              <a:buChar char="-"/>
            </a:pPr>
            <a:r>
              <a:rPr lang="es"/>
              <a:t>Práctica</a:t>
            </a:r>
            <a:r>
              <a:rPr lang="es"/>
              <a:t> Calificada (Fundamentos de programación)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Variables y Constantes</a:t>
            </a:r>
            <a:endParaRPr/>
          </a:p>
        </p:txBody>
      </p:sp>
      <p:pic>
        <p:nvPicPr>
          <p:cNvPr id="69" name="Google Shape;69;p15"/>
          <p:cNvPicPr preferRelativeResize="0"/>
          <p:nvPr/>
        </p:nvPicPr>
        <p:blipFill>
          <a:blip r:embed="rId3">
            <a:alphaModFix/>
          </a:blip>
          <a:stretch>
            <a:fillRect/>
          </a:stretch>
        </p:blipFill>
        <p:spPr>
          <a:xfrm>
            <a:off x="4516213" y="3647400"/>
            <a:ext cx="4019550" cy="723900"/>
          </a:xfrm>
          <a:prstGeom prst="rect">
            <a:avLst/>
          </a:prstGeom>
          <a:noFill/>
          <a:ln>
            <a:noFill/>
          </a:ln>
        </p:spPr>
      </p:pic>
      <p:pic>
        <p:nvPicPr>
          <p:cNvPr id="70" name="Google Shape;70;p15"/>
          <p:cNvPicPr preferRelativeResize="0"/>
          <p:nvPr/>
        </p:nvPicPr>
        <p:blipFill>
          <a:blip r:embed="rId4">
            <a:alphaModFix/>
          </a:blip>
          <a:stretch>
            <a:fillRect/>
          </a:stretch>
        </p:blipFill>
        <p:spPr>
          <a:xfrm>
            <a:off x="404088" y="3642650"/>
            <a:ext cx="3200400" cy="733425"/>
          </a:xfrm>
          <a:prstGeom prst="rect">
            <a:avLst/>
          </a:prstGeom>
          <a:noFill/>
          <a:ln>
            <a:noFill/>
          </a:ln>
        </p:spPr>
      </p:pic>
      <p:sp>
        <p:nvSpPr>
          <p:cNvPr id="71" name="Google Shape;71;p15"/>
          <p:cNvSpPr txBox="1"/>
          <p:nvPr/>
        </p:nvSpPr>
        <p:spPr>
          <a:xfrm>
            <a:off x="440875" y="1604275"/>
            <a:ext cx="8094900" cy="1163400"/>
          </a:xfrm>
          <a:prstGeom prst="rect">
            <a:avLst/>
          </a:prstGeom>
          <a:noFill/>
          <a:ln>
            <a:noFill/>
          </a:ln>
        </p:spPr>
        <p:txBody>
          <a:bodyPr anchorCtr="0" anchor="t" bIns="91425" lIns="91425" spcFirstLastPara="1" rIns="91425" wrap="square" tIns="91425">
            <a:noAutofit/>
          </a:bodyPr>
          <a:lstStyle/>
          <a:p>
            <a:pPr indent="0" lvl="0" marL="0" algn="just">
              <a:spcBef>
                <a:spcPts val="0"/>
              </a:spcBef>
              <a:spcAft>
                <a:spcPts val="0"/>
              </a:spcAft>
              <a:buNone/>
            </a:pPr>
            <a:r>
              <a:rPr lang="es" sz="1800">
                <a:solidFill>
                  <a:schemeClr val="dk2"/>
                </a:solidFill>
                <a:latin typeface="Source Code Pro"/>
                <a:ea typeface="Source Code Pro"/>
                <a:cs typeface="Source Code Pro"/>
                <a:sym typeface="Source Code Pro"/>
              </a:rPr>
              <a:t>Las constantes y las variables tiene la misma misión “Almacenar datos” pero la diferencia es que una es mutable(variables) y la otra es NO mutable (constantes)</a:t>
            </a:r>
            <a:endParaRPr sz="1800">
              <a:solidFill>
                <a:schemeClr val="dk2"/>
              </a:solidFill>
              <a:latin typeface="Source Code Pro"/>
              <a:ea typeface="Source Code Pro"/>
              <a:cs typeface="Source Code Pro"/>
              <a:sym typeface="Source Code Pro"/>
            </a:endParaRPr>
          </a:p>
        </p:txBody>
      </p:sp>
      <p:sp>
        <p:nvSpPr>
          <p:cNvPr id="72" name="Google Shape;72;p15"/>
          <p:cNvSpPr txBox="1"/>
          <p:nvPr/>
        </p:nvSpPr>
        <p:spPr>
          <a:xfrm>
            <a:off x="404088" y="3109900"/>
            <a:ext cx="1594200" cy="47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800">
                <a:solidFill>
                  <a:schemeClr val="dk2"/>
                </a:solidFill>
                <a:latin typeface="Source Code Pro"/>
                <a:ea typeface="Source Code Pro"/>
                <a:cs typeface="Source Code Pro"/>
                <a:sym typeface="Source Code Pro"/>
              </a:rPr>
              <a:t>Variable:</a:t>
            </a:r>
            <a:endParaRPr b="1" sz="1800">
              <a:solidFill>
                <a:schemeClr val="dk2"/>
              </a:solidFill>
              <a:latin typeface="Source Code Pro"/>
              <a:ea typeface="Source Code Pro"/>
              <a:cs typeface="Source Code Pro"/>
              <a:sym typeface="Source Code Pro"/>
            </a:endParaRPr>
          </a:p>
        </p:txBody>
      </p:sp>
      <p:sp>
        <p:nvSpPr>
          <p:cNvPr id="73" name="Google Shape;73;p15"/>
          <p:cNvSpPr txBox="1"/>
          <p:nvPr/>
        </p:nvSpPr>
        <p:spPr>
          <a:xfrm>
            <a:off x="4516213" y="3109888"/>
            <a:ext cx="1594200" cy="47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800">
                <a:solidFill>
                  <a:schemeClr val="dk2"/>
                </a:solidFill>
                <a:latin typeface="Source Code Pro"/>
                <a:ea typeface="Source Code Pro"/>
                <a:cs typeface="Source Code Pro"/>
                <a:sym typeface="Source Code Pro"/>
              </a:rPr>
              <a:t>Constante:</a:t>
            </a:r>
            <a:endParaRPr b="1" sz="18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Arreglos</a:t>
            </a:r>
            <a:endParaRPr/>
          </a:p>
        </p:txBody>
      </p:sp>
      <p:sp>
        <p:nvSpPr>
          <p:cNvPr id="79" name="Google Shape;79;p16"/>
          <p:cNvSpPr txBox="1"/>
          <p:nvPr/>
        </p:nvSpPr>
        <p:spPr>
          <a:xfrm>
            <a:off x="2339075" y="3233050"/>
            <a:ext cx="7053900" cy="82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 name="Google Shape;80;p16"/>
          <p:cNvSpPr txBox="1"/>
          <p:nvPr/>
        </p:nvSpPr>
        <p:spPr>
          <a:xfrm>
            <a:off x="311700" y="1249125"/>
            <a:ext cx="8469000" cy="3000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s" sz="1800">
                <a:solidFill>
                  <a:schemeClr val="dk2"/>
                </a:solidFill>
                <a:latin typeface="Source Code Pro"/>
                <a:ea typeface="Source Code Pro"/>
                <a:cs typeface="Source Code Pro"/>
                <a:sym typeface="Source Code Pro"/>
              </a:rPr>
              <a:t>Una estructura de datos es una forma de almacenar, representar y organizar un conjunto de datos. Existen desde las estructuras de datos más simples, capaces de almacenar un solo valor a la vez como las variables y las constantes. Después, dentro del grupo de estructuras de datos complejas tenemos a aquellas organizaciones que nos permiten almacenar un conjunto de datos, como las estructuras de datos estáticas y las estructuras de datos dinámicas.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352513" y="152400"/>
            <a:ext cx="6292022"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Arreglos</a:t>
            </a:r>
            <a:endParaRPr/>
          </a:p>
        </p:txBody>
      </p:sp>
      <p:sp>
        <p:nvSpPr>
          <p:cNvPr id="91" name="Google Shape;91;p18"/>
          <p:cNvSpPr txBox="1"/>
          <p:nvPr>
            <p:ph idx="1" type="body"/>
          </p:nvPr>
        </p:nvSpPr>
        <p:spPr>
          <a:xfrm>
            <a:off x="372925" y="1596075"/>
            <a:ext cx="8520600" cy="20655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s"/>
              <a:t>Un arreglo es una estructura de datos que puede almacenar un conjunto de datos de un mismo tipo. Los datos se almacenan en forma contigua. Mientras que la variable x sólo puede almacenar un único valor a la vez, el arreglo z puede contener un conjunto de n datos del mismo tipo.  Sin embargo, tanto x como z son variables.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Arreglos Unidimensionales</a:t>
            </a:r>
            <a:endParaRPr/>
          </a:p>
        </p:txBody>
      </p:sp>
      <p:pic>
        <p:nvPicPr>
          <p:cNvPr id="97" name="Google Shape;97;p19"/>
          <p:cNvPicPr preferRelativeResize="0"/>
          <p:nvPr/>
        </p:nvPicPr>
        <p:blipFill>
          <a:blip r:embed="rId3">
            <a:alphaModFix/>
          </a:blip>
          <a:stretch>
            <a:fillRect/>
          </a:stretch>
        </p:blipFill>
        <p:spPr>
          <a:xfrm>
            <a:off x="385100" y="1246250"/>
            <a:ext cx="4121574" cy="3159700"/>
          </a:xfrm>
          <a:prstGeom prst="rect">
            <a:avLst/>
          </a:prstGeom>
          <a:noFill/>
          <a:ln>
            <a:noFill/>
          </a:ln>
        </p:spPr>
      </p:pic>
      <p:pic>
        <p:nvPicPr>
          <p:cNvPr id="98" name="Google Shape;98;p19"/>
          <p:cNvPicPr preferRelativeResize="0"/>
          <p:nvPr/>
        </p:nvPicPr>
        <p:blipFill>
          <a:blip r:embed="rId4">
            <a:alphaModFix/>
          </a:blip>
          <a:stretch>
            <a:fillRect/>
          </a:stretch>
        </p:blipFill>
        <p:spPr>
          <a:xfrm>
            <a:off x="4671324" y="1925863"/>
            <a:ext cx="4332525" cy="18004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805675" y="625000"/>
            <a:ext cx="5285025" cy="409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354950" y="1046375"/>
            <a:ext cx="6434075" cy="326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