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ece16f2a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ece16f2a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ece16f2a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ece16f2a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ece16f2a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ece16f2a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ece16f2a8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ece16f2a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ece16f2a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ece16f2a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ece16f2a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ece16f2a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ece16f2a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ece16f2a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ece16f2a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ece16f2a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ece16f2a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ece16f2a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ece16f2a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ece16f2a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ece16f2a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ece16f2a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ece16f2a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ece16f2a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ece16f2a8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ece16f2a8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ece16f2a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ece16f2a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ece16f2a8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ece16f2a8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ece16f2a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ece16f2a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ece16f2a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ece16f2a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ece16f2a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ece16f2a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ece16f2a8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ece16f2a8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3ece16f2a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ece16f2a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3ece16f2a8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ece16f2a8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ece16f2a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ece16f2a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3ece16f2a8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ece16f2a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3ece16f2a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ece16f2a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ece16f2a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ece16f2a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ece16f2a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ece16f2a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ece16f2a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ece16f2a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ece16f2a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ece16f2a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ece16f2a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ece16f2a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ece16f2a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ece16f2a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es.wikipedia.org/wiki/Lenguaje_de_definici%C3%B3n_de_datos" TargetMode="External"/><Relationship Id="rId4" Type="http://schemas.openxmlformats.org/officeDocument/2006/relationships/hyperlink" Target="https://todopostgresql.com/crear-usuarios-en-postgresq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es.wikipedia.org/wiki/Lenguaje_de_manipulaci%C3%B3n_de_datos" TargetMode="External"/><Relationship Id="rId4" Type="http://schemas.openxmlformats.org/officeDocument/2006/relationships/hyperlink" Target="https://todopostgresql.com/la-instruccion-insert-en-postgresq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es.wikipedia.org/wiki/Lenguaje_de_control_de_dato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data.bsa.org/wp-content/uploads/2015/10/BSADataStudy_es.pdf" TargetMode="External"/><Relationship Id="rId4" Type="http://schemas.openxmlformats.org/officeDocument/2006/relationships/hyperlink" Target="http://data.bsa.org/wp-content/uploads/2015/10/BSADataStudy_es.pdf" TargetMode="External"/><Relationship Id="rId5" Type="http://schemas.openxmlformats.org/officeDocument/2006/relationships/hyperlink" Target="https://www.ibm.com/developerworks/ssa/data/library/tipos_bases_de_datos/index.html" TargetMode="External"/><Relationship Id="rId6" Type="http://schemas.openxmlformats.org/officeDocument/2006/relationships/hyperlink" Target="https://tecnologiaeinformaticacji.files.wordpress.com/2013/02/lectura-tipos-de-bases-de-datos.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Desarrollo de aplicaciones y conexión JDBC</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JAVA + SQL Server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Tipos de Base de Datos - Modelo de BD</a:t>
            </a:r>
            <a:endParaRPr/>
          </a:p>
        </p:txBody>
      </p:sp>
      <p:sp>
        <p:nvSpPr>
          <p:cNvPr id="112" name="Google Shape;112;p22"/>
          <p:cNvSpPr txBox="1"/>
          <p:nvPr>
            <p:ph idx="1" type="body"/>
          </p:nvPr>
        </p:nvSpPr>
        <p:spPr>
          <a:xfrm>
            <a:off x="311700" y="1179200"/>
            <a:ext cx="8520600" cy="3300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s" u="sng">
                <a:solidFill>
                  <a:srgbClr val="FF9900"/>
                </a:solidFill>
              </a:rPr>
              <a:t>Bases de datos jerárquicas</a:t>
            </a:r>
            <a:r>
              <a:rPr lang="es"/>
              <a:t> En este modelo los datos se organizan en una forma similar a un árbol (visto al revés), en donde un nodo padre de información puede tener varios hijos. El nodo que no tiene padres es llamado raíz, y a los nodos que no tienen hijos se los conoce como hojas. Las bases de datos jerárquicas son especialmente útiles en el caso de aplicaciones que manejan un gran volumen de información y datos muy compartidos permitiendo crear estructuras estables y de gran rendimiento.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Tipos de Base de Datos - Modelo de BD</a:t>
            </a:r>
            <a:endParaRPr/>
          </a:p>
        </p:txBody>
      </p:sp>
      <p:pic>
        <p:nvPicPr>
          <p:cNvPr id="118" name="Google Shape;118;p23"/>
          <p:cNvPicPr preferRelativeResize="0"/>
          <p:nvPr/>
        </p:nvPicPr>
        <p:blipFill>
          <a:blip r:embed="rId3">
            <a:alphaModFix/>
          </a:blip>
          <a:stretch>
            <a:fillRect/>
          </a:stretch>
        </p:blipFill>
        <p:spPr>
          <a:xfrm>
            <a:off x="1251350" y="1331788"/>
            <a:ext cx="6782649" cy="2423375"/>
          </a:xfrm>
          <a:prstGeom prst="rect">
            <a:avLst/>
          </a:prstGeom>
          <a:noFill/>
          <a:ln>
            <a:noFill/>
          </a:ln>
        </p:spPr>
      </p:pic>
      <p:sp>
        <p:nvSpPr>
          <p:cNvPr id="119" name="Google Shape;119;p23"/>
          <p:cNvSpPr txBox="1"/>
          <p:nvPr/>
        </p:nvSpPr>
        <p:spPr>
          <a:xfrm>
            <a:off x="311700" y="3942400"/>
            <a:ext cx="8520600" cy="10644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s" sz="1800">
                <a:solidFill>
                  <a:schemeClr val="dk2"/>
                </a:solidFill>
                <a:latin typeface="Source Code Pro"/>
                <a:ea typeface="Source Code Pro"/>
                <a:cs typeface="Source Code Pro"/>
                <a:sym typeface="Source Code Pro"/>
              </a:rPr>
              <a:t>Una de las principales limitaciones de este modelo es su incapacidad de representar eficientemente la redundancia de datos.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Tipos de Base de Datos - Modelo de BD</a:t>
            </a:r>
            <a:endParaRPr/>
          </a:p>
        </p:txBody>
      </p:sp>
      <p:sp>
        <p:nvSpPr>
          <p:cNvPr id="125" name="Google Shape;125;p24"/>
          <p:cNvSpPr txBox="1"/>
          <p:nvPr>
            <p:ph idx="1" type="body"/>
          </p:nvPr>
        </p:nvSpPr>
        <p:spPr>
          <a:xfrm>
            <a:off x="311700" y="1179200"/>
            <a:ext cx="8520600" cy="3660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s" u="sng">
                <a:solidFill>
                  <a:srgbClr val="FF9900"/>
                </a:solidFill>
              </a:rPr>
              <a:t>Base de datos de red</a:t>
            </a:r>
            <a:r>
              <a:rPr lang="es"/>
              <a:t> Éste es un modelo ligeramente distinto del jerárquico; su diferencia fundamental es la modificación del concepto de nodo: se permite que un mismo nodo tenga varios padres (posibilidad no permitida en el modelo jerárquico). Fue una gran mejora con respecto al modelo jerárquico, ya que ofrecía una solución eficiente al problema de redundancia de datos; pero, aun así, la dificultad que significa administrar la información en una base de datos de red ha significado que sea un modelo utilizado en su mayoría por programadores más que por usuarios finales.</a:t>
            </a:r>
            <a:r>
              <a:rPr b="1" lang="es" u="sng"/>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Tipos de Base de Datos - Modelo de BD</a:t>
            </a:r>
            <a:endParaRPr/>
          </a:p>
        </p:txBody>
      </p:sp>
      <p:sp>
        <p:nvSpPr>
          <p:cNvPr id="131" name="Google Shape;131;p25"/>
          <p:cNvSpPr txBox="1"/>
          <p:nvPr>
            <p:ph idx="1" type="body"/>
          </p:nvPr>
        </p:nvSpPr>
        <p:spPr>
          <a:xfrm>
            <a:off x="311700" y="1179200"/>
            <a:ext cx="8520600" cy="3660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s" u="sng">
                <a:solidFill>
                  <a:srgbClr val="FF9900"/>
                </a:solidFill>
              </a:rPr>
              <a:t>Base de datos de red</a:t>
            </a:r>
            <a:r>
              <a:rPr lang="es"/>
              <a:t> Éste es un modelo ligeramente distinto del jerárquico; su diferencia fundamental es la modificación del concepto de nodo: se permite que un mismo nodo tenga varios padres (posibilidad no permitida en el modelo jerárquico). Fue una gran mejora con respecto al modelo jerárquico, ya que ofrecía una solución eficiente al problema de redundancia de datos; pero, aun así, la dificultad que significa administrar la información en una base de datos de red ha significado que sea un modelo utilizado en su mayoría por programadores más que por usuarios finales.</a:t>
            </a:r>
            <a:r>
              <a:rPr b="1" lang="es" u="sng"/>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Tipos de Base de Datos - Modelo de BD</a:t>
            </a:r>
            <a:endParaRPr/>
          </a:p>
        </p:txBody>
      </p:sp>
      <p:pic>
        <p:nvPicPr>
          <p:cNvPr id="137" name="Google Shape;137;p26"/>
          <p:cNvPicPr preferRelativeResize="0"/>
          <p:nvPr/>
        </p:nvPicPr>
        <p:blipFill>
          <a:blip r:embed="rId3">
            <a:alphaModFix/>
          </a:blip>
          <a:stretch>
            <a:fillRect/>
          </a:stretch>
        </p:blipFill>
        <p:spPr>
          <a:xfrm>
            <a:off x="830650" y="2150600"/>
            <a:ext cx="2732654" cy="1325500"/>
          </a:xfrm>
          <a:prstGeom prst="rect">
            <a:avLst/>
          </a:prstGeom>
          <a:noFill/>
          <a:ln>
            <a:noFill/>
          </a:ln>
        </p:spPr>
      </p:pic>
      <p:pic>
        <p:nvPicPr>
          <p:cNvPr id="138" name="Google Shape;138;p26"/>
          <p:cNvPicPr preferRelativeResize="0"/>
          <p:nvPr/>
        </p:nvPicPr>
        <p:blipFill>
          <a:blip r:embed="rId4">
            <a:alphaModFix/>
          </a:blip>
          <a:stretch>
            <a:fillRect/>
          </a:stretch>
        </p:blipFill>
        <p:spPr>
          <a:xfrm>
            <a:off x="4083104" y="1260400"/>
            <a:ext cx="3810000" cy="3438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Tipos de Base de Datos - Modelo de BD</a:t>
            </a:r>
            <a:endParaRPr/>
          </a:p>
        </p:txBody>
      </p:sp>
      <p:sp>
        <p:nvSpPr>
          <p:cNvPr id="144" name="Google Shape;144;p27"/>
          <p:cNvSpPr txBox="1"/>
          <p:nvPr>
            <p:ph idx="1" type="body"/>
          </p:nvPr>
        </p:nvSpPr>
        <p:spPr>
          <a:xfrm>
            <a:off x="311700" y="1179200"/>
            <a:ext cx="8520600" cy="3660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s" u="sng">
                <a:solidFill>
                  <a:srgbClr val="FF9900"/>
                </a:solidFill>
              </a:rPr>
              <a:t>Base de datos relacionales</a:t>
            </a:r>
            <a:r>
              <a:rPr lang="es"/>
              <a:t> </a:t>
            </a:r>
            <a:r>
              <a:rPr lang="es" sz="1400"/>
              <a:t>Éste modelo aún es utilizado en la actualidad para modelar problemas reales y administrar datos dinámicamente. Tras ser postulados sus fundamentos en 1970 por Edgar Frank Codd, de los laboratorios IBM en San José (California), no tardó en consolidarse como un nuevo paradigma en los modelos de base de datos. Su idea fundamental es el uso de "relaciones". Estas relaciones podrían considerarse en forma lógica como conjuntos de datos llamados "tuplas". Pese a que ésta es la teoría de las bases de datos relacionales creadas por Codd, la mayoría de las veces se conceptualiza de una manera más fácil de imaginar. Esto es pensando en cada relación como si fuese una tabla que está compuesta por registros (las filas de una tabla), que representarían las tuplas, y campos (las columnas de una tabla).</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Tipos de Base de Datos - Modelo de BD</a:t>
            </a:r>
            <a:endParaRPr/>
          </a:p>
        </p:txBody>
      </p:sp>
      <p:pic>
        <p:nvPicPr>
          <p:cNvPr id="150" name="Google Shape;150;p28"/>
          <p:cNvPicPr preferRelativeResize="0"/>
          <p:nvPr/>
        </p:nvPicPr>
        <p:blipFill>
          <a:blip r:embed="rId3">
            <a:alphaModFix/>
          </a:blip>
          <a:stretch>
            <a:fillRect/>
          </a:stretch>
        </p:blipFill>
        <p:spPr>
          <a:xfrm>
            <a:off x="2429100" y="1315225"/>
            <a:ext cx="4016100" cy="319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Tipos de Base de Datos - Motor de BD</a:t>
            </a:r>
            <a:endParaRPr/>
          </a:p>
        </p:txBody>
      </p:sp>
      <p:sp>
        <p:nvSpPr>
          <p:cNvPr id="156" name="Google Shape;156;p29"/>
          <p:cNvSpPr txBox="1"/>
          <p:nvPr>
            <p:ph idx="1" type="body"/>
          </p:nvPr>
        </p:nvSpPr>
        <p:spPr>
          <a:xfrm>
            <a:off x="311700" y="1179200"/>
            <a:ext cx="8520600" cy="330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esta </a:t>
            </a:r>
            <a:r>
              <a:rPr lang="es"/>
              <a:t>categoría</a:t>
            </a:r>
            <a:r>
              <a:rPr lang="es"/>
              <a:t> tenemos 2 tipos de Base de Datos.</a:t>
            </a:r>
            <a:endParaRPr/>
          </a:p>
          <a:p>
            <a:pPr indent="-342900" lvl="0" marL="457200" rtl="0" algn="just">
              <a:spcBef>
                <a:spcPts val="1600"/>
              </a:spcBef>
              <a:spcAft>
                <a:spcPts val="0"/>
              </a:spcAft>
              <a:buSzPts val="1800"/>
              <a:buAutoNum type="arabicPeriod"/>
            </a:pPr>
            <a:r>
              <a:rPr lang="es"/>
              <a:t>Base de </a:t>
            </a:r>
            <a:r>
              <a:rPr b="1" lang="es">
                <a:solidFill>
                  <a:srgbClr val="FF9900"/>
                </a:solidFill>
              </a:rPr>
              <a:t>Datos relacionales</a:t>
            </a:r>
            <a:r>
              <a:rPr lang="es"/>
              <a:t>, entre estas base de datos tenemos a SQL Server, Oracle, MySQL, Postgres.</a:t>
            </a:r>
            <a:endParaRPr/>
          </a:p>
          <a:p>
            <a:pPr indent="-342900" lvl="0" marL="457200" rtl="0" algn="just">
              <a:spcBef>
                <a:spcPts val="0"/>
              </a:spcBef>
              <a:spcAft>
                <a:spcPts val="0"/>
              </a:spcAft>
              <a:buSzPts val="1800"/>
              <a:buAutoNum type="arabicPeriod"/>
            </a:pPr>
            <a:r>
              <a:rPr lang="es"/>
              <a:t>Base de </a:t>
            </a:r>
            <a:r>
              <a:rPr b="1" lang="es">
                <a:solidFill>
                  <a:srgbClr val="FF9900"/>
                </a:solidFill>
              </a:rPr>
              <a:t>Datos no </a:t>
            </a:r>
            <a:r>
              <a:rPr b="1" lang="es">
                <a:solidFill>
                  <a:srgbClr val="FF9900"/>
                </a:solidFill>
              </a:rPr>
              <a:t>relacionales</a:t>
            </a:r>
            <a:r>
              <a:rPr lang="es"/>
              <a:t> (NoSQL), entre estas base de datos tenemos a MongoDB, Redis, DocumentDB, MariaDB, etc.</a:t>
            </a:r>
            <a:endParaRPr/>
          </a:p>
        </p:txBody>
      </p:sp>
      <p:pic>
        <p:nvPicPr>
          <p:cNvPr id="157" name="Google Shape;157;p29"/>
          <p:cNvPicPr preferRelativeResize="0"/>
          <p:nvPr/>
        </p:nvPicPr>
        <p:blipFill>
          <a:blip r:embed="rId3">
            <a:alphaModFix/>
          </a:blip>
          <a:stretch>
            <a:fillRect/>
          </a:stretch>
        </p:blipFill>
        <p:spPr>
          <a:xfrm>
            <a:off x="3364425" y="3122850"/>
            <a:ext cx="5325800" cy="1948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Tipos de Base de Datos - Motor de BD</a:t>
            </a:r>
            <a:endParaRPr/>
          </a:p>
        </p:txBody>
      </p:sp>
      <p:pic>
        <p:nvPicPr>
          <p:cNvPr id="163" name="Google Shape;163;p30"/>
          <p:cNvPicPr preferRelativeResize="0"/>
          <p:nvPr/>
        </p:nvPicPr>
        <p:blipFill>
          <a:blip r:embed="rId3">
            <a:alphaModFix/>
          </a:blip>
          <a:stretch>
            <a:fillRect/>
          </a:stretch>
        </p:blipFill>
        <p:spPr>
          <a:xfrm>
            <a:off x="392625" y="1514725"/>
            <a:ext cx="8233074" cy="2971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Tipos de Base de Datos - Motor de BD</a:t>
            </a:r>
            <a:endParaRPr/>
          </a:p>
        </p:txBody>
      </p:sp>
      <p:pic>
        <p:nvPicPr>
          <p:cNvPr id="169" name="Google Shape;169;p31"/>
          <p:cNvPicPr preferRelativeResize="0"/>
          <p:nvPr/>
        </p:nvPicPr>
        <p:blipFill>
          <a:blip r:embed="rId3">
            <a:alphaModFix/>
          </a:blip>
          <a:stretch>
            <a:fillRect/>
          </a:stretch>
        </p:blipFill>
        <p:spPr>
          <a:xfrm>
            <a:off x="1551325" y="1394650"/>
            <a:ext cx="5591650" cy="3421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Temas</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
              <a:t>Importancia de los Datos.</a:t>
            </a:r>
            <a:endParaRPr/>
          </a:p>
          <a:p>
            <a:pPr indent="-342900" lvl="0" marL="457200" rtl="0">
              <a:spcBef>
                <a:spcPts val="0"/>
              </a:spcBef>
              <a:spcAft>
                <a:spcPts val="0"/>
              </a:spcAft>
              <a:buSzPts val="1800"/>
              <a:buChar char="-"/>
            </a:pPr>
            <a:r>
              <a:rPr lang="es"/>
              <a:t>Tipos de Base de Datos.</a:t>
            </a:r>
            <a:endParaRPr/>
          </a:p>
          <a:p>
            <a:pPr indent="-342900" lvl="0" marL="457200" rtl="0">
              <a:spcBef>
                <a:spcPts val="0"/>
              </a:spcBef>
              <a:spcAft>
                <a:spcPts val="0"/>
              </a:spcAft>
              <a:buSzPts val="1800"/>
              <a:buChar char="-"/>
            </a:pPr>
            <a:r>
              <a:rPr lang="es"/>
              <a:t>Evolución y Futuro.</a:t>
            </a:r>
            <a:endParaRPr/>
          </a:p>
          <a:p>
            <a:pPr indent="-342900" lvl="0" marL="457200" rtl="0">
              <a:spcBef>
                <a:spcPts val="0"/>
              </a:spcBef>
              <a:spcAft>
                <a:spcPts val="0"/>
              </a:spcAft>
              <a:buSzPts val="1800"/>
              <a:buChar char="-"/>
            </a:pPr>
            <a:r>
              <a:rPr lang="es"/>
              <a:t>Metodologia y Herramientas tecnologicas de la Base de Datos.</a:t>
            </a:r>
            <a:endParaRPr/>
          </a:p>
          <a:p>
            <a:pPr indent="-342900" lvl="0" marL="457200" rtl="0">
              <a:spcBef>
                <a:spcPts val="0"/>
              </a:spcBef>
              <a:spcAft>
                <a:spcPts val="0"/>
              </a:spcAft>
              <a:buSzPts val="1800"/>
              <a:buChar char="-"/>
            </a:pPr>
            <a:r>
              <a:rPr lang="es"/>
              <a:t>Base de Datos en una organización.</a:t>
            </a:r>
            <a:endParaRPr/>
          </a:p>
          <a:p>
            <a:pPr indent="-342900" lvl="0" marL="457200" rtl="0">
              <a:spcBef>
                <a:spcPts val="0"/>
              </a:spcBef>
              <a:spcAft>
                <a:spcPts val="0"/>
              </a:spcAft>
              <a:buSzPts val="1800"/>
              <a:buChar char="-"/>
            </a:pPr>
            <a:r>
              <a:rPr lang="es"/>
              <a:t>Funciones SGBD</a:t>
            </a:r>
            <a:endParaRPr/>
          </a:p>
          <a:p>
            <a:pPr indent="-342900" lvl="0" marL="457200" rtl="0">
              <a:spcBef>
                <a:spcPts val="0"/>
              </a:spcBef>
              <a:spcAft>
                <a:spcPts val="0"/>
              </a:spcAft>
              <a:buSzPts val="1800"/>
              <a:buChar char="-"/>
            </a:pPr>
            <a:r>
              <a:rPr lang="es"/>
              <a:t>Lenguaje T-SQL</a:t>
            </a:r>
            <a:endParaRPr/>
          </a:p>
          <a:p>
            <a:pPr indent="-342900" lvl="0" marL="457200" rtl="0">
              <a:spcBef>
                <a:spcPts val="0"/>
              </a:spcBef>
              <a:spcAft>
                <a:spcPts val="0"/>
              </a:spcAft>
              <a:buSzPts val="1800"/>
              <a:buChar char="-"/>
            </a:pPr>
            <a:r>
              <a:rPr lang="es"/>
              <a:t>Lenguaje DML y DDL.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Tipos de Base de Datos - Motor de BD</a:t>
            </a:r>
            <a:endParaRPr/>
          </a:p>
        </p:txBody>
      </p:sp>
      <p:pic>
        <p:nvPicPr>
          <p:cNvPr id="175" name="Google Shape;175;p32"/>
          <p:cNvPicPr preferRelativeResize="0"/>
          <p:nvPr/>
        </p:nvPicPr>
        <p:blipFill>
          <a:blip r:embed="rId3">
            <a:alphaModFix/>
          </a:blip>
          <a:stretch>
            <a:fillRect/>
          </a:stretch>
        </p:blipFill>
        <p:spPr>
          <a:xfrm>
            <a:off x="646950" y="1550050"/>
            <a:ext cx="7724775" cy="2686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Tipos de Base de Datos - Motor de BD</a:t>
            </a:r>
            <a:endParaRPr/>
          </a:p>
        </p:txBody>
      </p:sp>
      <p:pic>
        <p:nvPicPr>
          <p:cNvPr id="181" name="Google Shape;181;p33"/>
          <p:cNvPicPr preferRelativeResize="0"/>
          <p:nvPr/>
        </p:nvPicPr>
        <p:blipFill>
          <a:blip r:embed="rId3">
            <a:alphaModFix/>
          </a:blip>
          <a:stretch>
            <a:fillRect/>
          </a:stretch>
        </p:blipFill>
        <p:spPr>
          <a:xfrm>
            <a:off x="681063" y="1321975"/>
            <a:ext cx="4616624" cy="3358250"/>
          </a:xfrm>
          <a:prstGeom prst="rect">
            <a:avLst/>
          </a:prstGeom>
          <a:noFill/>
          <a:ln>
            <a:noFill/>
          </a:ln>
        </p:spPr>
      </p:pic>
      <p:sp>
        <p:nvSpPr>
          <p:cNvPr id="182" name="Google Shape;182;p33"/>
          <p:cNvSpPr txBox="1"/>
          <p:nvPr>
            <p:ph idx="1" type="body"/>
          </p:nvPr>
        </p:nvSpPr>
        <p:spPr>
          <a:xfrm>
            <a:off x="5383725" y="1941800"/>
            <a:ext cx="3638700" cy="2118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400"/>
              <a:t>SQL </a:t>
            </a:r>
            <a:r>
              <a:rPr lang="es" sz="1400"/>
              <a:t>(Vertical): Interviene RAM, CPU, Disco.</a:t>
            </a:r>
            <a:endParaRPr sz="1400"/>
          </a:p>
          <a:p>
            <a:pPr indent="0" lvl="0" marL="0" rtl="0" algn="just">
              <a:spcBef>
                <a:spcPts val="1600"/>
              </a:spcBef>
              <a:spcAft>
                <a:spcPts val="0"/>
              </a:spcAft>
              <a:buNone/>
            </a:pPr>
            <a:r>
              <a:t/>
            </a:r>
            <a:endParaRPr sz="1400"/>
          </a:p>
          <a:p>
            <a:pPr indent="0" lvl="0" marL="0" rtl="0" algn="just">
              <a:spcBef>
                <a:spcPts val="1600"/>
              </a:spcBef>
              <a:spcAft>
                <a:spcPts val="1600"/>
              </a:spcAft>
              <a:buNone/>
            </a:pPr>
            <a:r>
              <a:rPr b="1" lang="es" sz="1400"/>
              <a:t>NoSQL </a:t>
            </a:r>
            <a:r>
              <a:rPr lang="es" sz="1400"/>
              <a:t>(Horizontal): Se pueden añadir más servidores para mejorar performance.</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Tipos de Base de Datos - </a:t>
            </a:r>
            <a:r>
              <a:rPr lang="es"/>
              <a:t>Herramientas y tecnología</a:t>
            </a:r>
            <a:endParaRPr/>
          </a:p>
          <a:p>
            <a:pPr indent="0" lvl="0" marL="0" rtl="0">
              <a:spcBef>
                <a:spcPts val="0"/>
              </a:spcBef>
              <a:spcAft>
                <a:spcPts val="0"/>
              </a:spcAft>
              <a:buNone/>
            </a:pPr>
            <a:r>
              <a:t/>
            </a:r>
            <a:endParaRPr/>
          </a:p>
        </p:txBody>
      </p:sp>
      <p:pic>
        <p:nvPicPr>
          <p:cNvPr id="188" name="Google Shape;188;p34"/>
          <p:cNvPicPr preferRelativeResize="0"/>
          <p:nvPr/>
        </p:nvPicPr>
        <p:blipFill>
          <a:blip r:embed="rId3">
            <a:alphaModFix/>
          </a:blip>
          <a:stretch>
            <a:fillRect/>
          </a:stretch>
        </p:blipFill>
        <p:spPr>
          <a:xfrm>
            <a:off x="1438275" y="1196800"/>
            <a:ext cx="5980718" cy="374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Base de datos: Herramientas y </a:t>
            </a:r>
            <a:r>
              <a:rPr lang="es"/>
              <a:t>tecnología</a:t>
            </a:r>
            <a:endParaRPr/>
          </a:p>
        </p:txBody>
      </p:sp>
      <p:pic>
        <p:nvPicPr>
          <p:cNvPr id="194" name="Google Shape;194;p35"/>
          <p:cNvPicPr preferRelativeResize="0"/>
          <p:nvPr/>
        </p:nvPicPr>
        <p:blipFill>
          <a:blip r:embed="rId3">
            <a:alphaModFix/>
          </a:blip>
          <a:stretch>
            <a:fillRect/>
          </a:stretch>
        </p:blipFill>
        <p:spPr>
          <a:xfrm>
            <a:off x="1480650" y="1698425"/>
            <a:ext cx="5686425" cy="3190875"/>
          </a:xfrm>
          <a:prstGeom prst="rect">
            <a:avLst/>
          </a:prstGeom>
          <a:noFill/>
          <a:ln>
            <a:noFill/>
          </a:ln>
        </p:spPr>
      </p:pic>
      <p:sp>
        <p:nvSpPr>
          <p:cNvPr id="195" name="Google Shape;195;p35"/>
          <p:cNvSpPr txBox="1"/>
          <p:nvPr>
            <p:ph idx="1" type="body"/>
          </p:nvPr>
        </p:nvSpPr>
        <p:spPr>
          <a:xfrm>
            <a:off x="311700" y="1179200"/>
            <a:ext cx="8520600" cy="439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Para temas relacionados a BI, tenemos otras herramientas: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BD en una Organización</a:t>
            </a:r>
            <a:endParaRPr/>
          </a:p>
        </p:txBody>
      </p:sp>
      <p:sp>
        <p:nvSpPr>
          <p:cNvPr id="201" name="Google Shape;201;p36"/>
          <p:cNvSpPr txBox="1"/>
          <p:nvPr>
            <p:ph idx="1" type="body"/>
          </p:nvPr>
        </p:nvSpPr>
        <p:spPr>
          <a:xfrm>
            <a:off x="311700" y="1179200"/>
            <a:ext cx="8520600" cy="321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342900" lvl="0" marL="457200" rtl="0" algn="just">
              <a:spcBef>
                <a:spcPts val="800"/>
              </a:spcBef>
              <a:spcAft>
                <a:spcPts val="0"/>
              </a:spcAft>
              <a:buSzPts val="1800"/>
              <a:buChar char="●"/>
            </a:pPr>
            <a:r>
              <a:rPr lang="es"/>
              <a:t>Agrupar y almacenar todos los datos de la empresa en un único lugar.</a:t>
            </a:r>
            <a:endParaRPr/>
          </a:p>
          <a:p>
            <a:pPr indent="-342900" lvl="0" marL="457200" rtl="0" algn="just">
              <a:spcBef>
                <a:spcPts val="0"/>
              </a:spcBef>
              <a:spcAft>
                <a:spcPts val="0"/>
              </a:spcAft>
              <a:buSzPts val="1800"/>
              <a:buChar char="●"/>
            </a:pPr>
            <a:r>
              <a:rPr lang="es"/>
              <a:t>Facilitar que se compartan los datos entre los diferentes miembros de la empresa.</a:t>
            </a:r>
            <a:endParaRPr/>
          </a:p>
          <a:p>
            <a:pPr indent="-342900" lvl="0" marL="457200" rtl="0" algn="just">
              <a:spcBef>
                <a:spcPts val="0"/>
              </a:spcBef>
              <a:spcAft>
                <a:spcPts val="0"/>
              </a:spcAft>
              <a:buSzPts val="1800"/>
              <a:buChar char="●"/>
            </a:pPr>
            <a:r>
              <a:rPr lang="es"/>
              <a:t>Evitar la redundancia y mejorar la organización de la agenda.</a:t>
            </a:r>
            <a:endParaRPr/>
          </a:p>
          <a:p>
            <a:pPr indent="-342900" lvl="0" marL="457200" rtl="0" algn="just">
              <a:spcBef>
                <a:spcPts val="0"/>
              </a:spcBef>
              <a:spcAft>
                <a:spcPts val="0"/>
              </a:spcAft>
              <a:buSzPts val="1800"/>
              <a:buChar char="●"/>
            </a:pPr>
            <a:r>
              <a:rPr lang="es"/>
              <a:t>Realizar una interlocución adecuada con los clientes.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Funciones SGBD</a:t>
            </a:r>
            <a:endParaRPr/>
          </a:p>
        </p:txBody>
      </p:sp>
      <p:sp>
        <p:nvSpPr>
          <p:cNvPr id="207" name="Google Shape;207;p37"/>
          <p:cNvSpPr txBox="1"/>
          <p:nvPr>
            <p:ph idx="1" type="body"/>
          </p:nvPr>
        </p:nvSpPr>
        <p:spPr>
          <a:xfrm>
            <a:off x="311700" y="1179200"/>
            <a:ext cx="8520600" cy="3210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Los Sistemas de Gestión de Bases de Datos tienen tres funciones principales: definición, manipulación y utilización:</a:t>
            </a:r>
            <a:endParaRPr sz="1400"/>
          </a:p>
          <a:p>
            <a:pPr indent="0" lvl="0" marL="0" rtl="0" algn="just">
              <a:spcBef>
                <a:spcPts val="1100"/>
              </a:spcBef>
              <a:spcAft>
                <a:spcPts val="0"/>
              </a:spcAft>
              <a:buNone/>
            </a:pPr>
            <a:r>
              <a:rPr b="1" lang="es" sz="1400" u="sng"/>
              <a:t>Función de definición</a:t>
            </a:r>
            <a:r>
              <a:rPr lang="es" sz="1400"/>
              <a:t>: da la posibilidad de describir los elementos de los datos, sus interrelaciones, sus estructuras y sus validaciones a nivel interno y externo. Esta función la lleva a cabo una parte del sistema llamada Lenguaje de Definición de Datos.</a:t>
            </a:r>
            <a:endParaRPr sz="1400"/>
          </a:p>
          <a:p>
            <a:pPr indent="0" lvl="0" marL="0" rtl="0" algn="just">
              <a:spcBef>
                <a:spcPts val="1100"/>
              </a:spcBef>
              <a:spcAft>
                <a:spcPts val="0"/>
              </a:spcAft>
              <a:buNone/>
            </a:pPr>
            <a:r>
              <a:rPr b="1" lang="es" sz="1400" u="sng"/>
              <a:t>Función de manipulación</a:t>
            </a:r>
            <a:r>
              <a:rPr lang="es" sz="1400"/>
              <a:t>: permite buscar, modificar, añadir y borrar los datos. La parte del sistema que realiza esta función se llama Lenguaje de Manipulación de Datos.</a:t>
            </a:r>
            <a:endParaRPr sz="1400"/>
          </a:p>
          <a:p>
            <a:pPr indent="0" lvl="0" marL="0" rtl="0" algn="just">
              <a:spcBef>
                <a:spcPts val="1100"/>
              </a:spcBef>
              <a:spcAft>
                <a:spcPts val="1100"/>
              </a:spcAft>
              <a:buNone/>
            </a:pPr>
            <a:r>
              <a:rPr b="1" lang="es" sz="1400" u="sng"/>
              <a:t>Función de utilización</a:t>
            </a:r>
            <a:r>
              <a:rPr lang="es" sz="1400"/>
              <a:t>: permite cargar archivos, modificar la capacidad de los registros, hacer copias de seguridad, proteger de accesos no autorizados.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Lenguaje T-SQL</a:t>
            </a:r>
            <a:endParaRPr/>
          </a:p>
        </p:txBody>
      </p:sp>
      <p:sp>
        <p:nvSpPr>
          <p:cNvPr id="213" name="Google Shape;213;p38"/>
          <p:cNvSpPr txBox="1"/>
          <p:nvPr>
            <p:ph idx="1" type="body"/>
          </p:nvPr>
        </p:nvSpPr>
        <p:spPr>
          <a:xfrm>
            <a:off x="311700" y="1447675"/>
            <a:ext cx="8520600" cy="3210600"/>
          </a:xfrm>
          <a:prstGeom prst="rect">
            <a:avLst/>
          </a:prstGeom>
        </p:spPr>
        <p:txBody>
          <a:bodyPr anchorCtr="0" anchor="t" bIns="91425" lIns="91425" spcFirstLastPara="1" rIns="91425" wrap="square" tIns="91425">
            <a:noAutofit/>
          </a:bodyPr>
          <a:lstStyle/>
          <a:p>
            <a:pPr indent="0" lvl="0" marL="0" rtl="0" algn="just">
              <a:spcBef>
                <a:spcPts val="0"/>
              </a:spcBef>
              <a:spcAft>
                <a:spcPts val="1100"/>
              </a:spcAft>
              <a:buNone/>
            </a:pPr>
            <a:r>
              <a:rPr lang="es" sz="1400"/>
              <a:t>(T-SQL)SQL, que frecuentemente se dice ser un Lenguaje de Búsquedas Estructurado (por sus siglas en inglés), es un lenguaje de cómputo estandarizado, desarrollado originalmente por IBM para realizar búsquedas, alterar y definir bases de datos relacionales utilizando sentencias declarativas. T-SQL expande el estándar de SQL para incluir programación procedimental, variables locales, varias funciones de soporte para procesamiento de strings, procesamiento de fechas, matemáticas, etc, y cambios a sobre las sentencias DELETE y UPDATE.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Lenguaje T-SQL</a:t>
            </a:r>
            <a:endParaRPr/>
          </a:p>
        </p:txBody>
      </p:sp>
      <p:sp>
        <p:nvSpPr>
          <p:cNvPr id="219" name="Google Shape;219;p39"/>
          <p:cNvSpPr txBox="1"/>
          <p:nvPr>
            <p:ph idx="1" type="body"/>
          </p:nvPr>
        </p:nvSpPr>
        <p:spPr>
          <a:xfrm>
            <a:off x="311700" y="1201100"/>
            <a:ext cx="8520600" cy="345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400">
                <a:solidFill>
                  <a:srgbClr val="FF9900"/>
                </a:solidFill>
              </a:rPr>
              <a:t>Que podemos crear con T-SQL:</a:t>
            </a:r>
            <a:endParaRPr b="1" sz="1400">
              <a:solidFill>
                <a:srgbClr val="FF9900"/>
              </a:solidFill>
            </a:endParaRPr>
          </a:p>
          <a:p>
            <a:pPr indent="-317500" lvl="0" marL="457200" marR="139700" rtl="0">
              <a:lnSpc>
                <a:spcPct val="130000"/>
              </a:lnSpc>
              <a:spcBef>
                <a:spcPts val="1100"/>
              </a:spcBef>
              <a:spcAft>
                <a:spcPts val="0"/>
              </a:spcAft>
              <a:buSzPts val="1400"/>
              <a:buChar char="-"/>
            </a:pPr>
            <a:r>
              <a:rPr lang="es" sz="1400"/>
              <a:t>Tipos de datos.</a:t>
            </a:r>
            <a:endParaRPr sz="1400"/>
          </a:p>
          <a:p>
            <a:pPr indent="-317500" lvl="0" marL="457200" marR="139700" rtl="0">
              <a:lnSpc>
                <a:spcPct val="130000"/>
              </a:lnSpc>
              <a:spcBef>
                <a:spcPts val="0"/>
              </a:spcBef>
              <a:spcAft>
                <a:spcPts val="0"/>
              </a:spcAft>
              <a:buSzPts val="1400"/>
              <a:buChar char="-"/>
            </a:pPr>
            <a:r>
              <a:rPr lang="es" sz="1400"/>
              <a:t>Definición de variables.</a:t>
            </a:r>
            <a:endParaRPr sz="1400"/>
          </a:p>
          <a:p>
            <a:pPr indent="-317500" lvl="0" marL="457200" marR="139700" rtl="0">
              <a:lnSpc>
                <a:spcPct val="130000"/>
              </a:lnSpc>
              <a:spcBef>
                <a:spcPts val="0"/>
              </a:spcBef>
              <a:spcAft>
                <a:spcPts val="0"/>
              </a:spcAft>
              <a:buSzPts val="1400"/>
              <a:buChar char="-"/>
            </a:pPr>
            <a:r>
              <a:rPr lang="es" sz="1400"/>
              <a:t>Estructuras de control de flujo.</a:t>
            </a:r>
            <a:endParaRPr sz="1400"/>
          </a:p>
          <a:p>
            <a:pPr indent="-317500" lvl="0" marL="457200" marR="139700" rtl="0">
              <a:lnSpc>
                <a:spcPct val="130000"/>
              </a:lnSpc>
              <a:spcBef>
                <a:spcPts val="0"/>
              </a:spcBef>
              <a:spcAft>
                <a:spcPts val="0"/>
              </a:spcAft>
              <a:buSzPts val="1400"/>
              <a:buChar char="-"/>
            </a:pPr>
            <a:r>
              <a:rPr lang="es" sz="1400"/>
              <a:t>Gestión de excepciones.</a:t>
            </a:r>
            <a:endParaRPr sz="1400"/>
          </a:p>
          <a:p>
            <a:pPr indent="-317500" lvl="0" marL="457200" marR="139700" rtl="0">
              <a:lnSpc>
                <a:spcPct val="130000"/>
              </a:lnSpc>
              <a:spcBef>
                <a:spcPts val="0"/>
              </a:spcBef>
              <a:spcAft>
                <a:spcPts val="0"/>
              </a:spcAft>
              <a:buSzPts val="1400"/>
              <a:buChar char="-"/>
            </a:pPr>
            <a:r>
              <a:rPr lang="es" sz="1400"/>
              <a:t>Funciones predefinidas.</a:t>
            </a:r>
            <a:endParaRPr sz="1400"/>
          </a:p>
          <a:p>
            <a:pPr indent="0" lvl="0" marL="457200" marR="139700" rtl="0">
              <a:lnSpc>
                <a:spcPct val="130000"/>
              </a:lnSpc>
              <a:spcBef>
                <a:spcPts val="0"/>
              </a:spcBef>
              <a:spcAft>
                <a:spcPts val="0"/>
              </a:spcAft>
              <a:buNone/>
            </a:pPr>
            <a:r>
              <a:t/>
            </a:r>
            <a:endParaRPr sz="1400"/>
          </a:p>
          <a:p>
            <a:pPr indent="0" lvl="0" marL="0" rtl="0" algn="just">
              <a:spcBef>
                <a:spcPts val="0"/>
              </a:spcBef>
              <a:spcAft>
                <a:spcPts val="0"/>
              </a:spcAft>
              <a:buNone/>
            </a:pPr>
            <a:r>
              <a:rPr b="1" lang="es" sz="1400">
                <a:solidFill>
                  <a:srgbClr val="FF9900"/>
                </a:solidFill>
              </a:rPr>
              <a:t>Que no podemos crear con T-SQL:</a:t>
            </a:r>
            <a:endParaRPr b="1" sz="1400">
              <a:solidFill>
                <a:srgbClr val="FF9900"/>
              </a:solidFill>
            </a:endParaRPr>
          </a:p>
          <a:p>
            <a:pPr indent="-317500" lvl="0" marL="457200" rtl="0" algn="just">
              <a:spcBef>
                <a:spcPts val="1100"/>
              </a:spcBef>
              <a:spcAft>
                <a:spcPts val="0"/>
              </a:spcAft>
              <a:buSzPts val="1400"/>
              <a:buChar char="-"/>
            </a:pPr>
            <a:r>
              <a:rPr lang="es" sz="1400"/>
              <a:t>Crear interfaces de usuario.</a:t>
            </a:r>
            <a:endParaRPr sz="1400"/>
          </a:p>
          <a:p>
            <a:pPr indent="-317500" lvl="0" marL="457200" rtl="0" algn="just">
              <a:spcBef>
                <a:spcPts val="0"/>
              </a:spcBef>
              <a:spcAft>
                <a:spcPts val="0"/>
              </a:spcAft>
              <a:buSzPts val="1400"/>
              <a:buChar char="-"/>
            </a:pPr>
            <a:r>
              <a:rPr lang="es" sz="1400"/>
              <a:t>Crear aplicaciones ejecutables, sino elementos que en algún momento llegarán al servidor de datos y serán ejecutados.</a:t>
            </a:r>
            <a:endParaRPr sz="1050">
              <a:solidFill>
                <a:srgbClr val="000000"/>
              </a:solidFill>
              <a:highlight>
                <a:srgbClr val="F8F9FA"/>
              </a:highlight>
              <a:latin typeface="Verdana"/>
              <a:ea typeface="Verdana"/>
              <a:cs typeface="Verdana"/>
              <a:sym typeface="Verdana"/>
            </a:endParaRPr>
          </a:p>
          <a:p>
            <a:pPr indent="0" lvl="0" marL="0" rtl="0" algn="just">
              <a:spcBef>
                <a:spcPts val="1100"/>
              </a:spcBef>
              <a:spcAft>
                <a:spcPts val="1100"/>
              </a:spcAft>
              <a:buNone/>
            </a:pPr>
            <a:r>
              <a:t/>
            </a:r>
            <a:endParaRPr b="1"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DDL</a:t>
            </a:r>
            <a:endParaRPr/>
          </a:p>
        </p:txBody>
      </p:sp>
      <p:sp>
        <p:nvSpPr>
          <p:cNvPr id="225" name="Google Shape;225;p40"/>
          <p:cNvSpPr txBox="1"/>
          <p:nvPr>
            <p:ph idx="1" type="body"/>
          </p:nvPr>
        </p:nvSpPr>
        <p:spPr>
          <a:xfrm>
            <a:off x="311700" y="1201100"/>
            <a:ext cx="8520600" cy="345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Es un lenguaje de programación para definir estructuras de datos, proporcionado por los sistemas gestores de bases de datos. En inglés, </a:t>
            </a:r>
            <a:r>
              <a:rPr b="1" lang="es" sz="1400">
                <a:solidFill>
                  <a:srgbClr val="FF9900"/>
                </a:solidFill>
                <a:uFill>
                  <a:noFill/>
                </a:uFill>
                <a:hlinkClick r:id="rId3"/>
              </a:rPr>
              <a:t>Data Definition Language</a:t>
            </a:r>
            <a:r>
              <a:rPr lang="es" sz="1400"/>
              <a:t>, de ahí sus siglas DDL.</a:t>
            </a:r>
            <a:endParaRPr sz="1400"/>
          </a:p>
          <a:p>
            <a:pPr indent="0" lvl="0" marL="0" rtl="0" algn="just">
              <a:spcBef>
                <a:spcPts val="1100"/>
              </a:spcBef>
              <a:spcAft>
                <a:spcPts val="0"/>
              </a:spcAft>
              <a:buNone/>
            </a:pPr>
            <a:r>
              <a:t/>
            </a:r>
            <a:endParaRPr sz="1400"/>
          </a:p>
          <a:p>
            <a:pPr indent="-317500" lvl="0" marL="457200" rtl="0">
              <a:spcBef>
                <a:spcPts val="1100"/>
              </a:spcBef>
              <a:spcAft>
                <a:spcPts val="0"/>
              </a:spcAft>
              <a:buSzPts val="1400"/>
              <a:buChar char="●"/>
            </a:pPr>
            <a:r>
              <a:rPr b="1" lang="es" sz="1400">
                <a:uFill>
                  <a:noFill/>
                </a:uFill>
                <a:hlinkClick r:id="rId4"/>
              </a:rPr>
              <a:t>CREATE</a:t>
            </a:r>
            <a:r>
              <a:rPr lang="es" sz="1400"/>
              <a:t>, se usa para crear una base de datos, tabla, vistas, etc.</a:t>
            </a:r>
            <a:endParaRPr sz="1400"/>
          </a:p>
          <a:p>
            <a:pPr indent="-317500" lvl="0" marL="457200" rtl="0">
              <a:spcBef>
                <a:spcPts val="0"/>
              </a:spcBef>
              <a:spcAft>
                <a:spcPts val="0"/>
              </a:spcAft>
              <a:buSzPts val="1400"/>
              <a:buChar char="●"/>
            </a:pPr>
            <a:r>
              <a:rPr b="1" lang="es" sz="1400"/>
              <a:t>ALTER</a:t>
            </a:r>
            <a:r>
              <a:rPr lang="es" sz="1400"/>
              <a:t>, se utiliza para modificar la estructura, por ejemplo añadir o borrar columnas de una tabla.</a:t>
            </a:r>
            <a:endParaRPr sz="1400"/>
          </a:p>
          <a:p>
            <a:pPr indent="-317500" lvl="0" marL="457200" rtl="0">
              <a:spcBef>
                <a:spcPts val="0"/>
              </a:spcBef>
              <a:spcAft>
                <a:spcPts val="0"/>
              </a:spcAft>
              <a:buSzPts val="1400"/>
              <a:buChar char="●"/>
            </a:pPr>
            <a:r>
              <a:rPr b="1" lang="es" sz="1400"/>
              <a:t>DROP</a:t>
            </a:r>
            <a:r>
              <a:rPr lang="es" sz="1400"/>
              <a:t>, con esta sentencia, podemos eliminar los objetos de la estructura, por ejemplo un índice o una secuencia.</a:t>
            </a:r>
            <a:endParaRPr sz="1200">
              <a:latin typeface="Arial"/>
              <a:ea typeface="Arial"/>
              <a:cs typeface="Arial"/>
              <a:sym typeface="Arial"/>
            </a:endParaRPr>
          </a:p>
          <a:p>
            <a:pPr indent="0" lvl="0" marL="0" rtl="0" algn="just">
              <a:spcBef>
                <a:spcPts val="2000"/>
              </a:spcBef>
              <a:spcAft>
                <a:spcPts val="1100"/>
              </a:spcAft>
              <a:buNone/>
            </a:pPr>
            <a:r>
              <a:t/>
            </a:r>
            <a:endParaRPr b="1"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DML</a:t>
            </a:r>
            <a:endParaRPr/>
          </a:p>
        </p:txBody>
      </p:sp>
      <p:sp>
        <p:nvSpPr>
          <p:cNvPr id="231" name="Google Shape;231;p41"/>
          <p:cNvSpPr txBox="1"/>
          <p:nvPr>
            <p:ph idx="1" type="body"/>
          </p:nvPr>
        </p:nvSpPr>
        <p:spPr>
          <a:xfrm>
            <a:off x="311700" y="1201100"/>
            <a:ext cx="8520600" cy="3645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400"/>
              <a:t>También es un lenguaje proporcionado por los sistemas gestores de bases de datos. En inglés, </a:t>
            </a:r>
            <a:r>
              <a:rPr b="1" lang="es" sz="1400">
                <a:solidFill>
                  <a:srgbClr val="FF9900"/>
                </a:solidFill>
                <a:uFill>
                  <a:noFill/>
                </a:uFill>
                <a:hlinkClick r:id="rId3"/>
              </a:rPr>
              <a:t>Data Manipulation Language</a:t>
            </a:r>
            <a:r>
              <a:rPr b="1" lang="es" sz="1400">
                <a:solidFill>
                  <a:srgbClr val="FF9900"/>
                </a:solidFill>
              </a:rPr>
              <a:t> (DML)</a:t>
            </a:r>
            <a:r>
              <a:rPr lang="es" sz="1400"/>
              <a:t>.</a:t>
            </a:r>
            <a:endParaRPr sz="1400"/>
          </a:p>
          <a:p>
            <a:pPr indent="0" lvl="0" marL="0" rtl="0">
              <a:spcBef>
                <a:spcPts val="2000"/>
              </a:spcBef>
              <a:spcAft>
                <a:spcPts val="0"/>
              </a:spcAft>
              <a:buNone/>
            </a:pPr>
            <a:r>
              <a:rPr lang="es" sz="1400"/>
              <a:t>Utilizando instrucciones de SQL, permite a los usuarios introducir datos para posteriormente realizar tareas de consultas o modificación de los datos que contienen las Bases de Datos.</a:t>
            </a:r>
            <a:endParaRPr sz="1400"/>
          </a:p>
          <a:p>
            <a:pPr indent="-317500" lvl="0" marL="457200" rtl="0">
              <a:spcBef>
                <a:spcPts val="2000"/>
              </a:spcBef>
              <a:spcAft>
                <a:spcPts val="0"/>
              </a:spcAft>
              <a:buSzPts val="1400"/>
              <a:buChar char="●"/>
            </a:pPr>
            <a:r>
              <a:rPr b="1" lang="es" sz="1400"/>
              <a:t>SELECT</a:t>
            </a:r>
            <a:r>
              <a:rPr lang="es" sz="1400"/>
              <a:t>, esta sentencia se utiliza para realizar consultas sobre los datos.</a:t>
            </a:r>
            <a:endParaRPr sz="1400"/>
          </a:p>
          <a:p>
            <a:pPr indent="-317500" lvl="0" marL="457200" rtl="0">
              <a:spcBef>
                <a:spcPts val="0"/>
              </a:spcBef>
              <a:spcAft>
                <a:spcPts val="0"/>
              </a:spcAft>
              <a:buSzPts val="1400"/>
              <a:buChar char="●"/>
            </a:pPr>
            <a:r>
              <a:rPr b="1" lang="es" sz="1400">
                <a:uFill>
                  <a:noFill/>
                </a:uFill>
                <a:hlinkClick r:id="rId4"/>
              </a:rPr>
              <a:t>INSERT</a:t>
            </a:r>
            <a:r>
              <a:rPr lang="es" sz="1400"/>
              <a:t>, con esta instrucción podemos insertar los valores en una base de datos.</a:t>
            </a:r>
            <a:endParaRPr sz="1400"/>
          </a:p>
          <a:p>
            <a:pPr indent="-317500" lvl="0" marL="457200" rtl="0">
              <a:spcBef>
                <a:spcPts val="0"/>
              </a:spcBef>
              <a:spcAft>
                <a:spcPts val="0"/>
              </a:spcAft>
              <a:buSzPts val="1400"/>
              <a:buChar char="●"/>
            </a:pPr>
            <a:r>
              <a:rPr b="1" lang="es" sz="1400"/>
              <a:t>UPDATE</a:t>
            </a:r>
            <a:r>
              <a:rPr lang="es" sz="1400"/>
              <a:t>, sirve para modificar los valores de uno o varios registros.</a:t>
            </a:r>
            <a:endParaRPr sz="1400"/>
          </a:p>
          <a:p>
            <a:pPr indent="-317500" lvl="0" marL="457200" rtl="0">
              <a:spcBef>
                <a:spcPts val="0"/>
              </a:spcBef>
              <a:spcAft>
                <a:spcPts val="0"/>
              </a:spcAft>
              <a:buSzPts val="1400"/>
              <a:buChar char="●"/>
            </a:pPr>
            <a:r>
              <a:rPr b="1" lang="es" sz="1400"/>
              <a:t>DELETE</a:t>
            </a:r>
            <a:r>
              <a:rPr lang="es" sz="1400"/>
              <a:t>, se utiliza para eliminar las finas de una tabla.</a:t>
            </a:r>
            <a:endParaRPr sz="1200">
              <a:latin typeface="Arial"/>
              <a:ea typeface="Arial"/>
              <a:cs typeface="Arial"/>
              <a:sym typeface="Arial"/>
            </a:endParaRPr>
          </a:p>
          <a:p>
            <a:pPr indent="0" lvl="0" marL="0" rtl="0">
              <a:spcBef>
                <a:spcPts val="2000"/>
              </a:spcBef>
              <a:spcAft>
                <a:spcPts val="0"/>
              </a:spcAft>
              <a:buNone/>
            </a:pPr>
            <a:r>
              <a:t/>
            </a:r>
            <a:endParaRPr b="1" sz="1400"/>
          </a:p>
          <a:p>
            <a:pPr indent="0" lvl="0" marL="0" rtl="0" algn="just">
              <a:spcBef>
                <a:spcPts val="2000"/>
              </a:spcBef>
              <a:spcAft>
                <a:spcPts val="1100"/>
              </a:spcAft>
              <a:buNone/>
            </a:pPr>
            <a:r>
              <a:t/>
            </a:r>
            <a:endParaRPr b="1"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Importancia de los Datos</a:t>
            </a:r>
            <a:endParaRPr/>
          </a:p>
        </p:txBody>
      </p:sp>
      <p:sp>
        <p:nvSpPr>
          <p:cNvPr id="69" name="Google Shape;69;p15"/>
          <p:cNvSpPr txBox="1"/>
          <p:nvPr>
            <p:ph idx="1" type="body"/>
          </p:nvPr>
        </p:nvSpPr>
        <p:spPr>
          <a:xfrm>
            <a:off x="311700" y="1179200"/>
            <a:ext cx="8520600" cy="3692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innovación del software continúa produciendo avances sin precedentes que transforman el mundo que nos rodea, les brindan autonomía a las personas y permiten el crecimiento de nuestras economías. Sin embargo, esta transformación digital solo puede brindarnos su máximo potencial si explotamos el poder de los datos que estas innovaciones liberaron. En efecto, estamos atravesando una época de revolución de los datos. Esto es impulsado no solo por la abundancia de datos actual, sino por las tecnologías fundamentales que cambian la forma en que reunimos, almacenamos, analizamos y transformamos la información.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DCL</a:t>
            </a:r>
            <a:endParaRPr/>
          </a:p>
        </p:txBody>
      </p:sp>
      <p:sp>
        <p:nvSpPr>
          <p:cNvPr id="237" name="Google Shape;237;p42"/>
          <p:cNvSpPr txBox="1"/>
          <p:nvPr>
            <p:ph idx="1" type="body"/>
          </p:nvPr>
        </p:nvSpPr>
        <p:spPr>
          <a:xfrm>
            <a:off x="311700" y="1201100"/>
            <a:ext cx="8520600" cy="3645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400"/>
              <a:t>Es un lenguaje que incluye una serie de comandos SQL. Como los anteriores, es proporcionado por los sistemas gestores de bases de datos. Sus siglas son DCL por su nombre en inglés, </a:t>
            </a:r>
            <a:r>
              <a:rPr b="1" lang="es" sz="1400">
                <a:solidFill>
                  <a:srgbClr val="FF9900"/>
                </a:solidFill>
                <a:uFill>
                  <a:noFill/>
                </a:uFill>
                <a:hlinkClick r:id="rId3"/>
              </a:rPr>
              <a:t>Data Control Language</a:t>
            </a:r>
            <a:r>
              <a:rPr lang="es" sz="1400"/>
              <a:t>.</a:t>
            </a:r>
            <a:endParaRPr sz="1400"/>
          </a:p>
          <a:p>
            <a:pPr indent="0" lvl="0" marL="0" rtl="0">
              <a:spcBef>
                <a:spcPts val="2000"/>
              </a:spcBef>
              <a:spcAft>
                <a:spcPts val="0"/>
              </a:spcAft>
              <a:buNone/>
            </a:pPr>
            <a:r>
              <a:rPr lang="es" sz="1400"/>
              <a:t>Estos comandos permiten al Administrador del sistema gestor de base de datos, controlar el acceso a los objetos, es decir,  </a:t>
            </a:r>
            <a:r>
              <a:rPr b="1" lang="es" sz="1400">
                <a:solidFill>
                  <a:srgbClr val="FF9900"/>
                </a:solidFill>
              </a:rPr>
              <a:t>podemos otorgar o denegar permisos a uno o más roles</a:t>
            </a:r>
            <a:r>
              <a:rPr lang="es" sz="1400"/>
              <a:t> para realizar determinadas tareas.</a:t>
            </a:r>
            <a:endParaRPr sz="1200">
              <a:latin typeface="Arial"/>
              <a:ea typeface="Arial"/>
              <a:cs typeface="Arial"/>
              <a:sym typeface="Arial"/>
            </a:endParaRPr>
          </a:p>
          <a:p>
            <a:pPr indent="-317500" lvl="0" marL="457200" rtl="0">
              <a:spcBef>
                <a:spcPts val="2000"/>
              </a:spcBef>
              <a:spcAft>
                <a:spcPts val="0"/>
              </a:spcAft>
              <a:buSzPts val="1400"/>
              <a:buChar char="●"/>
            </a:pPr>
            <a:r>
              <a:rPr b="1" lang="es" sz="1400"/>
              <a:t>GRANT</a:t>
            </a:r>
            <a:r>
              <a:rPr lang="es" sz="1400"/>
              <a:t>, permite otorgar permisos.</a:t>
            </a:r>
            <a:endParaRPr sz="1400"/>
          </a:p>
          <a:p>
            <a:pPr indent="-317500" lvl="0" marL="457200" rtl="0">
              <a:spcBef>
                <a:spcPts val="0"/>
              </a:spcBef>
              <a:spcAft>
                <a:spcPts val="0"/>
              </a:spcAft>
              <a:buSzPts val="1400"/>
              <a:buChar char="●"/>
            </a:pPr>
            <a:r>
              <a:rPr b="1" lang="es" sz="1400"/>
              <a:t>REVOKE</a:t>
            </a:r>
            <a:r>
              <a:rPr lang="es" sz="1400"/>
              <a:t>, elimina los permisos que previamente se han concedido.</a:t>
            </a:r>
            <a:endParaRPr sz="1200">
              <a:latin typeface="Arial"/>
              <a:ea typeface="Arial"/>
              <a:cs typeface="Arial"/>
              <a:sym typeface="Arial"/>
            </a:endParaRPr>
          </a:p>
          <a:p>
            <a:pPr indent="0" lvl="0" marL="0" rtl="0" algn="just">
              <a:spcBef>
                <a:spcPts val="2000"/>
              </a:spcBef>
              <a:spcAft>
                <a:spcPts val="1100"/>
              </a:spcAft>
              <a:buNone/>
            </a:pPr>
            <a:r>
              <a:t/>
            </a:r>
            <a:endParaRPr b="1"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Fuentes</a:t>
            </a:r>
            <a:endParaRPr/>
          </a:p>
        </p:txBody>
      </p:sp>
      <p:sp>
        <p:nvSpPr>
          <p:cNvPr id="243" name="Google Shape;243;p4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Papers importancia de Datos: </a:t>
            </a:r>
            <a:r>
              <a:rPr lang="es" u="sng">
                <a:solidFill>
                  <a:schemeClr val="hlink"/>
                </a:solidFill>
                <a:hlinkClick r:id="rId3"/>
              </a:rPr>
              <a:t>h</a:t>
            </a:r>
            <a:r>
              <a:rPr lang="es" u="sng">
                <a:solidFill>
                  <a:schemeClr val="hlink"/>
                </a:solidFill>
                <a:hlinkClick r:id="rId4"/>
              </a:rPr>
              <a:t>ttp://data.bsa.org/wp-content/uploads/2015/10/BSADataStudy_es.pdf</a:t>
            </a:r>
            <a:endParaRPr/>
          </a:p>
          <a:p>
            <a:pPr indent="0" lvl="0" marL="0" rtl="0">
              <a:spcBef>
                <a:spcPts val="1600"/>
              </a:spcBef>
              <a:spcAft>
                <a:spcPts val="0"/>
              </a:spcAft>
              <a:buNone/>
            </a:pPr>
            <a:r>
              <a:rPr lang="es"/>
              <a:t>Tipos de BD:</a:t>
            </a:r>
            <a:endParaRPr/>
          </a:p>
          <a:p>
            <a:pPr indent="0" lvl="0" marL="0" rtl="0">
              <a:spcBef>
                <a:spcPts val="1600"/>
              </a:spcBef>
              <a:spcAft>
                <a:spcPts val="0"/>
              </a:spcAft>
              <a:buNone/>
            </a:pPr>
            <a:r>
              <a:rPr lang="es" u="sng">
                <a:solidFill>
                  <a:schemeClr val="hlink"/>
                </a:solidFill>
                <a:hlinkClick r:id="rId5"/>
              </a:rPr>
              <a:t>https://www.ibm.com/developerworks/ssa/data/library/tipos_bases_de_datos/index.html</a:t>
            </a:r>
            <a:endParaRPr/>
          </a:p>
          <a:p>
            <a:pPr indent="0" lvl="0" marL="0" rtl="0">
              <a:spcBef>
                <a:spcPts val="1600"/>
              </a:spcBef>
              <a:spcAft>
                <a:spcPts val="0"/>
              </a:spcAft>
              <a:buNone/>
            </a:pPr>
            <a:r>
              <a:rPr lang="es" u="sng">
                <a:solidFill>
                  <a:schemeClr val="hlink"/>
                </a:solidFill>
                <a:hlinkClick r:id="rId6"/>
              </a:rPr>
              <a:t>https://tecnologiaeinformaticacji.files.wordpress.com/2013/02/lectura-tipos-de-bases-de-datos.pdf</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Importancia de los Datos</a:t>
            </a:r>
            <a:endParaRPr/>
          </a:p>
        </p:txBody>
      </p:sp>
      <p:sp>
        <p:nvSpPr>
          <p:cNvPr id="75" name="Google Shape;75;p16"/>
          <p:cNvSpPr txBox="1"/>
          <p:nvPr>
            <p:ph idx="1" type="body"/>
          </p:nvPr>
        </p:nvSpPr>
        <p:spPr>
          <a:xfrm>
            <a:off x="311700" y="1179200"/>
            <a:ext cx="8520600" cy="3692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Hoy, el 90 % de los líderes de negocios citan a los datos como uno de los recursos clave y un factor distintivo fundamental para los negocios, a la par de recursos básicos como las tierras, la mano de obra y el capital.</a:t>
            </a:r>
            <a:endParaRPr/>
          </a:p>
        </p:txBody>
      </p:sp>
      <p:pic>
        <p:nvPicPr>
          <p:cNvPr id="76" name="Google Shape;76;p16"/>
          <p:cNvPicPr preferRelativeResize="0"/>
          <p:nvPr/>
        </p:nvPicPr>
        <p:blipFill>
          <a:blip r:embed="rId3">
            <a:alphaModFix/>
          </a:blip>
          <a:stretch>
            <a:fillRect/>
          </a:stretch>
        </p:blipFill>
        <p:spPr>
          <a:xfrm>
            <a:off x="2132600" y="2571750"/>
            <a:ext cx="4642043" cy="242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Tipos de Base de Datos</a:t>
            </a:r>
            <a:endParaRPr/>
          </a:p>
        </p:txBody>
      </p:sp>
      <p:sp>
        <p:nvSpPr>
          <p:cNvPr id="82" name="Google Shape;82;p17"/>
          <p:cNvSpPr txBox="1"/>
          <p:nvPr>
            <p:ph idx="1" type="body"/>
          </p:nvPr>
        </p:nvSpPr>
        <p:spPr>
          <a:xfrm>
            <a:off x="311700" y="1179200"/>
            <a:ext cx="8520600" cy="330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Este es un tema amplio y </a:t>
            </a:r>
            <a:r>
              <a:rPr lang="es"/>
              <a:t>también</a:t>
            </a:r>
            <a:r>
              <a:rPr lang="es"/>
              <a:t> un punto que confunde a muchos por que en internet encontraremos la </a:t>
            </a:r>
            <a:r>
              <a:rPr lang="es"/>
              <a:t>categoría</a:t>
            </a:r>
            <a:r>
              <a:rPr lang="es"/>
              <a:t> “tipos” con muchos puntos de vista, veamos a los principales.</a:t>
            </a:r>
            <a:endParaRPr/>
          </a:p>
          <a:p>
            <a:pPr indent="0" lvl="0" marL="0" rtl="0" algn="just">
              <a:spcBef>
                <a:spcPts val="1600"/>
              </a:spcBef>
              <a:spcAft>
                <a:spcPts val="0"/>
              </a:spcAft>
              <a:buNone/>
            </a:pPr>
            <a:r>
              <a:t/>
            </a:r>
            <a:endParaRPr/>
          </a:p>
          <a:p>
            <a:pPr indent="-342900" lvl="0" marL="457200" rtl="0" algn="just">
              <a:spcBef>
                <a:spcPts val="1600"/>
              </a:spcBef>
              <a:spcAft>
                <a:spcPts val="0"/>
              </a:spcAft>
              <a:buSzPts val="1800"/>
              <a:buAutoNum type="arabicPeriod"/>
            </a:pPr>
            <a:r>
              <a:rPr lang="es"/>
              <a:t>Clasificación por tipo de Empresa.</a:t>
            </a:r>
            <a:endParaRPr/>
          </a:p>
          <a:p>
            <a:pPr indent="-342900" lvl="0" marL="457200" rtl="0" algn="just">
              <a:spcBef>
                <a:spcPts val="0"/>
              </a:spcBef>
              <a:spcAft>
                <a:spcPts val="0"/>
              </a:spcAft>
              <a:buSzPts val="1800"/>
              <a:buAutoNum type="arabicPeriod"/>
            </a:pPr>
            <a:r>
              <a:rPr lang="es"/>
              <a:t>Clasificación por modelo de Datos.</a:t>
            </a:r>
            <a:endParaRPr/>
          </a:p>
          <a:p>
            <a:pPr indent="-342900" lvl="0" marL="457200" rtl="0" algn="just">
              <a:spcBef>
                <a:spcPts val="0"/>
              </a:spcBef>
              <a:spcAft>
                <a:spcPts val="0"/>
              </a:spcAft>
              <a:buSzPts val="1800"/>
              <a:buAutoNum type="arabicPeriod"/>
            </a:pPr>
            <a:r>
              <a:rPr lang="es"/>
              <a:t>Clasificación por Motor de Base de Datos.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Tipos de Base de Datos - tipo Empresa</a:t>
            </a:r>
            <a:endParaRPr/>
          </a:p>
        </p:txBody>
      </p:sp>
      <p:sp>
        <p:nvSpPr>
          <p:cNvPr id="88" name="Google Shape;88;p18"/>
          <p:cNvSpPr txBox="1"/>
          <p:nvPr>
            <p:ph idx="1" type="body"/>
          </p:nvPr>
        </p:nvSpPr>
        <p:spPr>
          <a:xfrm>
            <a:off x="311700" y="1179200"/>
            <a:ext cx="8520600" cy="3300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Las bases de datos de </a:t>
            </a:r>
            <a:r>
              <a:rPr b="1" lang="es"/>
              <a:t>tipo OLTP </a:t>
            </a:r>
            <a:r>
              <a:rPr lang="es"/>
              <a:t>(</a:t>
            </a:r>
            <a:r>
              <a:rPr b="1" lang="es"/>
              <a:t>On Line Transaction Processing</a:t>
            </a:r>
            <a:r>
              <a:rPr lang="es"/>
              <a:t>) también son llamadas bases de datos dinámicas lo que significa que la información se modifica en tiempo real, es decir, se insertan, se eliminan, se modifican y se consultan datos en línea durante la operación del sistema. Un ejemplo es el sistema de un supermercado donde se van registrando cada uno de los artículos que el cliente está comprando y a su vez el sistema va actualizando el Inventario.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Tipos de Base de Datos - tipo Empresa</a:t>
            </a:r>
            <a:endParaRPr/>
          </a:p>
        </p:txBody>
      </p:sp>
      <p:pic>
        <p:nvPicPr>
          <p:cNvPr id="94" name="Google Shape;94;p19"/>
          <p:cNvPicPr preferRelativeResize="0"/>
          <p:nvPr/>
        </p:nvPicPr>
        <p:blipFill>
          <a:blip r:embed="rId3">
            <a:alphaModFix/>
          </a:blip>
          <a:stretch>
            <a:fillRect/>
          </a:stretch>
        </p:blipFill>
        <p:spPr>
          <a:xfrm>
            <a:off x="2717100" y="1196775"/>
            <a:ext cx="3576452" cy="374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Tipos de Base de Datos - tipo Empresa</a:t>
            </a:r>
            <a:endParaRPr/>
          </a:p>
        </p:txBody>
      </p:sp>
      <p:sp>
        <p:nvSpPr>
          <p:cNvPr id="100" name="Google Shape;100;p20"/>
          <p:cNvSpPr txBox="1"/>
          <p:nvPr>
            <p:ph idx="1" type="body"/>
          </p:nvPr>
        </p:nvSpPr>
        <p:spPr>
          <a:xfrm>
            <a:off x="311700" y="1179200"/>
            <a:ext cx="8520600" cy="3300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Las bases de datos de </a:t>
            </a:r>
            <a:r>
              <a:rPr b="1" lang="es"/>
              <a:t>tipo OLAP</a:t>
            </a:r>
            <a:r>
              <a:rPr lang="es"/>
              <a:t> (</a:t>
            </a:r>
            <a:r>
              <a:rPr b="1" lang="es"/>
              <a:t>On Line Analytical Processing</a:t>
            </a:r>
            <a:r>
              <a:rPr lang="es"/>
              <a:t>) también son llamadas bases de datos estáticas lo que significa que la información en tiempo real no es afectada, es decir, no se insertan, no se eliminan y tampoco se modifican datos; solo se realizan consultas sobre los datos ya existentes para el análisis y toma de decisiones. Este tipo de bases de datos son implementadas en Business Intelligence para mejorar el desempeño de las consultas con grandes volúmenes de información.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Tipos de Base de Datos - tipo Empresa</a:t>
            </a:r>
            <a:endParaRPr/>
          </a:p>
        </p:txBody>
      </p:sp>
      <p:pic>
        <p:nvPicPr>
          <p:cNvPr id="106" name="Google Shape;106;p21"/>
          <p:cNvPicPr preferRelativeResize="0"/>
          <p:nvPr/>
        </p:nvPicPr>
        <p:blipFill>
          <a:blip r:embed="rId3">
            <a:alphaModFix/>
          </a:blip>
          <a:stretch>
            <a:fillRect/>
          </a:stretch>
        </p:blipFill>
        <p:spPr>
          <a:xfrm>
            <a:off x="2568725" y="1189725"/>
            <a:ext cx="3592490" cy="374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