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0116800" cx="25603200"/>
  <p:notesSz cx="6858000" cy="9144000"/>
  <p:embeddedFontLst>
    <p:embeddedFont>
      <p:font typeface="Poppins"/>
      <p:regular r:id="rId7"/>
      <p:bold r:id="rId8"/>
      <p:italic r:id="rId9"/>
      <p:boldItalic r:id="rId10"/>
    </p:embeddedFont>
    <p:embeddedFont>
      <p:font typeface="Poppins Medium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336">
          <p15:clr>
            <a:srgbClr val="747775"/>
          </p15:clr>
        </p15:guide>
        <p15:guide id="2" pos="80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336" orient="horz"/>
        <p:guide pos="80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Medium-regular.fntdata"/><Relationship Id="rId10" Type="http://schemas.openxmlformats.org/officeDocument/2006/relationships/font" Target="fonts/Poppins-boldItalic.fntdata"/><Relationship Id="rId13" Type="http://schemas.openxmlformats.org/officeDocument/2006/relationships/font" Target="fonts/PoppinsMedium-italic.fntdata"/><Relationship Id="rId12" Type="http://schemas.openxmlformats.org/officeDocument/2006/relationships/font" Target="fonts/Poppi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italic.fntdata"/><Relationship Id="rId14" Type="http://schemas.openxmlformats.org/officeDocument/2006/relationships/font" Target="fonts/Poppins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oppins-regular.fntdata"/><Relationship Id="rId8" Type="http://schemas.openxmlformats.org/officeDocument/2006/relationships/font" Target="fonts/Poppi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47220" y="685800"/>
            <a:ext cx="4364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a59d6f21b_0_0:notes"/>
          <p:cNvSpPr/>
          <p:nvPr>
            <p:ph idx="2" type="sldImg"/>
          </p:nvPr>
        </p:nvSpPr>
        <p:spPr>
          <a:xfrm>
            <a:off x="1247209" y="685800"/>
            <a:ext cx="4364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a59d6f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872783" y="2912116"/>
            <a:ext cx="23857800" cy="8028000"/>
          </a:xfrm>
          <a:prstGeom prst="rect">
            <a:avLst/>
          </a:prstGeom>
        </p:spPr>
        <p:txBody>
          <a:bodyPr anchorCtr="0" anchor="b" bIns="289850" lIns="289850" spcFirstLastPara="1" rIns="289850" wrap="square" tIns="28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500"/>
              <a:buNone/>
              <a:defRPr sz="165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872760" y="11084578"/>
            <a:ext cx="23857800" cy="30999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872760" y="4326178"/>
            <a:ext cx="23857800" cy="7679400"/>
          </a:xfrm>
          <a:prstGeom prst="rect">
            <a:avLst/>
          </a:prstGeom>
        </p:spPr>
        <p:txBody>
          <a:bodyPr anchorCtr="0" anchor="b" bIns="289850" lIns="289850" spcFirstLastPara="1" rIns="289850" wrap="square" tIns="28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0"/>
              <a:buNone/>
              <a:defRPr sz="38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872760" y="12328702"/>
            <a:ext cx="23857800" cy="50877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90550" lvl="0" marL="457200" algn="ctr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08000" lvl="1" marL="9144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indent="-508000" lvl="2" marL="13716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indent="-508000" lvl="3" marL="1828800" algn="ctr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indent="-508000" lvl="4" marL="22860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indent="-508000" lvl="5" marL="27432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indent="-508000" lvl="6" marL="3200400" algn="ctr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indent="-508000" lvl="7" marL="3657600" algn="ctr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indent="-508000" lvl="8" marL="4114800" algn="ctr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72760" y="8412213"/>
            <a:ext cx="23857800" cy="32925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400"/>
              <a:buNone/>
              <a:defRPr sz="11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872760" y="4507458"/>
            <a:ext cx="23857800" cy="133620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872760" y="4507458"/>
            <a:ext cx="11199600" cy="133620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08000" lvl="0" marL="4572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3530720" y="4507458"/>
            <a:ext cx="11199600" cy="133620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08000" lvl="0" marL="4572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872760" y="2173013"/>
            <a:ext cx="7862400" cy="2955600"/>
          </a:xfrm>
          <a:prstGeom prst="rect">
            <a:avLst/>
          </a:prstGeom>
        </p:spPr>
        <p:txBody>
          <a:bodyPr anchorCtr="0" anchor="b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1pPr>
            <a:lvl2pPr lvl="1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2pPr>
            <a:lvl3pPr lvl="2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3pPr>
            <a:lvl4pPr lvl="3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4pPr>
            <a:lvl5pPr lvl="4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5pPr>
            <a:lvl6pPr lvl="5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6pPr>
            <a:lvl7pPr lvl="6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7pPr>
            <a:lvl8pPr lvl="7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8pPr>
            <a:lvl9pPr lvl="8">
              <a:spcBef>
                <a:spcPts val="0"/>
              </a:spcBef>
              <a:spcAft>
                <a:spcPts val="0"/>
              </a:spcAft>
              <a:buSzPts val="7600"/>
              <a:buNone/>
              <a:defRPr sz="7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872760" y="5434880"/>
            <a:ext cx="7862400" cy="124350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469900" lvl="0" marL="4572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1pPr>
            <a:lvl2pPr indent="-469900" lvl="1" marL="9144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2pPr>
            <a:lvl3pPr indent="-469900" lvl="2" marL="13716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3pPr>
            <a:lvl4pPr indent="-469900" lvl="3" marL="18288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4pPr>
            <a:lvl5pPr indent="-469900" lvl="4" marL="22860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5pPr>
            <a:lvl6pPr indent="-469900" lvl="5" marL="27432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6pPr>
            <a:lvl7pPr indent="-469900" lvl="6" marL="3200400">
              <a:spcBef>
                <a:spcPts val="0"/>
              </a:spcBef>
              <a:spcAft>
                <a:spcPts val="0"/>
              </a:spcAft>
              <a:buSzPts val="3800"/>
              <a:buChar char="●"/>
              <a:defRPr sz="3800"/>
            </a:lvl7pPr>
            <a:lvl8pPr indent="-469900" lvl="7" marL="3657600">
              <a:spcBef>
                <a:spcPts val="0"/>
              </a:spcBef>
              <a:spcAft>
                <a:spcPts val="0"/>
              </a:spcAft>
              <a:buSzPts val="3800"/>
              <a:buChar char="○"/>
              <a:defRPr sz="3800"/>
            </a:lvl8pPr>
            <a:lvl9pPr indent="-469900" lvl="8" marL="4114800">
              <a:spcBef>
                <a:spcPts val="0"/>
              </a:spcBef>
              <a:spcAft>
                <a:spcPts val="0"/>
              </a:spcAft>
              <a:buSzPts val="3800"/>
              <a:buChar char="■"/>
              <a:defRPr sz="3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372700" y="1760587"/>
            <a:ext cx="17829900" cy="159996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2801600" y="-489"/>
            <a:ext cx="12801600" cy="2011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89850" lIns="289850" spcFirstLastPara="1" rIns="289850" wrap="square" tIns="28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43400" y="4823084"/>
            <a:ext cx="11326500" cy="5797500"/>
          </a:xfrm>
          <a:prstGeom prst="rect">
            <a:avLst/>
          </a:prstGeom>
        </p:spPr>
        <p:txBody>
          <a:bodyPr anchorCtr="0" anchor="b" bIns="289850" lIns="289850" spcFirstLastPara="1" rIns="289850" wrap="square" tIns="28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300"/>
              <a:buNone/>
              <a:defRPr sz="13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743400" y="10963138"/>
            <a:ext cx="11326500" cy="4830600"/>
          </a:xfrm>
          <a:prstGeom prst="rect">
            <a:avLst/>
          </a:prstGeom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3830600" y="2831938"/>
            <a:ext cx="10743600" cy="144519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indent="-590550" lvl="0" marL="457200">
              <a:spcBef>
                <a:spcPts val="0"/>
              </a:spcBef>
              <a:spcAft>
                <a:spcPts val="0"/>
              </a:spcAft>
              <a:buSzPts val="5700"/>
              <a:buChar char="●"/>
              <a:defRPr/>
            </a:lvl1pPr>
            <a:lvl2pPr indent="-508000" lvl="1" marL="9144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2pPr>
            <a:lvl3pPr indent="-508000" lvl="2" marL="13716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3pPr>
            <a:lvl4pPr indent="-508000" lvl="3" marL="18288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4pPr>
            <a:lvl5pPr indent="-508000" lvl="4" marL="22860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5pPr>
            <a:lvl6pPr indent="-508000" lvl="5" marL="27432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6pPr>
            <a:lvl7pPr indent="-508000" lvl="6" marL="3200400">
              <a:spcBef>
                <a:spcPts val="0"/>
              </a:spcBef>
              <a:spcAft>
                <a:spcPts val="0"/>
              </a:spcAft>
              <a:buSzPts val="4400"/>
              <a:buChar char="●"/>
              <a:defRPr/>
            </a:lvl7pPr>
            <a:lvl8pPr indent="-508000" lvl="7" marL="3657600">
              <a:spcBef>
                <a:spcPts val="0"/>
              </a:spcBef>
              <a:spcAft>
                <a:spcPts val="0"/>
              </a:spcAft>
              <a:buSzPts val="4400"/>
              <a:buChar char="○"/>
              <a:defRPr/>
            </a:lvl8pPr>
            <a:lvl9pPr indent="-508000" lvl="8" marL="4114800">
              <a:spcBef>
                <a:spcPts val="0"/>
              </a:spcBef>
              <a:spcAft>
                <a:spcPts val="0"/>
              </a:spcAft>
              <a:buSzPts val="4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72760" y="16546249"/>
            <a:ext cx="16796700" cy="23667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72760" y="1740542"/>
            <a:ext cx="238578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900"/>
              <a:buNone/>
              <a:defRPr sz="8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72760" y="4507458"/>
            <a:ext cx="23857800" cy="13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normAutofit/>
          </a:bodyPr>
          <a:lstStyle>
            <a:lvl1pPr indent="-590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700"/>
              <a:buChar char="●"/>
              <a:defRPr sz="5700">
                <a:solidFill>
                  <a:schemeClr val="dk2"/>
                </a:solidFill>
              </a:defRPr>
            </a:lvl1pPr>
            <a:lvl2pPr indent="-508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2pPr>
            <a:lvl3pPr indent="-508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3pPr>
            <a:lvl4pPr indent="-508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4pPr>
            <a:lvl5pPr indent="-508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5pPr>
            <a:lvl6pPr indent="-508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6pPr>
            <a:lvl7pPr indent="-508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●"/>
              <a:defRPr sz="4400">
                <a:solidFill>
                  <a:schemeClr val="dk2"/>
                </a:solidFill>
              </a:defRPr>
            </a:lvl7pPr>
            <a:lvl8pPr indent="-508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○"/>
              <a:defRPr sz="4400">
                <a:solidFill>
                  <a:schemeClr val="dk2"/>
                </a:solidFill>
              </a:defRPr>
            </a:lvl8pPr>
            <a:lvl9pPr indent="-508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Char char="■"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23722882" y="18238359"/>
            <a:ext cx="1536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89850" lIns="289850" spcFirstLastPara="1" rIns="289850" wrap="square" tIns="289850">
            <a:normAutofit/>
          </a:bodyPr>
          <a:lstStyle>
            <a:lvl1pPr lvl="0" algn="r">
              <a:buNone/>
              <a:defRPr sz="3200">
                <a:solidFill>
                  <a:schemeClr val="dk2"/>
                </a:solidFill>
              </a:defRPr>
            </a:lvl1pPr>
            <a:lvl2pPr lvl="1" algn="r">
              <a:buNone/>
              <a:defRPr sz="3200">
                <a:solidFill>
                  <a:schemeClr val="dk2"/>
                </a:solidFill>
              </a:defRPr>
            </a:lvl2pPr>
            <a:lvl3pPr lvl="2" algn="r">
              <a:buNone/>
              <a:defRPr sz="3200">
                <a:solidFill>
                  <a:schemeClr val="dk2"/>
                </a:solidFill>
              </a:defRPr>
            </a:lvl3pPr>
            <a:lvl4pPr lvl="3" algn="r">
              <a:buNone/>
              <a:defRPr sz="3200">
                <a:solidFill>
                  <a:schemeClr val="dk2"/>
                </a:solidFill>
              </a:defRPr>
            </a:lvl4pPr>
            <a:lvl5pPr lvl="4" algn="r">
              <a:buNone/>
              <a:defRPr sz="3200">
                <a:solidFill>
                  <a:schemeClr val="dk2"/>
                </a:solidFill>
              </a:defRPr>
            </a:lvl5pPr>
            <a:lvl6pPr lvl="5" algn="r">
              <a:buNone/>
              <a:defRPr sz="3200">
                <a:solidFill>
                  <a:schemeClr val="dk2"/>
                </a:solidFill>
              </a:defRPr>
            </a:lvl6pPr>
            <a:lvl7pPr lvl="6" algn="r">
              <a:buNone/>
              <a:defRPr sz="3200">
                <a:solidFill>
                  <a:schemeClr val="dk2"/>
                </a:solidFill>
              </a:defRPr>
            </a:lvl7pPr>
            <a:lvl8pPr lvl="7" algn="r">
              <a:buNone/>
              <a:defRPr sz="3200">
                <a:solidFill>
                  <a:schemeClr val="dk2"/>
                </a:solidFill>
              </a:defRPr>
            </a:lvl8pPr>
            <a:lvl9pPr lvl="8" algn="r">
              <a:buNone/>
              <a:defRPr sz="3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11" Type="http://schemas.openxmlformats.org/officeDocument/2006/relationships/image" Target="../media/image7.png"/><Relationship Id="rId10" Type="http://schemas.openxmlformats.org/officeDocument/2006/relationships/image" Target="../media/image3.png"/><Relationship Id="rId12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hyperlink" Target="https://hci.stanford.edu/courses/cs147/2022/au/projects/AccessibleDesignEmily/whisper/documents/Final%20Poster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4020788" y="11030475"/>
            <a:ext cx="11582400" cy="10515600"/>
          </a:xfrm>
          <a:prstGeom prst="teardrop">
            <a:avLst>
              <a:gd fmla="val 8142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1980000" dist="3810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" name="Google Shape;55;p13"/>
          <p:cNvCxnSpPr/>
          <p:nvPr/>
        </p:nvCxnSpPr>
        <p:spPr>
          <a:xfrm>
            <a:off x="15090273" y="3403500"/>
            <a:ext cx="11894100" cy="18300"/>
          </a:xfrm>
          <a:prstGeom prst="straightConnector1">
            <a:avLst/>
          </a:prstGeom>
          <a:noFill/>
          <a:ln cap="flat" cmpd="sng" w="9525">
            <a:solidFill>
              <a:srgbClr val="1A171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/>
          <p:nvPr/>
        </p:nvSpPr>
        <p:spPr>
          <a:xfrm flipH="1" rot="1590287">
            <a:off x="-5355163" y="-4791119"/>
            <a:ext cx="16698779" cy="12717799"/>
          </a:xfrm>
          <a:custGeom>
            <a:rect b="b" l="l" r="r" t="t"/>
            <a:pathLst>
              <a:path extrusionOk="0" h="3445229" w="3927382">
                <a:moveTo>
                  <a:pt x="1183857" y="21916"/>
                </a:moveTo>
                <a:cubicBezTo>
                  <a:pt x="736279" y="82509"/>
                  <a:pt x="253826" y="295998"/>
                  <a:pt x="74605" y="693419"/>
                </a:cubicBezTo>
                <a:cubicBezTo>
                  <a:pt x="-60786" y="993555"/>
                  <a:pt x="7684" y="1326277"/>
                  <a:pt x="109817" y="1622912"/>
                </a:cubicBezTo>
                <a:cubicBezTo>
                  <a:pt x="265877" y="2075877"/>
                  <a:pt x="500303" y="2507432"/>
                  <a:pt x="849115" y="2843587"/>
                </a:cubicBezTo>
                <a:cubicBezTo>
                  <a:pt x="1197928" y="3179742"/>
                  <a:pt x="1670013" y="3415314"/>
                  <a:pt x="2184177" y="3442782"/>
                </a:cubicBezTo>
                <a:cubicBezTo>
                  <a:pt x="2698340" y="3470251"/>
                  <a:pt x="3250878" y="3272180"/>
                  <a:pt x="3592151" y="2884454"/>
                </a:cubicBezTo>
                <a:cubicBezTo>
                  <a:pt x="4526222" y="1823340"/>
                  <a:pt x="3313558" y="437313"/>
                  <a:pt x="2275470" y="115498"/>
                </a:cubicBezTo>
                <a:cubicBezTo>
                  <a:pt x="1922685" y="5583"/>
                  <a:pt x="1550241" y="-26349"/>
                  <a:pt x="1183857" y="21916"/>
                </a:cubicBezTo>
                <a:close/>
              </a:path>
            </a:pathLst>
          </a:custGeom>
          <a:solidFill>
            <a:srgbClr val="D6EEF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2040000" dist="38100">
              <a:srgbClr val="000000">
                <a:alpha val="20000"/>
              </a:srgbClr>
            </a:outerShdw>
          </a:effectLst>
        </p:spPr>
        <p:txBody>
          <a:bodyPr anchorCtr="0" anchor="ctr" bIns="144875" lIns="289850" spcFirstLastPara="1" rIns="289850" wrap="square" tIns="144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7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34506" l="11796" r="10029" t="16079"/>
          <a:stretch/>
        </p:blipFill>
        <p:spPr>
          <a:xfrm>
            <a:off x="770175" y="894550"/>
            <a:ext cx="10015626" cy="276047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92812" y="3655024"/>
            <a:ext cx="10015500" cy="23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lang="en" sz="5400">
                <a:latin typeface="Poppins"/>
                <a:ea typeface="Poppins"/>
                <a:cs typeface="Poppins"/>
                <a:sym typeface="Poppins"/>
              </a:rPr>
              <a:t>We help college students study together</a:t>
            </a:r>
            <a:endParaRPr sz="2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22749" y="14476375"/>
            <a:ext cx="39462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b="1" lang="en" sz="3000">
                <a:latin typeface="Poppins"/>
                <a:ea typeface="Poppins"/>
                <a:cs typeface="Poppins"/>
                <a:sym typeface="Poppins"/>
              </a:rPr>
              <a:t>Needfinding</a:t>
            </a:r>
            <a:endParaRPr sz="3000"/>
          </a:p>
        </p:txBody>
      </p:sp>
      <p:sp>
        <p:nvSpPr>
          <p:cNvPr id="60" name="Google Shape;60;p13"/>
          <p:cNvSpPr txBox="1"/>
          <p:nvPr/>
        </p:nvSpPr>
        <p:spPr>
          <a:xfrm>
            <a:off x="7610463" y="14476375"/>
            <a:ext cx="34362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b="1" lang="en" sz="3000">
                <a:latin typeface="Poppins"/>
                <a:ea typeface="Poppins"/>
                <a:cs typeface="Poppins"/>
                <a:sym typeface="Poppins"/>
              </a:rPr>
              <a:t>Testing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62975" y="14476375"/>
            <a:ext cx="41346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b="1" lang="en" sz="3000">
                <a:latin typeface="Poppins"/>
                <a:ea typeface="Poppins"/>
                <a:cs typeface="Poppins"/>
                <a:sym typeface="Poppins"/>
              </a:rPr>
              <a:t>Lo-Fi Prototype</a:t>
            </a:r>
            <a:endParaRPr sz="3900"/>
          </a:p>
        </p:txBody>
      </p:sp>
      <p:sp>
        <p:nvSpPr>
          <p:cNvPr id="62" name="Google Shape;62;p13"/>
          <p:cNvSpPr txBox="1"/>
          <p:nvPr/>
        </p:nvSpPr>
        <p:spPr>
          <a:xfrm>
            <a:off x="16147200" y="14476375"/>
            <a:ext cx="4726800" cy="1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b="1" lang="en" sz="3000">
                <a:latin typeface="Poppins"/>
                <a:ea typeface="Poppins"/>
                <a:cs typeface="Poppins"/>
                <a:sym typeface="Poppins"/>
              </a:rPr>
              <a:t>Med-Fi Prototype</a:t>
            </a:r>
            <a:endParaRPr sz="3000"/>
          </a:p>
        </p:txBody>
      </p:sp>
      <p:sp>
        <p:nvSpPr>
          <p:cNvPr id="63" name="Google Shape;63;p13"/>
          <p:cNvSpPr txBox="1"/>
          <p:nvPr/>
        </p:nvSpPr>
        <p:spPr>
          <a:xfrm>
            <a:off x="18496763" y="90050"/>
            <a:ext cx="45108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289850" lIns="289850" spcFirstLastPara="1" rIns="289850" wrap="square" tIns="289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100">
                <a:solidFill>
                  <a:srgbClr val="2A9D8F"/>
                </a:solidFill>
                <a:latin typeface="Poppins"/>
                <a:ea typeface="Poppins"/>
                <a:cs typeface="Poppins"/>
                <a:sym typeface="Poppins"/>
              </a:rPr>
              <a:t>    Our Solution</a:t>
            </a:r>
            <a:endParaRPr sz="5400">
              <a:solidFill>
                <a:srgbClr val="1A171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1545375" y="90050"/>
            <a:ext cx="45108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289850" lIns="289850" spcFirstLastPara="1" rIns="289850" wrap="square" tIns="289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100">
                <a:solidFill>
                  <a:srgbClr val="2A9D8F"/>
                </a:solidFill>
                <a:latin typeface="Poppins"/>
                <a:ea typeface="Poppins"/>
                <a:cs typeface="Poppins"/>
                <a:sym typeface="Poppins"/>
              </a:rPr>
              <a:t>    The Problem</a:t>
            </a:r>
            <a:endParaRPr sz="5400">
              <a:solidFill>
                <a:srgbClr val="1A171B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12233700" y="894550"/>
            <a:ext cx="7004700" cy="21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Many u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ndergrads value </a:t>
            </a:r>
            <a:r>
              <a:rPr b="1"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collaboration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, but find 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it </a:t>
            </a:r>
            <a:r>
              <a:rPr b="1"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hard 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to make a 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study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 group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19232725" y="894550"/>
            <a:ext cx="6370500" cy="21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b="1"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platform 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to foster academic partnerships and 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plan 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study groups by </a:t>
            </a:r>
            <a:r>
              <a:rPr b="1"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schedule </a:t>
            </a:r>
            <a:r>
              <a:rPr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b="1" lang="en" sz="2800">
                <a:solidFill>
                  <a:srgbClr val="1A171B"/>
                </a:solidFill>
                <a:latin typeface="Poppins"/>
                <a:ea typeface="Poppins"/>
                <a:cs typeface="Poppins"/>
                <a:sym typeface="Poppins"/>
              </a:rPr>
              <a:t>learning style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800" y="15579013"/>
            <a:ext cx="6750251" cy="3375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6533" y="15579024"/>
            <a:ext cx="2526514" cy="3375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96530" y="15579025"/>
            <a:ext cx="4510800" cy="3375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0" name="Google Shape;7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270813" y="15579025"/>
            <a:ext cx="8446829" cy="3375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1" name="Google Shape;71;p13"/>
          <p:cNvSpPr/>
          <p:nvPr/>
        </p:nvSpPr>
        <p:spPr>
          <a:xfrm>
            <a:off x="-76175" y="19262075"/>
            <a:ext cx="25679400" cy="90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89850" lIns="289850" spcFirstLastPara="1" rIns="289850" wrap="square" tIns="289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Alexander Y.  Evan H.  Diego V.  Ecem Y. </a:t>
            </a:r>
            <a:r>
              <a:rPr lang="en"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| CS147 Autumn 2024 | https://hci..stanford.edu/courses/cs147/2024/au/projects/AI-in-Classroom/LockedIn/</a:t>
            </a:r>
            <a:endParaRPr sz="24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 flipH="1" rot="10800000">
            <a:off x="4840830" y="14159027"/>
            <a:ext cx="9423000" cy="19800"/>
          </a:xfrm>
          <a:prstGeom prst="straightConnector1">
            <a:avLst/>
          </a:prstGeom>
          <a:noFill/>
          <a:ln cap="flat" cmpd="sng" w="9525">
            <a:solidFill>
              <a:srgbClr val="1A171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3"/>
          <p:cNvSpPr txBox="1"/>
          <p:nvPr/>
        </p:nvSpPr>
        <p:spPr>
          <a:xfrm>
            <a:off x="11037323" y="2781288"/>
            <a:ext cx="58929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b="1" lang="en" sz="4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Key Features</a:t>
            </a:r>
            <a:endParaRPr sz="53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22750" y="9860675"/>
            <a:ext cx="3205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Discover and create </a:t>
            </a:r>
            <a:r>
              <a:rPr b="1"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study sessions </a:t>
            </a: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for a class  </a:t>
            </a:r>
            <a:endParaRPr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3865838" y="10442075"/>
            <a:ext cx="3000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Upload </a:t>
            </a:r>
            <a:b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syllabi and assignments to get AI powered </a:t>
            </a:r>
            <a:r>
              <a:rPr b="1"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study plans 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" name="Google Shape;76;p13">
            <a:hlinkClick r:id="rId8"/>
          </p:cNvPr>
          <p:cNvSpPr txBox="1"/>
          <p:nvPr/>
        </p:nvSpPr>
        <p:spPr>
          <a:xfrm>
            <a:off x="7203750" y="9094875"/>
            <a:ext cx="3205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Create a </a:t>
            </a:r>
            <a:b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profile and get matched with recurring partners and </a:t>
            </a:r>
            <a:r>
              <a:rPr b="1"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study</a:t>
            </a:r>
            <a:r>
              <a:rPr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3000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groups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059050" y="8434650"/>
            <a:ext cx="82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b="1" lang="en" sz="7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1" sz="3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4301425" y="9148600"/>
            <a:ext cx="82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b="1" lang="en" sz="7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1" sz="3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7806800" y="7813675"/>
            <a:ext cx="820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1900"/>
              </a:spcAft>
              <a:buNone/>
            </a:pPr>
            <a:r>
              <a:rPr b="1" lang="en" sz="70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1" sz="30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" name="Google Shape;80;p13"/>
          <p:cNvGrpSpPr/>
          <p:nvPr/>
        </p:nvGrpSpPr>
        <p:grpSpPr>
          <a:xfrm>
            <a:off x="11334969" y="12602163"/>
            <a:ext cx="3395488" cy="738900"/>
            <a:chOff x="11146175" y="3882850"/>
            <a:chExt cx="3395488" cy="738900"/>
          </a:xfrm>
        </p:grpSpPr>
        <p:sp>
          <p:nvSpPr>
            <p:cNvPr id="81" name="Google Shape;81;p13"/>
            <p:cNvSpPr txBox="1"/>
            <p:nvPr/>
          </p:nvSpPr>
          <p:spPr>
            <a:xfrm>
              <a:off x="11146175" y="3882850"/>
              <a:ext cx="444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3800"/>
                </a:spcBef>
                <a:spcAft>
                  <a:spcPts val="1900"/>
                </a:spcAft>
                <a:buNone/>
              </a:pPr>
              <a:r>
                <a:rPr b="1" lang="en" sz="3600">
                  <a:solidFill>
                    <a:schemeClr val="accent1"/>
                  </a:solidFill>
                  <a:latin typeface="Poppins"/>
                  <a:ea typeface="Poppins"/>
                  <a:cs typeface="Poppins"/>
                  <a:sym typeface="Poppins"/>
                </a:rPr>
                <a:t>1</a:t>
              </a:r>
              <a:endParaRPr b="1" sz="3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11822463" y="3929050"/>
              <a:ext cx="27192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View Events</a:t>
              </a:r>
              <a:endParaRPr b="1"/>
            </a:p>
          </p:txBody>
        </p:sp>
      </p:grpSp>
      <p:grpSp>
        <p:nvGrpSpPr>
          <p:cNvPr id="83" name="Google Shape;83;p13"/>
          <p:cNvGrpSpPr/>
          <p:nvPr/>
        </p:nvGrpSpPr>
        <p:grpSpPr>
          <a:xfrm>
            <a:off x="16455963" y="12602163"/>
            <a:ext cx="3575650" cy="738900"/>
            <a:chOff x="16317475" y="3882850"/>
            <a:chExt cx="3575650" cy="738900"/>
          </a:xfrm>
        </p:grpSpPr>
        <p:sp>
          <p:nvSpPr>
            <p:cNvPr id="84" name="Google Shape;84;p13"/>
            <p:cNvSpPr txBox="1"/>
            <p:nvPr/>
          </p:nvSpPr>
          <p:spPr>
            <a:xfrm>
              <a:off x="16317475" y="3882850"/>
              <a:ext cx="54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3800"/>
                </a:spcBef>
                <a:spcAft>
                  <a:spcPts val="1900"/>
                </a:spcAft>
                <a:buNone/>
              </a:pPr>
              <a:r>
                <a:rPr b="1" lang="en" sz="3600">
                  <a:solidFill>
                    <a:schemeClr val="accent1"/>
                  </a:solidFill>
                  <a:latin typeface="Poppins"/>
                  <a:ea typeface="Poppins"/>
                  <a:cs typeface="Poppins"/>
                  <a:sym typeface="Poppins"/>
                </a:rPr>
                <a:t>2</a:t>
              </a:r>
              <a:endParaRPr b="1" sz="3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5" name="Google Shape;85;p13"/>
            <p:cNvSpPr txBox="1"/>
            <p:nvPr/>
          </p:nvSpPr>
          <p:spPr>
            <a:xfrm>
              <a:off x="16893125" y="3929050"/>
              <a:ext cx="300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Create Tasks</a:t>
              </a:r>
              <a:endParaRPr/>
            </a:p>
          </p:txBody>
        </p:sp>
      </p:grpSp>
      <p:grpSp>
        <p:nvGrpSpPr>
          <p:cNvPr id="86" name="Google Shape;86;p13"/>
          <p:cNvGrpSpPr/>
          <p:nvPr/>
        </p:nvGrpSpPr>
        <p:grpSpPr>
          <a:xfrm>
            <a:off x="21456856" y="12602163"/>
            <a:ext cx="3495862" cy="738900"/>
            <a:chOff x="21358275" y="3882850"/>
            <a:chExt cx="3495862" cy="738900"/>
          </a:xfrm>
        </p:grpSpPr>
        <p:sp>
          <p:nvSpPr>
            <p:cNvPr id="87" name="Google Shape;87;p13"/>
            <p:cNvSpPr txBox="1"/>
            <p:nvPr/>
          </p:nvSpPr>
          <p:spPr>
            <a:xfrm>
              <a:off x="21358275" y="3882850"/>
              <a:ext cx="548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3800"/>
                </a:spcBef>
                <a:spcAft>
                  <a:spcPts val="1900"/>
                </a:spcAft>
                <a:buNone/>
              </a:pPr>
              <a:r>
                <a:rPr b="1" lang="en" sz="3600">
                  <a:solidFill>
                    <a:schemeClr val="accent1"/>
                  </a:solidFill>
                  <a:latin typeface="Poppins"/>
                  <a:ea typeface="Poppins"/>
                  <a:cs typeface="Poppins"/>
                  <a:sym typeface="Poppins"/>
                </a:rPr>
                <a:t>3</a:t>
              </a:r>
              <a:endParaRPr b="1" sz="36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8" name="Google Shape;88;p13"/>
            <p:cNvSpPr txBox="1"/>
            <p:nvPr/>
          </p:nvSpPr>
          <p:spPr>
            <a:xfrm>
              <a:off x="21854137" y="3929050"/>
              <a:ext cx="300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191919"/>
                  </a:solidFill>
                  <a:latin typeface="Poppins"/>
                  <a:ea typeface="Poppins"/>
                  <a:cs typeface="Poppins"/>
                  <a:sym typeface="Poppins"/>
                </a:rPr>
                <a:t>Find Matches</a:t>
              </a:r>
              <a:endParaRPr/>
            </a:p>
          </p:txBody>
        </p:sp>
      </p:grpSp>
      <p:cxnSp>
        <p:nvCxnSpPr>
          <p:cNvPr id="89" name="Google Shape;89;p13"/>
          <p:cNvCxnSpPr/>
          <p:nvPr/>
        </p:nvCxnSpPr>
        <p:spPr>
          <a:xfrm rot="10800000">
            <a:off x="13028400" y="10887600"/>
            <a:ext cx="1800" cy="1761600"/>
          </a:xfrm>
          <a:prstGeom prst="straightConnector1">
            <a:avLst/>
          </a:prstGeom>
          <a:noFill/>
          <a:ln cap="flat" cmpd="sng" w="19050">
            <a:solidFill>
              <a:srgbClr val="1A17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 rot="10800000">
            <a:off x="18242895" y="11081236"/>
            <a:ext cx="600" cy="1568100"/>
          </a:xfrm>
          <a:prstGeom prst="straightConnector1">
            <a:avLst/>
          </a:prstGeom>
          <a:noFill/>
          <a:ln cap="flat" cmpd="sng" w="19050">
            <a:solidFill>
              <a:srgbClr val="1A171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 rot="10800000">
            <a:off x="23183025" y="10984500"/>
            <a:ext cx="21600" cy="1664700"/>
          </a:xfrm>
          <a:prstGeom prst="straightConnector1">
            <a:avLst/>
          </a:prstGeom>
          <a:noFill/>
          <a:ln cap="flat" cmpd="sng" w="19050">
            <a:solidFill>
              <a:srgbClr val="1A171B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2" name="Google Shape;92;p13"/>
          <p:cNvGrpSpPr/>
          <p:nvPr/>
        </p:nvGrpSpPr>
        <p:grpSpPr>
          <a:xfrm>
            <a:off x="21044513" y="3806193"/>
            <a:ext cx="4320540" cy="8456935"/>
            <a:chOff x="18745450" y="2331186"/>
            <a:chExt cx="4800600" cy="9296400"/>
          </a:xfrm>
        </p:grpSpPr>
        <p:pic>
          <p:nvPicPr>
            <p:cNvPr id="93" name="Google Shape;93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9174075" y="2715067"/>
              <a:ext cx="3943350" cy="8528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8745450" y="2331186"/>
              <a:ext cx="4800600" cy="929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13"/>
          <p:cNvSpPr txBox="1"/>
          <p:nvPr/>
        </p:nvSpPr>
        <p:spPr>
          <a:xfrm>
            <a:off x="31473" y="13531586"/>
            <a:ext cx="7274400" cy="12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9850" lIns="289850" spcFirstLastPara="1" rIns="289850" wrap="square" tIns="28985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800"/>
              </a:spcBef>
              <a:spcAft>
                <a:spcPts val="3800"/>
              </a:spcAft>
              <a:buNone/>
            </a:pPr>
            <a:r>
              <a:rPr b="1" lang="en" sz="4400">
                <a:solidFill>
                  <a:schemeClr val="accent1"/>
                </a:solidFill>
                <a:latin typeface="Poppins"/>
                <a:ea typeface="Poppins"/>
                <a:cs typeface="Poppins"/>
                <a:sym typeface="Poppins"/>
              </a:rPr>
              <a:t>Design Process</a:t>
            </a:r>
            <a:endParaRPr sz="5300">
              <a:solidFill>
                <a:schemeClr val="accent1"/>
              </a:solidFill>
            </a:endParaRPr>
          </a:p>
        </p:txBody>
      </p:sp>
      <p:grpSp>
        <p:nvGrpSpPr>
          <p:cNvPr id="96" name="Google Shape;96;p13"/>
          <p:cNvGrpSpPr/>
          <p:nvPr/>
        </p:nvGrpSpPr>
        <p:grpSpPr>
          <a:xfrm>
            <a:off x="16083525" y="3849887"/>
            <a:ext cx="4320540" cy="8369549"/>
            <a:chOff x="13871975" y="3490761"/>
            <a:chExt cx="4800600" cy="9296400"/>
          </a:xfrm>
        </p:grpSpPr>
        <p:pic>
          <p:nvPicPr>
            <p:cNvPr id="97" name="Google Shape;97;p13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14300588" y="3873412"/>
              <a:ext cx="3943350" cy="8530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3871975" y="3490761"/>
              <a:ext cx="4800600" cy="929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3"/>
          <p:cNvGrpSpPr/>
          <p:nvPr/>
        </p:nvGrpSpPr>
        <p:grpSpPr>
          <a:xfrm>
            <a:off x="10870075" y="3849887"/>
            <a:ext cx="4320540" cy="8369549"/>
            <a:chOff x="10870075" y="3849887"/>
            <a:chExt cx="4320540" cy="8369549"/>
          </a:xfrm>
        </p:grpSpPr>
        <p:pic>
          <p:nvPicPr>
            <p:cNvPr id="100" name="Google Shape;100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11256409" y="4197046"/>
              <a:ext cx="3547872" cy="7675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3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0870075" y="3849887"/>
              <a:ext cx="4320540" cy="836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