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5603200" cy="20116800"/>
  <p:notesSz cx="6858000" cy="9144000"/>
  <p:embeddedFontLst>
    <p:embeddedFont>
      <p:font typeface="Poppins" panose="020B0502040204020203" pitchFamily="2" charset="0"/>
      <p:regular r:id="rId4"/>
      <p:bold r:id="rId5"/>
      <p:italic r:id="rId6"/>
      <p:boldItalic r:id="rId7"/>
    </p:embeddedFont>
    <p:embeddedFont>
      <p:font typeface="Poppins Medium" panose="020B0502040204020203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747775"/>
          </p15:clr>
        </p15:guide>
        <p15:guide id="2" pos="80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944" y="108"/>
      </p:cViewPr>
      <p:guideLst>
        <p:guide orient="horz" pos="6336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47220" y="685800"/>
            <a:ext cx="43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9d6f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685800"/>
            <a:ext cx="43640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9d6f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2783" y="2912116"/>
            <a:ext cx="23857800" cy="8028000"/>
          </a:xfrm>
          <a:prstGeom prst="rect">
            <a:avLst/>
          </a:prstGeom>
        </p:spPr>
        <p:txBody>
          <a:bodyPr spcFirstLastPara="1" wrap="square" lIns="289850" tIns="289850" rIns="289850" bIns="289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2760" y="11084578"/>
            <a:ext cx="23857800" cy="30999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872760" y="4326178"/>
            <a:ext cx="23857800" cy="7679400"/>
          </a:xfrm>
          <a:prstGeom prst="rect">
            <a:avLst/>
          </a:prstGeom>
        </p:spPr>
        <p:txBody>
          <a:bodyPr spcFirstLastPara="1" wrap="square" lIns="289850" tIns="289850" rIns="289850" bIns="289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72760" y="12328702"/>
            <a:ext cx="23857800" cy="50877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marL="457200" lvl="0" indent="-59055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marL="914400" lvl="1" indent="-5080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marL="1371600" lvl="2" indent="-5080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marL="1828800" lvl="3" indent="-5080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marL="2286000" lvl="4" indent="-5080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marL="2743200" lvl="5" indent="-5080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marL="3200400" lvl="6" indent="-5080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marL="3657600" lvl="7" indent="-5080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marL="4114800" lvl="8" indent="-5080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72760" y="8412213"/>
            <a:ext cx="23857800" cy="32925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72760" y="4507458"/>
            <a:ext cx="23857800" cy="133620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marL="457200" lvl="0" indent="-59055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72760" y="4507458"/>
            <a:ext cx="11199600" cy="133620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marL="457200" lvl="0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marL="914400" lvl="1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marL="1371600" lvl="2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marL="1828800" lvl="3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marL="2286000" lvl="4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marL="2743200" lvl="5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marL="3200400" lvl="6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marL="3657600" lvl="7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marL="4114800" lvl="8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3530720" y="4507458"/>
            <a:ext cx="11199600" cy="133620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marL="457200" lvl="0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marL="914400" lvl="1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marL="1371600" lvl="2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marL="1828800" lvl="3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marL="2286000" lvl="4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marL="2743200" lvl="5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marL="3200400" lvl="6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marL="3657600" lvl="7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marL="4114800" lvl="8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72760" y="2173013"/>
            <a:ext cx="7862400" cy="2955600"/>
          </a:xfrm>
          <a:prstGeom prst="rect">
            <a:avLst/>
          </a:prstGeom>
        </p:spPr>
        <p:txBody>
          <a:bodyPr spcFirstLastPara="1" wrap="square" lIns="289850" tIns="289850" rIns="289850" bIns="289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72760" y="5434880"/>
            <a:ext cx="7862400" cy="124350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marL="457200" lvl="0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marL="914400" lvl="1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marL="1371600" lvl="2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marL="1828800" lvl="3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marL="2286000" lvl="4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marL="2743200" lvl="5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marL="3200400" lvl="6" indent="-4699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marL="3657600" lvl="7" indent="-4699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marL="4114800" lvl="8" indent="-4699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72700" y="1760587"/>
            <a:ext cx="17829900" cy="159996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801600" y="-489"/>
            <a:ext cx="12801600" cy="2011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850" tIns="289850" rIns="289850" bIns="289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43400" y="4823084"/>
            <a:ext cx="11326500" cy="5797500"/>
          </a:xfrm>
          <a:prstGeom prst="rect">
            <a:avLst/>
          </a:prstGeom>
        </p:spPr>
        <p:txBody>
          <a:bodyPr spcFirstLastPara="1" wrap="square" lIns="289850" tIns="289850" rIns="289850" bIns="289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43400" y="10963138"/>
            <a:ext cx="11326500" cy="4830600"/>
          </a:xfrm>
          <a:prstGeom prst="rect">
            <a:avLst/>
          </a:prstGeom>
        </p:spPr>
        <p:txBody>
          <a:bodyPr spcFirstLastPara="1" wrap="square" lIns="289850" tIns="289850" rIns="289850" bIns="289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3830600" y="2831938"/>
            <a:ext cx="10743600" cy="144519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marL="457200" lvl="0" indent="-59055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72760" y="16546249"/>
            <a:ext cx="16796700" cy="23667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72760" y="4507458"/>
            <a:ext cx="23857800" cy="13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t" anchorCtr="0">
            <a:normAutofit/>
          </a:bodyPr>
          <a:lstStyle>
            <a:lvl1pPr marL="457200" lvl="0" indent="-590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1pPr>
            <a:lvl2pPr marL="914400" lvl="1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2pPr>
            <a:lvl3pPr marL="1371600" lvl="2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3pPr>
            <a:lvl4pPr marL="1828800" lvl="3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4pPr>
            <a:lvl5pPr marL="2286000" lvl="4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5pPr>
            <a:lvl6pPr marL="2743200" lvl="5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6pPr>
            <a:lvl7pPr marL="3200400" lvl="6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7pPr>
            <a:lvl8pPr marL="3657600" lvl="7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8pPr>
            <a:lvl9pPr marL="4114800" lvl="8" indent="-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normAutofit/>
          </a:bodyPr>
          <a:lstStyle>
            <a:lvl1pPr lvl="0" algn="r">
              <a:buNone/>
              <a:defRPr sz="3200">
                <a:solidFill>
                  <a:schemeClr val="dk2"/>
                </a:solidFill>
              </a:defRPr>
            </a:lvl1pPr>
            <a:lvl2pPr lvl="1" algn="r">
              <a:buNone/>
              <a:defRPr sz="3200">
                <a:solidFill>
                  <a:schemeClr val="dk2"/>
                </a:solidFill>
              </a:defRPr>
            </a:lvl2pPr>
            <a:lvl3pPr lvl="2" algn="r">
              <a:buNone/>
              <a:defRPr sz="3200">
                <a:solidFill>
                  <a:schemeClr val="dk2"/>
                </a:solidFill>
              </a:defRPr>
            </a:lvl3pPr>
            <a:lvl4pPr lvl="3" algn="r">
              <a:buNone/>
              <a:defRPr sz="3200">
                <a:solidFill>
                  <a:schemeClr val="dk2"/>
                </a:solidFill>
              </a:defRPr>
            </a:lvl4pPr>
            <a:lvl5pPr lvl="4" algn="r">
              <a:buNone/>
              <a:defRPr sz="3200">
                <a:solidFill>
                  <a:schemeClr val="dk2"/>
                </a:solidFill>
              </a:defRPr>
            </a:lvl5pPr>
            <a:lvl6pPr lvl="5" algn="r">
              <a:buNone/>
              <a:defRPr sz="3200">
                <a:solidFill>
                  <a:schemeClr val="dk2"/>
                </a:solidFill>
              </a:defRPr>
            </a:lvl6pPr>
            <a:lvl7pPr lvl="6" algn="r">
              <a:buNone/>
              <a:defRPr sz="3200">
                <a:solidFill>
                  <a:schemeClr val="dk2"/>
                </a:solidFill>
              </a:defRPr>
            </a:lvl7pPr>
            <a:lvl8pPr lvl="7" algn="r">
              <a:buNone/>
              <a:defRPr sz="3200">
                <a:solidFill>
                  <a:schemeClr val="dk2"/>
                </a:solidFill>
              </a:defRPr>
            </a:lvl8pPr>
            <a:lvl9pPr lvl="8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020788" y="11030475"/>
            <a:ext cx="11582400" cy="10515600"/>
          </a:xfrm>
          <a:prstGeom prst="teardrop">
            <a:avLst>
              <a:gd name="adj" fmla="val 8142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38100" dir="1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29324" t="9610" r="28697" b="7800"/>
          <a:stretch/>
        </p:blipFill>
        <p:spPr>
          <a:xfrm>
            <a:off x="20922435" y="5369804"/>
            <a:ext cx="4414336" cy="8684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4547173" y="5004750"/>
            <a:ext cx="11894100" cy="18300"/>
          </a:xfrm>
          <a:prstGeom prst="straightConnector1">
            <a:avLst/>
          </a:prstGeom>
          <a:noFill/>
          <a:ln w="9525" cap="flat" cmpd="sng">
            <a:solidFill>
              <a:srgbClr val="1A171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 rot="1590287" flipH="1">
            <a:off x="-5160763" y="-4674494"/>
            <a:ext cx="16698779" cy="12717799"/>
          </a:xfrm>
          <a:custGeom>
            <a:avLst/>
            <a:gdLst/>
            <a:ahLst/>
            <a:cxnLst/>
            <a:rect l="l" t="t" r="r" b="b"/>
            <a:pathLst>
              <a:path w="3927382" h="3445229" extrusionOk="0">
                <a:moveTo>
                  <a:pt x="1183857" y="21916"/>
                </a:moveTo>
                <a:cubicBezTo>
                  <a:pt x="736279" y="82509"/>
                  <a:pt x="253826" y="295998"/>
                  <a:pt x="74605" y="693419"/>
                </a:cubicBezTo>
                <a:cubicBezTo>
                  <a:pt x="-60786" y="993555"/>
                  <a:pt x="7684" y="1326277"/>
                  <a:pt x="109817" y="1622912"/>
                </a:cubicBezTo>
                <a:cubicBezTo>
                  <a:pt x="265877" y="2075877"/>
                  <a:pt x="500303" y="2507432"/>
                  <a:pt x="849115" y="2843587"/>
                </a:cubicBezTo>
                <a:cubicBezTo>
                  <a:pt x="1197928" y="3179742"/>
                  <a:pt x="1670013" y="3415314"/>
                  <a:pt x="2184177" y="3442782"/>
                </a:cubicBezTo>
                <a:cubicBezTo>
                  <a:pt x="2698340" y="3470251"/>
                  <a:pt x="3250878" y="3272180"/>
                  <a:pt x="3592151" y="2884454"/>
                </a:cubicBezTo>
                <a:cubicBezTo>
                  <a:pt x="4526222" y="1823340"/>
                  <a:pt x="3313558" y="437313"/>
                  <a:pt x="2275470" y="115498"/>
                </a:cubicBezTo>
                <a:cubicBezTo>
                  <a:pt x="1922685" y="5583"/>
                  <a:pt x="1550241" y="-26349"/>
                  <a:pt x="1183857" y="21916"/>
                </a:cubicBezTo>
                <a:close/>
              </a:path>
            </a:pathLst>
          </a:custGeom>
          <a:solidFill>
            <a:srgbClr val="D6EEF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38100" dir="20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89850" tIns="144875" rIns="289850" bIns="1448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11796" t="16079" r="10029" b="34506"/>
          <a:stretch/>
        </p:blipFill>
        <p:spPr>
          <a:xfrm>
            <a:off x="770175" y="894550"/>
            <a:ext cx="10015626" cy="27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92812" y="3227563"/>
            <a:ext cx="10015500" cy="322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5400" dirty="0">
                <a:latin typeface="Poppins"/>
                <a:ea typeface="Poppins"/>
                <a:cs typeface="Poppins"/>
                <a:sym typeface="Poppins"/>
              </a:rPr>
              <a:t>We help college students study together</a:t>
            </a:r>
            <a:endParaRPr sz="2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2749" y="13954575"/>
            <a:ext cx="3946200" cy="20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" sz="3000" b="1" dirty="0">
                <a:latin typeface="Poppins"/>
                <a:ea typeface="Poppins"/>
                <a:cs typeface="Poppins"/>
                <a:sym typeface="Poppins"/>
              </a:rPr>
              <a:t>Needfinding</a:t>
            </a:r>
            <a:endParaRPr sz="30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-8" y="12993605"/>
            <a:ext cx="7274400" cy="23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" sz="44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Design Process</a:t>
            </a:r>
            <a:endParaRPr sz="5300" dirty="0">
              <a:solidFill>
                <a:schemeClr val="accen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0463" y="13954575"/>
            <a:ext cx="3436200" cy="20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" sz="3000" b="1">
                <a:latin typeface="Poppins"/>
                <a:ea typeface="Poppins"/>
                <a:cs typeface="Poppins"/>
                <a:sym typeface="Poppins"/>
              </a:rPr>
              <a:t>User Testing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0862975" y="13954575"/>
            <a:ext cx="4134600" cy="20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" sz="3000" b="1" dirty="0">
                <a:latin typeface="Poppins"/>
                <a:ea typeface="Poppins"/>
                <a:cs typeface="Poppins"/>
                <a:sym typeface="Poppins"/>
              </a:rPr>
              <a:t>Lo-Fi Prototype</a:t>
            </a:r>
            <a:endParaRPr sz="39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16147200" y="13954575"/>
            <a:ext cx="4726800" cy="20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" sz="3000" b="1">
                <a:latin typeface="Poppins"/>
                <a:ea typeface="Poppins"/>
                <a:cs typeface="Poppins"/>
                <a:sym typeface="Poppins"/>
              </a:rPr>
              <a:t>Med-Fi Prototype</a:t>
            </a:r>
            <a:endParaRPr sz="3000"/>
          </a:p>
        </p:txBody>
      </p:sp>
      <p:sp>
        <p:nvSpPr>
          <p:cNvPr id="65" name="Google Shape;65;p13"/>
          <p:cNvSpPr txBox="1"/>
          <p:nvPr/>
        </p:nvSpPr>
        <p:spPr>
          <a:xfrm>
            <a:off x="18496763" y="166250"/>
            <a:ext cx="45108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i="1">
                <a:solidFill>
                  <a:srgbClr val="2A9D8F"/>
                </a:solidFill>
                <a:latin typeface="Poppins"/>
                <a:ea typeface="Poppins"/>
                <a:cs typeface="Poppins"/>
                <a:sym typeface="Poppins"/>
              </a:rPr>
              <a:t>    Our Solution</a:t>
            </a:r>
            <a:endParaRPr sz="5400">
              <a:solidFill>
                <a:srgbClr val="1A17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545375" y="166250"/>
            <a:ext cx="45108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i="1">
                <a:solidFill>
                  <a:srgbClr val="2A9D8F"/>
                </a:solidFill>
                <a:latin typeface="Poppins"/>
                <a:ea typeface="Poppins"/>
                <a:cs typeface="Poppins"/>
                <a:sym typeface="Poppins"/>
              </a:rPr>
              <a:t>    The Problem</a:t>
            </a:r>
            <a:endParaRPr sz="5400">
              <a:solidFill>
                <a:srgbClr val="1A17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16258517" y="338245"/>
            <a:ext cx="820861" cy="687603"/>
            <a:chOff x="3065430" y="1990066"/>
            <a:chExt cx="378190" cy="302044"/>
          </a:xfrm>
        </p:grpSpPr>
        <p:sp>
          <p:nvSpPr>
            <p:cNvPr id="68" name="Google Shape;68;p13"/>
            <p:cNvSpPr/>
            <p:nvPr/>
          </p:nvSpPr>
          <p:spPr>
            <a:xfrm>
              <a:off x="3216282" y="2149742"/>
              <a:ext cx="67714" cy="67741"/>
            </a:xfrm>
            <a:custGeom>
              <a:avLst/>
              <a:gdLst/>
              <a:ahLst/>
              <a:cxnLst/>
              <a:rect l="l" t="t" r="r" b="b"/>
              <a:pathLst>
                <a:path w="2586" h="2587" extrusionOk="0">
                  <a:moveTo>
                    <a:pt x="1946" y="1"/>
                  </a:moveTo>
                  <a:lnTo>
                    <a:pt x="0" y="1947"/>
                  </a:lnTo>
                  <a:lnTo>
                    <a:pt x="639" y="2586"/>
                  </a:lnTo>
                  <a:lnTo>
                    <a:pt x="2585" y="640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216282" y="2180483"/>
              <a:ext cx="36973" cy="36999"/>
            </a:xfrm>
            <a:custGeom>
              <a:avLst/>
              <a:gdLst/>
              <a:ahLst/>
              <a:cxnLst/>
              <a:rect l="l" t="t" r="r" b="b"/>
              <a:pathLst>
                <a:path w="1412" h="1413" extrusionOk="0">
                  <a:moveTo>
                    <a:pt x="773" y="0"/>
                  </a:moveTo>
                  <a:lnTo>
                    <a:pt x="0" y="773"/>
                  </a:lnTo>
                  <a:lnTo>
                    <a:pt x="639" y="1412"/>
                  </a:lnTo>
                  <a:lnTo>
                    <a:pt x="1412" y="639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141079" y="2188103"/>
              <a:ext cx="104949" cy="104007"/>
            </a:xfrm>
            <a:custGeom>
              <a:avLst/>
              <a:gdLst/>
              <a:ahLst/>
              <a:cxnLst/>
              <a:rect l="l" t="t" r="r" b="b"/>
              <a:pathLst>
                <a:path w="4008" h="3972" extrusionOk="0">
                  <a:moveTo>
                    <a:pt x="3020" y="0"/>
                  </a:moveTo>
                  <a:cubicBezTo>
                    <a:pt x="2963" y="0"/>
                    <a:pt x="2905" y="24"/>
                    <a:pt x="2863" y="72"/>
                  </a:cubicBezTo>
                  <a:lnTo>
                    <a:pt x="86" y="2848"/>
                  </a:lnTo>
                  <a:cubicBezTo>
                    <a:pt x="1" y="2934"/>
                    <a:pt x="1" y="3067"/>
                    <a:pt x="86" y="3153"/>
                  </a:cubicBezTo>
                  <a:lnTo>
                    <a:pt x="831" y="3907"/>
                  </a:lnTo>
                  <a:cubicBezTo>
                    <a:pt x="873" y="3950"/>
                    <a:pt x="931" y="3971"/>
                    <a:pt x="988" y="3971"/>
                  </a:cubicBezTo>
                  <a:cubicBezTo>
                    <a:pt x="1045" y="3971"/>
                    <a:pt x="1102" y="3950"/>
                    <a:pt x="1145" y="3907"/>
                  </a:cubicBezTo>
                  <a:lnTo>
                    <a:pt x="3921" y="1121"/>
                  </a:lnTo>
                  <a:cubicBezTo>
                    <a:pt x="4007" y="1035"/>
                    <a:pt x="4007" y="902"/>
                    <a:pt x="3921" y="816"/>
                  </a:cubicBezTo>
                  <a:lnTo>
                    <a:pt x="3177" y="72"/>
                  </a:lnTo>
                  <a:cubicBezTo>
                    <a:pt x="3134" y="24"/>
                    <a:pt x="3077" y="0"/>
                    <a:pt x="3020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235999" y="1990118"/>
              <a:ext cx="207621" cy="207621"/>
            </a:xfrm>
            <a:custGeom>
              <a:avLst/>
              <a:gdLst/>
              <a:ahLst/>
              <a:cxnLst/>
              <a:rect l="l" t="t" r="r" b="b"/>
              <a:pathLst>
                <a:path w="7929" h="7929" extrusionOk="0">
                  <a:moveTo>
                    <a:pt x="3969" y="1"/>
                  </a:moveTo>
                  <a:cubicBezTo>
                    <a:pt x="1775" y="1"/>
                    <a:pt x="1" y="1775"/>
                    <a:pt x="1" y="3960"/>
                  </a:cubicBezTo>
                  <a:cubicBezTo>
                    <a:pt x="1" y="6154"/>
                    <a:pt x="1775" y="7928"/>
                    <a:pt x="3969" y="7928"/>
                  </a:cubicBezTo>
                  <a:cubicBezTo>
                    <a:pt x="6154" y="7928"/>
                    <a:pt x="7928" y="6154"/>
                    <a:pt x="7928" y="3960"/>
                  </a:cubicBezTo>
                  <a:cubicBezTo>
                    <a:pt x="7928" y="1775"/>
                    <a:pt x="6154" y="1"/>
                    <a:pt x="396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6023" y="1990066"/>
              <a:ext cx="192119" cy="181933"/>
            </a:xfrm>
            <a:custGeom>
              <a:avLst/>
              <a:gdLst/>
              <a:ahLst/>
              <a:cxnLst/>
              <a:rect l="l" t="t" r="r" b="b"/>
              <a:pathLst>
                <a:path w="7337" h="6948" extrusionOk="0">
                  <a:moveTo>
                    <a:pt x="4347" y="0"/>
                  </a:moveTo>
                  <a:cubicBezTo>
                    <a:pt x="3332" y="0"/>
                    <a:pt x="2318" y="389"/>
                    <a:pt x="1546" y="1167"/>
                  </a:cubicBezTo>
                  <a:cubicBezTo>
                    <a:pt x="0" y="2712"/>
                    <a:pt x="0" y="5221"/>
                    <a:pt x="1546" y="6767"/>
                  </a:cubicBezTo>
                  <a:cubicBezTo>
                    <a:pt x="1612" y="6833"/>
                    <a:pt x="1679" y="6891"/>
                    <a:pt x="1746" y="6948"/>
                  </a:cubicBezTo>
                  <a:cubicBezTo>
                    <a:pt x="372" y="5383"/>
                    <a:pt x="458" y="3017"/>
                    <a:pt x="1927" y="1548"/>
                  </a:cubicBezTo>
                  <a:cubicBezTo>
                    <a:pt x="2701" y="774"/>
                    <a:pt x="3716" y="384"/>
                    <a:pt x="4733" y="384"/>
                  </a:cubicBezTo>
                  <a:cubicBezTo>
                    <a:pt x="5659" y="384"/>
                    <a:pt x="6586" y="707"/>
                    <a:pt x="7336" y="1357"/>
                  </a:cubicBezTo>
                  <a:cubicBezTo>
                    <a:pt x="7279" y="1291"/>
                    <a:pt x="7212" y="1224"/>
                    <a:pt x="7155" y="1167"/>
                  </a:cubicBezTo>
                  <a:cubicBezTo>
                    <a:pt x="6378" y="389"/>
                    <a:pt x="5362" y="0"/>
                    <a:pt x="4347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252234" y="2013816"/>
              <a:ext cx="167401" cy="159938"/>
            </a:xfrm>
            <a:custGeom>
              <a:avLst/>
              <a:gdLst/>
              <a:ahLst/>
              <a:cxnLst/>
              <a:rect l="l" t="t" r="r" b="b"/>
              <a:pathLst>
                <a:path w="6393" h="6108" extrusionOk="0">
                  <a:moveTo>
                    <a:pt x="3325" y="1"/>
                  </a:moveTo>
                  <a:cubicBezTo>
                    <a:pt x="2577" y="1"/>
                    <a:pt x="1814" y="278"/>
                    <a:pt x="1193" y="899"/>
                  </a:cubicBezTo>
                  <a:cubicBezTo>
                    <a:pt x="1" y="2091"/>
                    <a:pt x="1" y="4018"/>
                    <a:pt x="1193" y="5211"/>
                  </a:cubicBezTo>
                  <a:cubicBezTo>
                    <a:pt x="1813" y="5830"/>
                    <a:pt x="2574" y="6107"/>
                    <a:pt x="3321" y="6107"/>
                  </a:cubicBezTo>
                  <a:cubicBezTo>
                    <a:pt x="4888" y="6107"/>
                    <a:pt x="6393" y="4889"/>
                    <a:pt x="6393" y="3055"/>
                  </a:cubicBezTo>
                  <a:cubicBezTo>
                    <a:pt x="6393" y="1216"/>
                    <a:pt x="4891" y="1"/>
                    <a:pt x="332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275722" y="2029605"/>
              <a:ext cx="153654" cy="144175"/>
            </a:xfrm>
            <a:custGeom>
              <a:avLst/>
              <a:gdLst/>
              <a:ahLst/>
              <a:cxnLst/>
              <a:rect l="l" t="t" r="r" b="b"/>
              <a:pathLst>
                <a:path w="5868" h="5506" extrusionOk="0">
                  <a:moveTo>
                    <a:pt x="4255" y="0"/>
                  </a:moveTo>
                  <a:lnTo>
                    <a:pt x="4255" y="0"/>
                  </a:lnTo>
                  <a:cubicBezTo>
                    <a:pt x="5143" y="1212"/>
                    <a:pt x="5019" y="2891"/>
                    <a:pt x="3960" y="3959"/>
                  </a:cubicBezTo>
                  <a:cubicBezTo>
                    <a:pt x="3367" y="4547"/>
                    <a:pt x="2586" y="4849"/>
                    <a:pt x="1802" y="4849"/>
                  </a:cubicBezTo>
                  <a:cubicBezTo>
                    <a:pt x="1172" y="4849"/>
                    <a:pt x="540" y="4654"/>
                    <a:pt x="1" y="4255"/>
                  </a:cubicBezTo>
                  <a:lnTo>
                    <a:pt x="1" y="4255"/>
                  </a:lnTo>
                  <a:cubicBezTo>
                    <a:pt x="600" y="5078"/>
                    <a:pt x="1524" y="5505"/>
                    <a:pt x="2458" y="5505"/>
                  </a:cubicBezTo>
                  <a:cubicBezTo>
                    <a:pt x="3159" y="5505"/>
                    <a:pt x="3865" y="5265"/>
                    <a:pt x="4446" y="4770"/>
                  </a:cubicBezTo>
                  <a:cubicBezTo>
                    <a:pt x="5791" y="3606"/>
                    <a:pt x="5868" y="1546"/>
                    <a:pt x="4608" y="296"/>
                  </a:cubicBezTo>
                  <a:cubicBezTo>
                    <a:pt x="4494" y="191"/>
                    <a:pt x="4379" y="86"/>
                    <a:pt x="4255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065430" y="1990066"/>
              <a:ext cx="177587" cy="149464"/>
            </a:xfrm>
            <a:custGeom>
              <a:avLst/>
              <a:gdLst/>
              <a:ahLst/>
              <a:cxnLst/>
              <a:rect l="l" t="t" r="r" b="b"/>
              <a:pathLst>
                <a:path w="6782" h="5708" extrusionOk="0">
                  <a:moveTo>
                    <a:pt x="3369" y="1"/>
                  </a:moveTo>
                  <a:cubicBezTo>
                    <a:pt x="1279" y="1"/>
                    <a:pt x="1" y="2352"/>
                    <a:pt x="1182" y="4114"/>
                  </a:cubicBezTo>
                  <a:cubicBezTo>
                    <a:pt x="1674" y="4860"/>
                    <a:pt x="2504" y="5285"/>
                    <a:pt x="3371" y="5285"/>
                  </a:cubicBezTo>
                  <a:cubicBezTo>
                    <a:pt x="3614" y="5285"/>
                    <a:pt x="3859" y="5252"/>
                    <a:pt x="4101" y="5183"/>
                  </a:cubicBezTo>
                  <a:lnTo>
                    <a:pt x="5189" y="5689"/>
                  </a:lnTo>
                  <a:cubicBezTo>
                    <a:pt x="5217" y="5702"/>
                    <a:pt x="5247" y="5708"/>
                    <a:pt x="5276" y="5708"/>
                  </a:cubicBezTo>
                  <a:cubicBezTo>
                    <a:pt x="5393" y="5708"/>
                    <a:pt x="5502" y="5609"/>
                    <a:pt x="5494" y="5479"/>
                  </a:cubicBezTo>
                  <a:lnTo>
                    <a:pt x="5446" y="4286"/>
                  </a:lnTo>
                  <a:cubicBezTo>
                    <a:pt x="6782" y="2588"/>
                    <a:pt x="5637" y="89"/>
                    <a:pt x="3481" y="3"/>
                  </a:cubicBezTo>
                  <a:cubicBezTo>
                    <a:pt x="3443" y="1"/>
                    <a:pt x="3406" y="1"/>
                    <a:pt x="3369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137832" y="2038089"/>
              <a:ext cx="20503" cy="52972"/>
            </a:xfrm>
            <a:custGeom>
              <a:avLst/>
              <a:gdLst/>
              <a:ahLst/>
              <a:cxnLst/>
              <a:rect l="l" t="t" r="r" b="b"/>
              <a:pathLst>
                <a:path w="783" h="2023" extrusionOk="0">
                  <a:moveTo>
                    <a:pt x="249" y="0"/>
                  </a:moveTo>
                  <a:cubicBezTo>
                    <a:pt x="1" y="19"/>
                    <a:pt x="1" y="401"/>
                    <a:pt x="249" y="420"/>
                  </a:cubicBezTo>
                  <a:lnTo>
                    <a:pt x="373" y="420"/>
                  </a:lnTo>
                  <a:lnTo>
                    <a:pt x="373" y="1823"/>
                  </a:lnTo>
                  <a:cubicBezTo>
                    <a:pt x="373" y="1937"/>
                    <a:pt x="468" y="2023"/>
                    <a:pt x="582" y="2023"/>
                  </a:cubicBezTo>
                  <a:cubicBezTo>
                    <a:pt x="687" y="2023"/>
                    <a:pt x="783" y="1927"/>
                    <a:pt x="783" y="1823"/>
                  </a:cubicBezTo>
                  <a:lnTo>
                    <a:pt x="783" y="210"/>
                  </a:lnTo>
                  <a:cubicBezTo>
                    <a:pt x="783" y="96"/>
                    <a:pt x="687" y="0"/>
                    <a:pt x="57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137334" y="2082525"/>
              <a:ext cx="32338" cy="10814"/>
            </a:xfrm>
            <a:custGeom>
              <a:avLst/>
              <a:gdLst/>
              <a:ahLst/>
              <a:cxnLst/>
              <a:rect l="l" t="t" r="r" b="b"/>
              <a:pathLst>
                <a:path w="1235" h="413" extrusionOk="0">
                  <a:moveTo>
                    <a:pt x="971" y="0"/>
                  </a:moveTo>
                  <a:cubicBezTo>
                    <a:pt x="963" y="0"/>
                    <a:pt x="954" y="1"/>
                    <a:pt x="945" y="2"/>
                  </a:cubicBezTo>
                  <a:lnTo>
                    <a:pt x="258" y="2"/>
                  </a:lnTo>
                  <a:cubicBezTo>
                    <a:pt x="0" y="21"/>
                    <a:pt x="0" y="393"/>
                    <a:pt x="258" y="412"/>
                  </a:cubicBezTo>
                  <a:lnTo>
                    <a:pt x="945" y="412"/>
                  </a:lnTo>
                  <a:cubicBezTo>
                    <a:pt x="951" y="412"/>
                    <a:pt x="957" y="412"/>
                    <a:pt x="963" y="412"/>
                  </a:cubicBezTo>
                  <a:cubicBezTo>
                    <a:pt x="1232" y="412"/>
                    <a:pt x="1235" y="0"/>
                    <a:pt x="971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139822" y="2021488"/>
              <a:ext cx="18513" cy="15868"/>
            </a:xfrm>
            <a:custGeom>
              <a:avLst/>
              <a:gdLst/>
              <a:ahLst/>
              <a:cxnLst/>
              <a:rect l="l" t="t" r="r" b="b"/>
              <a:pathLst>
                <a:path w="707" h="606" extrusionOk="0">
                  <a:moveTo>
                    <a:pt x="404" y="1"/>
                  </a:moveTo>
                  <a:cubicBezTo>
                    <a:pt x="330" y="1"/>
                    <a:pt x="254" y="29"/>
                    <a:pt x="192" y="91"/>
                  </a:cubicBezTo>
                  <a:cubicBezTo>
                    <a:pt x="1" y="281"/>
                    <a:pt x="134" y="606"/>
                    <a:pt x="402" y="606"/>
                  </a:cubicBezTo>
                  <a:cubicBezTo>
                    <a:pt x="573" y="606"/>
                    <a:pt x="707" y="472"/>
                    <a:pt x="707" y="301"/>
                  </a:cubicBezTo>
                  <a:cubicBezTo>
                    <a:pt x="707" y="120"/>
                    <a:pt x="559" y="1"/>
                    <a:pt x="40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23311426" y="345788"/>
            <a:ext cx="820840" cy="903635"/>
            <a:chOff x="1361556" y="2425923"/>
            <a:chExt cx="283224" cy="366482"/>
          </a:xfrm>
        </p:grpSpPr>
        <p:sp>
          <p:nvSpPr>
            <p:cNvPr id="80" name="Google Shape;80;p13"/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6EEF1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488696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6199BD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84DDCF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6199BD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6199BD"/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289850" tIns="289850" rIns="289850" bIns="289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12228050" y="1150125"/>
            <a:ext cx="7004700" cy="3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Many U.S. undergraduate students use collaboration as a study tool for academic success, but often find the </a:t>
            </a:r>
            <a:r>
              <a:rPr lang="en" sz="2800" b="1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formation</a:t>
            </a:r>
            <a:r>
              <a:rPr lang="en" sz="2800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2800" b="1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scheduling</a:t>
            </a:r>
            <a:r>
              <a:rPr lang="en" sz="2800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" sz="2800" b="1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planning </a:t>
            </a:r>
            <a:r>
              <a:rPr lang="en" sz="2800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of such groups quite </a:t>
            </a:r>
            <a:r>
              <a:rPr lang="en" sz="2800" b="1" dirty="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difficult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9227075" y="1150125"/>
            <a:ext cx="6370500" cy="3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A centralized platform to foster academic partnerships with</a:t>
            </a:r>
            <a:r>
              <a:rPr lang="en" sz="2800" b="1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 pre-planned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" sz="2800" b="1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convenient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study group sessions using preferences, schedules, and learning styles </a:t>
            </a:r>
            <a:endParaRPr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00" y="15579013"/>
            <a:ext cx="6750251" cy="3375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6800" y="15579024"/>
            <a:ext cx="2526514" cy="3375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46675" y="15579025"/>
            <a:ext cx="4510800" cy="3375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70813" y="15579025"/>
            <a:ext cx="8446829" cy="3375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3"/>
          <p:cNvSpPr/>
          <p:nvPr/>
        </p:nvSpPr>
        <p:spPr>
          <a:xfrm>
            <a:off x="25" y="19262075"/>
            <a:ext cx="25603200" cy="90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9850" tIns="289850" rIns="289850" bIns="289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Alexander Yue, Evan Hsu, Diego Valdez, Ecem Yilmazhaliloglu</a:t>
            </a:r>
            <a:r>
              <a:rPr lang="en" sz="2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| CS147 Autumn 2024 | https://web.stanford.edu/class/cs147/projects/AI-in-Classroom/LockedIn/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 rot="10800000" flipH="1">
            <a:off x="4840830" y="14159027"/>
            <a:ext cx="9423000" cy="19800"/>
          </a:xfrm>
          <a:prstGeom prst="straightConnector1">
            <a:avLst/>
          </a:prstGeom>
          <a:noFill/>
          <a:ln w="9525" cap="flat" cmpd="sng">
            <a:solidFill>
              <a:srgbClr val="1A171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10355623" y="3844557"/>
            <a:ext cx="5892900" cy="23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850" tIns="289850" rIns="289850" bIns="28985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lang="en" sz="44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Key Features</a:t>
            </a:r>
            <a:endParaRPr sz="53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l="28191" t="9611" r="28191" b="7800"/>
          <a:stretch/>
        </p:blipFill>
        <p:spPr>
          <a:xfrm>
            <a:off x="10508300" y="5369805"/>
            <a:ext cx="4586602" cy="868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9">
            <a:alphaModFix/>
          </a:blip>
          <a:srcRect b="783"/>
          <a:stretch/>
        </p:blipFill>
        <p:spPr>
          <a:xfrm>
            <a:off x="10916713" y="5702263"/>
            <a:ext cx="3769800" cy="8094900"/>
          </a:xfrm>
          <a:prstGeom prst="roundRect">
            <a:avLst>
              <a:gd name="adj" fmla="val 7734"/>
            </a:avLst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28175" y="5669113"/>
            <a:ext cx="3769800" cy="8161200"/>
          </a:xfrm>
          <a:prstGeom prst="roundRect">
            <a:avLst>
              <a:gd name="adj" fmla="val 6788"/>
            </a:avLst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139625" y="5625975"/>
            <a:ext cx="3840600" cy="8094900"/>
          </a:xfrm>
          <a:prstGeom prst="roundRect">
            <a:avLst>
              <a:gd name="adj" fmla="val 9230"/>
            </a:avLst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l="27811" t="9433" r="28141" b="7976"/>
          <a:stretch/>
        </p:blipFill>
        <p:spPr>
          <a:xfrm>
            <a:off x="15579798" y="5351225"/>
            <a:ext cx="4631909" cy="86848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22750" y="9860675"/>
            <a:ext cx="3205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Discover and create </a:t>
            </a:r>
            <a:r>
              <a:rPr lang="en" sz="3000" b="1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study sessions </a:t>
            </a:r>
            <a:r>
              <a:rPr lang="en" sz="3000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for a class  </a:t>
            </a:r>
            <a:endParaRPr sz="3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3865838" y="10442075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Upload class syllabi and assignments to get AI powered </a:t>
            </a:r>
            <a:r>
              <a:rPr lang="en" sz="3000" b="1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study plans 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7203750" y="9094875"/>
            <a:ext cx="3205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Create a study profile and get matched with recurring partners and </a:t>
            </a:r>
            <a:r>
              <a:rPr lang="en" sz="3000" b="1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study</a:t>
            </a: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3000" b="1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groups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059050" y="7988497"/>
            <a:ext cx="8208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7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30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4301425" y="8702447"/>
            <a:ext cx="8208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7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30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7806800" y="7367522"/>
            <a:ext cx="8208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7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30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0064300" y="5406575"/>
            <a:ext cx="4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36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5270400" y="5406575"/>
            <a:ext cx="54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36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0478125" y="5406575"/>
            <a:ext cx="54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36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Custom</PresentationFormat>
  <Paragraphs>21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Poppins Medium</vt:lpstr>
      <vt:lpstr>Poppins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Yue</cp:lastModifiedBy>
  <cp:revision>1</cp:revision>
  <dcterms:modified xsi:type="dcterms:W3CDTF">2024-12-03T04:43:40Z</dcterms:modified>
</cp:coreProperties>
</file>