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97" r:id="rId3"/>
    <p:sldId id="298" r:id="rId4"/>
    <p:sldId id="257" r:id="rId5"/>
    <p:sldId id="258" r:id="rId6"/>
    <p:sldId id="288" r:id="rId7"/>
    <p:sldId id="290" r:id="rId8"/>
    <p:sldId id="259" r:id="rId9"/>
    <p:sldId id="260" r:id="rId10"/>
    <p:sldId id="291" r:id="rId11"/>
    <p:sldId id="292" r:id="rId12"/>
    <p:sldId id="293" r:id="rId13"/>
    <p:sldId id="294" r:id="rId14"/>
    <p:sldId id="295" r:id="rId15"/>
    <p:sldId id="286" r:id="rId16"/>
    <p:sldId id="287" r:id="rId1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Fira Sans Condensed" panose="020B0503050000020004" pitchFamily="34" charset="0"/>
      <p:regular r:id="rId24"/>
      <p:bold r:id="rId25"/>
      <p:italic r:id="rId26"/>
      <p:boldItalic r:id="rId27"/>
    </p:embeddedFont>
    <p:embeddedFont>
      <p:font typeface="Fira Sans Condensed Light" panose="020B0403050000020004" pitchFamily="34" charset="0"/>
      <p:regular r:id="rId28"/>
      <p:bold r:id="rId29"/>
      <p:italic r:id="rId30"/>
      <p:boldItalic r:id="rId31"/>
    </p:embeddedFont>
    <p:embeddedFont>
      <p:font typeface="Rajdhani" panose="020B0604020202020204" charset="0"/>
      <p:regular r:id="rId32"/>
      <p:bold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zovv ." initials="A." lastIdx="1" clrIdx="0">
    <p:extLst>
      <p:ext uri="{19B8F6BF-5375-455C-9EA6-DF929625EA0E}">
        <p15:presenceInfo xmlns:p15="http://schemas.microsoft.com/office/powerpoint/2012/main" userId="485a05959f7abe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3FBC30-D069-4A67-AE0A-E153E0F22627}">
  <a:tblStyle styleId="{863FBC30-D069-4A67-AE0A-E153E0F226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2T21:43:36.62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6bcecd75a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6bcecd75a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6bcecd75a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6bcecd75a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911758" y="1586554"/>
            <a:ext cx="5144973" cy="1676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000" dirty="0"/>
              <a:t>Аппроксимация траектории</a:t>
            </a:r>
            <a:r>
              <a:rPr lang="en-US" sz="5000" dirty="0"/>
              <a:t>.</a:t>
            </a:r>
            <a:endParaRPr sz="50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911758" y="3396093"/>
            <a:ext cx="4291500" cy="760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М80-111БВ-24</a:t>
            </a:r>
            <a:br>
              <a:rPr lang="ru-RU" dirty="0"/>
            </a:br>
            <a:r>
              <a:rPr lang="ru-RU" dirty="0" err="1"/>
              <a:t>Ергизов</a:t>
            </a:r>
            <a:r>
              <a:rPr lang="ru-RU" dirty="0"/>
              <a:t> Алексей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Зеленов Александр</a:t>
            </a:r>
            <a:endParaRPr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1E366-CD8E-4A78-ABFE-8C02B45ECE9C}"/>
              </a:ext>
            </a:extLst>
          </p:cNvPr>
          <p:cNvSpPr txBox="1"/>
          <p:nvPr/>
        </p:nvSpPr>
        <p:spPr>
          <a:xfrm>
            <a:off x="3607496" y="4760215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г. Москва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134F6-236B-44C0-BF4A-71D68F417A20}"/>
              </a:ext>
            </a:extLst>
          </p:cNvPr>
          <p:cNvSpPr txBox="1"/>
          <p:nvPr/>
        </p:nvSpPr>
        <p:spPr>
          <a:xfrm>
            <a:off x="3911758" y="732727"/>
            <a:ext cx="4105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Институт №8 «Компьютерные науки и прикладная математика»</a:t>
            </a:r>
          </a:p>
          <a:p>
            <a:r>
              <a:rPr lang="ru-RU" sz="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Кафедра 806 «Вычислительная математика и программирование»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C3D4A-201A-4894-B350-D78AB6B67C3E}"/>
              </a:ext>
            </a:extLst>
          </p:cNvPr>
          <p:cNvSpPr txBox="1"/>
          <p:nvPr/>
        </p:nvSpPr>
        <p:spPr>
          <a:xfrm>
            <a:off x="588342" y="231111"/>
            <a:ext cx="7787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ru-RU" sz="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</a:rPr>
              <a:t>МИНИСТЕРСТВО НАУКИ И ВЫСШЕГО ОБРАЗОВАНИЯ РОССИЙСКОЙ ФЕДЕРАЦИИ​</a:t>
            </a:r>
            <a:br>
              <a:rPr kumimoji="0" lang="ru-RU" sz="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</a:rPr>
            </a:br>
            <a:r>
              <a:rPr kumimoji="0" lang="ru-RU" sz="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</a:rPr>
              <a:t>ФЕДЕРАЛЬНОЕ ГОСУДАРСТВЕННОЕ БЮДЖЕТНОЕ ОБРАЗОВАТЕЛЬНОЕ УЧРЕЖДЕНИЕ </a:t>
            </a:r>
            <a:endParaRPr kumimoji="0" lang="en-US" sz="8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anose="020B0A04020102020204" pitchFamily="34" charset="0"/>
              <a:ea typeface="+mj-ea"/>
            </a:endParaRPr>
          </a:p>
          <a:p>
            <a:pPr algn="ctr"/>
            <a:r>
              <a:rPr kumimoji="0" lang="ru-RU" sz="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j-ea"/>
              </a:rPr>
              <a:t>ВЫСШЕГО ОБРАЗОВАНИЯ «МОСКОВСКИЙ АВИАЦИОННЫЙ ИНСТИТУТ (НАЦИОНАЛЬНЫЙ ИССЛЕДОВАТЕЛЬСКИЙ УНИВЕРСИТЕТ)»</a:t>
            </a:r>
            <a:endParaRPr lang="ru-RU" sz="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DC2A9-C79F-415B-B78A-91BDD5DA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00" y="539500"/>
            <a:ext cx="7704000" cy="493897"/>
          </a:xfrm>
        </p:spPr>
        <p:txBody>
          <a:bodyPr/>
          <a:lstStyle/>
          <a:p>
            <a:r>
              <a:rPr lang="ru-RU" sz="2000" dirty="0">
                <a:latin typeface="Arial Black" panose="020B0A04020102020204" pitchFamily="34" charset="0"/>
              </a:rPr>
              <a:t>Шаги реализации линейной интерполяции: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1B022-35E3-4FE2-93E3-3341BB256AC5}"/>
              </a:ext>
            </a:extLst>
          </p:cNvPr>
          <p:cNvSpPr txBox="1"/>
          <p:nvPr/>
        </p:nvSpPr>
        <p:spPr>
          <a:xfrm>
            <a:off x="1572016" y="16659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AD6B8-9D52-449C-A198-2A9F657783FE}"/>
              </a:ext>
            </a:extLst>
          </p:cNvPr>
          <p:cNvSpPr txBox="1"/>
          <p:nvPr/>
        </p:nvSpPr>
        <p:spPr>
          <a:xfrm>
            <a:off x="534133" y="1258866"/>
            <a:ext cx="80341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1. Выбираются два момента времени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𝑡ᵢ и 𝑡ᵢ₊₁, между которыми находится интересующее время 𝑡.</a:t>
            </a:r>
            <a:b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</a:b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Также извлекаются позиции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𝑝ᵢ и 𝑝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а также ориентации (кватернионы)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𝑞ᵢ и 𝑞ᵢ₊₁.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2.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Просчитывается параметр интерполяции: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= (t –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) / (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10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1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10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+ 1) –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),  </a:t>
            </a:r>
            <a:r>
              <a:rPr lang="ru-RU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0 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&lt;= </a:t>
            </a:r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&lt;= 1</a:t>
            </a:r>
          </a:p>
          <a:p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3.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Интерполируется позиция:</a:t>
            </a: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p(t) = (1 – </a:t>
            </a:r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 * p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i + </a:t>
            </a:r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* p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+ 1)</a:t>
            </a:r>
          </a:p>
          <a:p>
            <a:endParaRPr lang="en-US" sz="12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4.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Интерполируется ориентация:</a:t>
            </a: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q(t) = normalize((1 – </a:t>
            </a:r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 * q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+ </a:t>
            </a:r>
            <a:r>
              <a:rPr lang="el-GR" dirty="0">
                <a:solidFill>
                  <a:schemeClr val="tx2"/>
                </a:solidFill>
                <a:latin typeface="Fira Sans Condensed" panose="020B0503050000020004" pitchFamily="34" charset="0"/>
              </a:rPr>
              <a:t>α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* q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+ 1)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),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normalize = q / |q| (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приведение к единичной длине для получения корректного кватерниона)</a:t>
            </a:r>
          </a:p>
          <a:p>
            <a:endParaRPr lang="ru-RU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5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.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Выходными данными являются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p(t)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и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q(t),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&lt;= t &lt;= t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2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20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+ 1)</a:t>
            </a:r>
            <a:endParaRPr lang="ru-RU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07FA8-ABF2-4646-A4C2-12CDF2227E7B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7596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6DE53-FA48-4BAD-9BC6-51208EBE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3928"/>
            <a:ext cx="7704000" cy="738156"/>
          </a:xfrm>
        </p:spPr>
        <p:txBody>
          <a:bodyPr/>
          <a:lstStyle/>
          <a:p>
            <a:r>
              <a:rPr lang="ru-RU" sz="2000" dirty="0">
                <a:latin typeface="Arial Black" panose="020B0A04020102020204" pitchFamily="34" charset="0"/>
              </a:rPr>
              <a:t>Шаги реализации интерполяции кубическими сплайнами:</a:t>
            </a: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CEF5A-69B8-4DD0-A05C-11ADB63B3D24}"/>
              </a:ext>
            </a:extLst>
          </p:cNvPr>
          <p:cNvSpPr txBox="1"/>
          <p:nvPr/>
        </p:nvSpPr>
        <p:spPr>
          <a:xfrm>
            <a:off x="676159" y="1070977"/>
            <a:ext cx="75409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1. Выбираются два момента времени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𝑡ᵢ и 𝑡ᵢ₊₁, между которыми находится интересующее время 𝑡.</a:t>
            </a:r>
            <a:b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</a:b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Также извлекаются позиции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𝑝ᵢ и 𝑝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 + 1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а также ориентации (кватернионы)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𝑞ᵢ и 𝑞ᵢ₊₁.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2.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Вычисляется параметр интерполяции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:</a:t>
            </a:r>
          </a:p>
          <a:p>
            <a:r>
              <a:rPr lang="nn-NO" dirty="0">
                <a:solidFill>
                  <a:schemeClr val="tx2"/>
                </a:solidFill>
                <a:latin typeface="Fira Sans Condensed" panose="020B0503050000020004" pitchFamily="34" charset="0"/>
              </a:rPr>
              <a:t>α=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t -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1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nn-NO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​</a:t>
            </a:r>
            <a:r>
              <a:rPr lang="nn-NO" dirty="0">
                <a:solidFill>
                  <a:schemeClr val="tx2"/>
                </a:solidFill>
                <a:latin typeface="Fira Sans Condensed" panose="020B0503050000020004" pitchFamily="34" charset="0"/>
              </a:rPr>
              <a:t>) ​/ (t(</a:t>
            </a:r>
            <a:r>
              <a:rPr lang="nn-NO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 + 1) </a:t>
            </a:r>
            <a:r>
              <a:rPr lang="nn-NO" dirty="0">
                <a:solidFill>
                  <a:schemeClr val="tx2"/>
                </a:solidFill>
                <a:latin typeface="Fira Sans Condensed" panose="020B0503050000020004" pitchFamily="34" charset="0"/>
              </a:rPr>
              <a:t>–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sz="1100" dirty="0">
                <a:solidFill>
                  <a:schemeClr val="tx2"/>
                </a:solidFill>
                <a:latin typeface="Fira Sans Condensed" panose="020B0503050000020004" pitchFamily="34" charset="0"/>
              </a:rPr>
              <a:t>)</a:t>
            </a:r>
            <a:r>
              <a:rPr lang="nn-NO" dirty="0">
                <a:solidFill>
                  <a:schemeClr val="tx2"/>
                </a:solidFill>
                <a:latin typeface="Fira Sans Condensed" panose="020B0503050000020004" pitchFamily="34" charset="0"/>
              </a:rPr>
              <a:t>, 0≤α≤1</a:t>
            </a:r>
          </a:p>
          <a:p>
            <a:endParaRPr lang="nn-NO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nn-NO" dirty="0">
                <a:solidFill>
                  <a:schemeClr val="tx2"/>
                </a:solidFill>
                <a:latin typeface="Fira Sans Condensed" panose="020B0503050000020004" pitchFamily="34" charset="0"/>
              </a:rPr>
              <a:t>3.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Интерполируется позиция с помощью кубического сплайна.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Для каждого отрезка времени между двумя соседними ключевыми моментами </a:t>
            </a:r>
            <a:r>
              <a:rPr lang="ru-RU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ru-RU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​ и 𝑡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ru-RU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i+1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​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строится полином третьей степени:</a:t>
            </a: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S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i(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= a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​ + b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​ * (t −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)+ c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 *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(t −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​)</a:t>
            </a:r>
            <a:r>
              <a:rPr lang="en-US" baseline="30000" dirty="0">
                <a:solidFill>
                  <a:schemeClr val="tx2"/>
                </a:solidFill>
                <a:latin typeface="Fira Sans Condensed" panose="020B05030500000200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+d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* (t − </a:t>
            </a:r>
            <a:r>
              <a:rPr lang="en-US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t</a:t>
            </a:r>
            <a:r>
              <a:rPr lang="en-US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)</a:t>
            </a:r>
            <a:r>
              <a:rPr lang="en-US" baseline="30000" dirty="0">
                <a:solidFill>
                  <a:schemeClr val="tx2"/>
                </a:solidFill>
                <a:latin typeface="Fira Sans Condensed" panose="020B0503050000020004" pitchFamily="34" charset="0"/>
              </a:rPr>
              <a:t>3</a:t>
            </a:r>
          </a:p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Коэффициенты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a, b, c, d​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выбираются так, чтобы: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	1)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Сплайн точно проходил через точки позиции </a:t>
            </a:r>
            <a:r>
              <a:rPr lang="ru-RU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p</a:t>
            </a:r>
            <a:r>
              <a:rPr lang="ru-RU" sz="105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i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 и 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p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(</a:t>
            </a:r>
            <a:r>
              <a:rPr lang="ru-RU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𝑖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+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1</a:t>
            </a:r>
            <a:r>
              <a:rPr lang="en-US" sz="1050" dirty="0">
                <a:solidFill>
                  <a:schemeClr val="tx2"/>
                </a:solidFill>
                <a:latin typeface="Fira Sans Condensed" panose="020B0503050000020004" pitchFamily="34" charset="0"/>
              </a:rPr>
              <a:t>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.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	2)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Сплайн был гладким — то есть значения функции и её производных первого и второго порядка совпадали в стыках соседних интервалов.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	3)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На концах траектории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вторые производные равны нулю.</a:t>
            </a:r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endParaRPr lang="en-US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ru-RU" dirty="0">
                <a:solidFill>
                  <a:schemeClr val="tx2"/>
                </a:solidFill>
                <a:latin typeface="Fira Sans Condensed" panose="020B0503050000020004" pitchFamily="34" charset="0"/>
              </a:rPr>
              <a:t>Пункты 4 и 5 производятся подобно предыдущему слайду.</a:t>
            </a:r>
            <a:r>
              <a:rPr lang="en-US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EC4A-FE3C-4C53-9F10-7655AF196294}"/>
              </a:ext>
            </a:extLst>
          </p:cNvPr>
          <p:cNvSpPr txBox="1"/>
          <p:nvPr/>
        </p:nvSpPr>
        <p:spPr>
          <a:xfrm>
            <a:off x="60413" y="4736208"/>
            <a:ext cx="40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709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55D1C-0617-4A20-9311-F1A61DFF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51817"/>
            <a:ext cx="7704000" cy="713103"/>
          </a:xfrm>
        </p:spPr>
        <p:txBody>
          <a:bodyPr/>
          <a:lstStyle/>
          <a:p>
            <a:r>
              <a:rPr lang="ru-RU" sz="2000" dirty="0">
                <a:latin typeface="Arial Black" panose="020B0A04020102020204" pitchFamily="34" charset="0"/>
              </a:rPr>
              <a:t>Листинг класса, реализующего линейную интерполяцию: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E6F3D-68B5-4E77-BB87-27788809C774}"/>
              </a:ext>
            </a:extLst>
          </p:cNvPr>
          <p:cNvSpPr txBox="1"/>
          <p:nvPr/>
        </p:nvSpPr>
        <p:spPr>
          <a:xfrm>
            <a:off x="260608" y="1339059"/>
            <a:ext cx="42242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RigidBodyLinear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position_list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orientation_list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Нужно как минимум две точки"</a:t>
            </a:r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position_list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orientation_list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Проверка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Временные метки должны строго возрастать"</a:t>
            </a:r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Обработка выходов за границы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Найдём индекс отрезка [</a:t>
            </a:r>
            <a:r>
              <a:rPr lang="en-US" sz="800" b="0" i="1" dirty="0" err="1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, i+1],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куда попадает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searchsorted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t0, t1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alpha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t0)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(t1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t0)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Позиция: обычная линейная интерполяция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p0, p1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pos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alpha)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p0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alpha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p1</a:t>
            </a:r>
          </a:p>
          <a:p>
            <a:r>
              <a:rPr lang="en-US" sz="800" dirty="0">
                <a:solidFill>
                  <a:srgbClr val="D7D7D7"/>
                </a:solidFill>
                <a:latin typeface="Consolas" panose="020B0609020204030204" pitchFamily="49" charset="0"/>
              </a:rPr>
              <a:t>        ...</a:t>
            </a:r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ru-RU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77F10-EF9B-42C5-B91F-FD71A254EF8A}"/>
              </a:ext>
            </a:extLst>
          </p:cNvPr>
          <p:cNvSpPr txBox="1"/>
          <p:nvPr/>
        </p:nvSpPr>
        <p:spPr>
          <a:xfrm>
            <a:off x="4860098" y="1390389"/>
            <a:ext cx="4336444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Ориентация: линейная интерполяция кватернионов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q0, q1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slerp_linear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(q0, q1, alpha)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pos, quat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times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data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times: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pos,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(t)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data.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t,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pos,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'orientation'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quat})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endParaRPr lang="ru-RU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8C7D4-CF64-4DE6-94D3-6EE60E200D92}"/>
              </a:ext>
            </a:extLst>
          </p:cNvPr>
          <p:cNvSpPr txBox="1"/>
          <p:nvPr/>
        </p:nvSpPr>
        <p:spPr>
          <a:xfrm>
            <a:off x="60413" y="4736208"/>
            <a:ext cx="40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ru-RU" dirty="0">
                <a:solidFill>
                  <a:schemeClr val="tx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312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A5828-4EC3-4EB6-AAFA-7FA76E4F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1506"/>
            <a:ext cx="7704000" cy="763208"/>
          </a:xfrm>
        </p:spPr>
        <p:txBody>
          <a:bodyPr/>
          <a:lstStyle/>
          <a:p>
            <a:r>
              <a:rPr lang="ru-RU" sz="2000" dirty="0">
                <a:latin typeface="Arial Black" panose="020B0A04020102020204" pitchFamily="34" charset="0"/>
              </a:rPr>
              <a:t>Листинг класса, реализующего интерполяцию кубическими сплайнами</a:t>
            </a:r>
            <a:r>
              <a:rPr lang="en-US" sz="2000" dirty="0">
                <a:latin typeface="Arial Black" panose="020B0A04020102020204" pitchFamily="34" charset="0"/>
              </a:rPr>
              <a:t>: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FD212-6425-4152-A0E2-9C5E6FC64B02}"/>
              </a:ext>
            </a:extLst>
          </p:cNvPr>
          <p:cNvSpPr txBox="1"/>
          <p:nvPr/>
        </p:nvSpPr>
        <p:spPr>
          <a:xfrm>
            <a:off x="160545" y="1064714"/>
            <a:ext cx="469099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RigidBodyTrajectory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Интерполяция позиции кубическим сплайном и ориентации упрощённым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SLERP."""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position_list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orientation_list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Сортируем по времени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time_list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position_list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orientation_list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Создаем сплайны для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x, y, z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NaturalCubicSpline1D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NaturalCubicSpline1D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.spline_z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NaturalCubicSpline1D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Ограничение времени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pos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pos, quat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pos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pos, quat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Найти индекс интервала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searchsorted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t0, t1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alpha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t0)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(t1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t0)</a:t>
            </a:r>
          </a:p>
          <a:p>
            <a:r>
              <a:rPr lang="en-US" sz="800" dirty="0">
                <a:solidFill>
                  <a:srgbClr val="D7D7D7"/>
                </a:solidFill>
                <a:latin typeface="Consolas" panose="020B0609020204030204" pitchFamily="49" charset="0"/>
              </a:rPr>
              <a:t>        ...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32F7D-7120-41CF-BCC2-A455F079DA50}"/>
              </a:ext>
            </a:extLst>
          </p:cNvPr>
          <p:cNvSpPr txBox="1"/>
          <p:nvPr/>
        </p:nvSpPr>
        <p:spPr>
          <a:xfrm>
            <a:off x="4742072" y="1064714"/>
            <a:ext cx="45047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Интерполировать позицию кубическим сплайном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pos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.spline_z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])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Интерполировать ориентацию упрощённым </a:t>
            </a: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SLERP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q0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q1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.orientations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slerp_linear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(q0, q1, alpha)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pos, quat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1" i="1" u="sng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1" i="1" u="sng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.times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times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records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times: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pos, quat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1" i="1" u="sng" dirty="0" err="1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interpolate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(t)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records.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t,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pos,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'orientation'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: quat})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(records)</a:t>
            </a:r>
          </a:p>
          <a:p>
            <a:endParaRPr lang="ru-RU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F2813-B999-4A80-AF51-BA813F7AF19B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193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9397E-3B77-47A3-9DF0-1F8EDCE4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1297"/>
            <a:ext cx="7704000" cy="349847"/>
          </a:xfrm>
        </p:spPr>
        <p:txBody>
          <a:bodyPr/>
          <a:lstStyle/>
          <a:p>
            <a:r>
              <a:rPr lang="ru-RU" sz="2000" dirty="0">
                <a:latin typeface="Arial Black" panose="020B0A04020102020204" pitchFamily="34" charset="0"/>
              </a:rPr>
              <a:t>Пример работы программы: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6FC23-54CF-4482-B47D-7F5BBB486447}"/>
              </a:ext>
            </a:extLst>
          </p:cNvPr>
          <p:cNvSpPr txBox="1"/>
          <p:nvPr/>
        </p:nvSpPr>
        <p:spPr>
          <a:xfrm>
            <a:off x="382043" y="645090"/>
            <a:ext cx="363254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Vizual</a:t>
            </a:r>
            <a:endParaRPr lang="en-US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D7D7D7"/>
                </a:solidFill>
                <a:latin typeface="Consolas" panose="020B0609020204030204" pitchFamily="49" charset="0"/>
              </a:rPr>
              <a:t>C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ubic_spline</a:t>
            </a:r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800" b="0" i="1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endParaRPr lang="en-US" sz="800" dirty="0"/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times_spline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3.7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4.2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poses_spline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quats_spline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0.382683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0.923880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-0.707107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0.707107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0.707107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0.707107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traj_spline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Cubic_spline.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RigidBodyTrajectory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times_spline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poses_spline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quats_spline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traj_spline.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=0.2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Сохраняем данные траектории со сплайнами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df_spline_positions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'time'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sz="800" b="0" dirty="0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df_spline_positions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'position'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(), index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df_spline.index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df_spline_positions.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AA298"/>
                </a:solidFill>
                <a:effectLst/>
                <a:latin typeface="Consolas" panose="020B0609020204030204" pitchFamily="49" charset="0"/>
              </a:rPr>
              <a:t>"spline_positions.csv"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FFBF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C312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800" b="0" i="1" dirty="0">
                <a:solidFill>
                  <a:srgbClr val="696969"/>
                </a:solidFill>
                <a:effectLst/>
                <a:latin typeface="Consolas" panose="020B0609020204030204" pitchFamily="49" charset="0"/>
              </a:rPr>
              <a:t>Визуализация</a:t>
            </a:r>
            <a:endParaRPr lang="ru-RU" sz="800" b="0" dirty="0">
              <a:solidFill>
                <a:srgbClr val="D7D7D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viz_spline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Vizual.</a:t>
            </a:r>
            <a:r>
              <a:rPr lang="en-US" sz="800" b="0" dirty="0" err="1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RigidBodyVisualizer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df_spline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 err="1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viz_spline.</a:t>
            </a:r>
            <a:r>
              <a:rPr lang="en-US" sz="800" b="0" dirty="0" err="1">
                <a:solidFill>
                  <a:srgbClr val="278BD3"/>
                </a:solidFill>
                <a:effectLst/>
                <a:latin typeface="Consolas" panose="020B0609020204030204" pitchFamily="49" charset="0"/>
              </a:rPr>
              <a:t>animate</a:t>
            </a:r>
            <a:r>
              <a:rPr lang="en-US" sz="800" b="0" dirty="0">
                <a:solidFill>
                  <a:srgbClr val="D7D7D7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ru-RU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BD261-FC83-4A27-911A-4CEEDAE8F356}"/>
              </a:ext>
            </a:extLst>
          </p:cNvPr>
          <p:cNvSpPr txBox="1"/>
          <p:nvPr/>
        </p:nvSpPr>
        <p:spPr>
          <a:xfrm>
            <a:off x="4396635" y="4634426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tx2"/>
                </a:solidFill>
                <a:latin typeface="Fira Sans Condensed" panose="020B0503050000020004" pitchFamily="34" charset="0"/>
              </a:rPr>
              <a:t>Все выходных данные сохраняются в</a:t>
            </a:r>
            <a:r>
              <a:rPr lang="en-US" sz="1400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  <a:r>
              <a:rPr lang="ru-RU" sz="1400" dirty="0">
                <a:solidFill>
                  <a:schemeClr val="tx2"/>
                </a:solidFill>
                <a:latin typeface="Fira Sans Condensed" panose="020B0503050000020004" pitchFamily="34" charset="0"/>
              </a:rPr>
              <a:t>.</a:t>
            </a:r>
            <a:r>
              <a:rPr lang="en-US" sz="1400" dirty="0">
                <a:solidFill>
                  <a:schemeClr val="tx2"/>
                </a:solidFill>
                <a:latin typeface="Fira Sans Condensed" panose="020B0503050000020004" pitchFamily="34" charset="0"/>
              </a:rPr>
              <a:t>csv </a:t>
            </a:r>
            <a:r>
              <a:rPr lang="ru-RU" sz="1400" dirty="0">
                <a:solidFill>
                  <a:schemeClr val="tx2"/>
                </a:solidFill>
                <a:latin typeface="Fira Sans Condensed" panose="020B0503050000020004" pitchFamily="34" charset="0"/>
              </a:rPr>
              <a:t>файл.</a:t>
            </a:r>
          </a:p>
        </p:txBody>
      </p:sp>
      <p:pic>
        <p:nvPicPr>
          <p:cNvPr id="5" name="3">
            <a:hlinkClick r:id="" action="ppaction://media"/>
            <a:extLst>
              <a:ext uri="{FF2B5EF4-FFF2-40B4-BE49-F238E27FC236}">
                <a16:creationId xmlns:a16="http://schemas.microsoft.com/office/drawing/2014/main" id="{B2846EC8-8831-4DF5-81F9-6774556F36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1128" y="757654"/>
            <a:ext cx="5545718" cy="3244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895D3-24BE-482F-9A49-70319F68B225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94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4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5"/>
          <p:cNvSpPr txBox="1">
            <a:spLocks noGrp="1"/>
          </p:cNvSpPr>
          <p:nvPr>
            <p:ph type="title"/>
          </p:nvPr>
        </p:nvSpPr>
        <p:spPr>
          <a:xfrm>
            <a:off x="720000" y="4720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QR - </a:t>
            </a:r>
            <a:r>
              <a:rPr lang="ru-RU" dirty="0"/>
              <a:t>код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4069F-2B09-43A8-AAC8-17067E291DAC}"/>
              </a:ext>
            </a:extLst>
          </p:cNvPr>
          <p:cNvSpPr txBox="1"/>
          <p:nvPr/>
        </p:nvSpPr>
        <p:spPr>
          <a:xfrm>
            <a:off x="3125927" y="4158641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Демонстрация нашего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BAA75-449F-4B16-B3FD-1E885CD0912D}"/>
              </a:ext>
            </a:extLst>
          </p:cNvPr>
          <p:cNvSpPr txBox="1"/>
          <p:nvPr/>
        </p:nvSpPr>
        <p:spPr>
          <a:xfrm>
            <a:off x="4089332" y="1133482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GITHUB</a:t>
            </a:r>
            <a:endParaRPr lang="ru-RU" sz="20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51E1C-37FD-4195-A427-321E7D25842E}"/>
              </a:ext>
            </a:extLst>
          </p:cNvPr>
          <p:cNvSpPr txBox="1"/>
          <p:nvPr/>
        </p:nvSpPr>
        <p:spPr>
          <a:xfrm>
            <a:off x="60413" y="4736208"/>
            <a:ext cx="446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C163D9-CB40-4916-86DE-B9B22EE5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49" y="1554916"/>
            <a:ext cx="2455102" cy="24551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B29FBE-0209-4BBB-A0FA-2C79D5F4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17780"/>
            <a:ext cx="7704000" cy="1182828"/>
          </a:xfrm>
        </p:spPr>
        <p:txBody>
          <a:bodyPr/>
          <a:lstStyle/>
          <a:p>
            <a:r>
              <a:rPr lang="ru-RU" sz="35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389B7-5488-4841-A67B-3F8E7971AC4E}"/>
              </a:ext>
            </a:extLst>
          </p:cNvPr>
          <p:cNvSpPr txBox="1"/>
          <p:nvPr/>
        </p:nvSpPr>
        <p:spPr>
          <a:xfrm>
            <a:off x="329822" y="311034"/>
            <a:ext cx="30075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chemeClr val="tx2"/>
                </a:solidFill>
                <a:latin typeface="Arial Black" panose="020B0A04020102020204" pitchFamily="34" charset="0"/>
              </a:rPr>
              <a:t>Содержание</a:t>
            </a:r>
            <a:r>
              <a:rPr lang="ru-RU" sz="2000" dirty="0">
                <a:solidFill>
                  <a:schemeClr val="tx2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AC501-EA56-46CF-9957-CE754AEE619A}"/>
              </a:ext>
            </a:extLst>
          </p:cNvPr>
          <p:cNvSpPr txBox="1"/>
          <p:nvPr/>
        </p:nvSpPr>
        <p:spPr>
          <a:xfrm>
            <a:off x="60413" y="4736208"/>
            <a:ext cx="319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00494-8BAD-4FE5-B1AB-C5ECE2858940}"/>
              </a:ext>
            </a:extLst>
          </p:cNvPr>
          <p:cNvSpPr txBox="1"/>
          <p:nvPr/>
        </p:nvSpPr>
        <p:spPr>
          <a:xfrm>
            <a:off x="629654" y="1177992"/>
            <a:ext cx="40414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1.</a:t>
            </a:r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 Содержание.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2. Введение.</a:t>
            </a:r>
            <a:endParaRPr lang="en-US" sz="1800" dirty="0">
              <a:solidFill>
                <a:schemeClr val="tx2"/>
              </a:solidFill>
              <a:latin typeface="Fira Sans Condensed" panose="020B0503050000020004" pitchFamily="34" charset="0"/>
            </a:endParaRP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3. Аппроксимация траектории – это?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4</a:t>
            </a:r>
            <a:r>
              <a:rPr lang="en-US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. </a:t>
            </a:r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Задачи проекта.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5 - 8. Методы реализации.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9-10. Шаги реализации интерполяций.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11-12. Листинг кода.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13. Пример использования программы.</a:t>
            </a:r>
          </a:p>
          <a:p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14. Ссылка на </a:t>
            </a:r>
            <a:r>
              <a:rPr lang="en-US" sz="1800" dirty="0" err="1">
                <a:solidFill>
                  <a:schemeClr val="tx2"/>
                </a:solidFill>
                <a:latin typeface="Fira Sans Condensed" panose="020B0503050000020004" pitchFamily="34" charset="0"/>
              </a:rPr>
              <a:t>Github</a:t>
            </a:r>
            <a:r>
              <a:rPr lang="en-US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.</a:t>
            </a:r>
            <a:r>
              <a:rPr lang="ru-RU" sz="1800" dirty="0">
                <a:solidFill>
                  <a:schemeClr val="tx2"/>
                </a:solidFill>
                <a:latin typeface="Fira Sans Condensed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82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6D843-294B-44A2-B9D2-4397E5283D38}"/>
              </a:ext>
            </a:extLst>
          </p:cNvPr>
          <p:cNvSpPr txBox="1"/>
          <p:nvPr/>
        </p:nvSpPr>
        <p:spPr>
          <a:xfrm>
            <a:off x="228027" y="987792"/>
            <a:ext cx="855073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Современные технологии проектирования, компьютерного моделирования и инженерных 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расчетов требуют высокой точности представления физических объектов в цифровом виде. 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Однако реальные твердые тела обладают сложной геометрией, которую не всегда возможно 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описать аналитически или воспроизвести в вычислительных моделях без упрощений.</a:t>
            </a:r>
          </a:p>
          <a:p>
            <a:pPr algn="l"/>
            <a:endParaRPr lang="ru-RU" b="1" i="0" dirty="0">
              <a:solidFill>
                <a:schemeClr val="tx2"/>
              </a:solidFill>
              <a:effectLst/>
              <a:latin typeface="Fira Sans Condensed" panose="020B0503050000020004" pitchFamily="34" charset="0"/>
            </a:endParaRPr>
          </a:p>
          <a:p>
            <a:pPr algn="l"/>
            <a:r>
              <a:rPr lang="ru-RU" b="1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Аппроксимация твердого тела</a:t>
            </a:r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 — это процесс замены реального объекта его приближенным 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представлением с помощью математических моделей, полигональных сеток, сплайнов или других методов.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Такой подход позволяет: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Оптимизировать рендеринг в компьютерной графике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Ускорять физические симуляции (например, в методах конечных элементов)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2"/>
                </a:solidFill>
                <a:effectLst/>
                <a:latin typeface="Fira Sans Condensed" panose="020B0503050000020004" pitchFamily="34" charset="0"/>
              </a:rPr>
              <a:t>Обеспечивать совместимость между разными программными платформами</a:t>
            </a:r>
          </a:p>
          <a:p>
            <a:endParaRPr lang="ru-RU" dirty="0">
              <a:solidFill>
                <a:schemeClr val="tx2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F2743-8A05-4ACB-B52D-B129B034431B}"/>
              </a:ext>
            </a:extLst>
          </p:cNvPr>
          <p:cNvSpPr txBox="1"/>
          <p:nvPr/>
        </p:nvSpPr>
        <p:spPr>
          <a:xfrm>
            <a:off x="228027" y="369518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  <a:latin typeface="Arial Black" panose="020B0A04020102020204" pitchFamily="34" charset="0"/>
              </a:rPr>
              <a:t>Введение: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4F580-30F8-46B0-A92E-BDFF50DA3436}"/>
              </a:ext>
            </a:extLst>
          </p:cNvPr>
          <p:cNvSpPr txBox="1"/>
          <p:nvPr/>
        </p:nvSpPr>
        <p:spPr>
          <a:xfrm>
            <a:off x="60413" y="4736208"/>
            <a:ext cx="319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02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303939"/>
            <a:ext cx="7704000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600" b="1" dirty="0">
                <a:latin typeface="Arial Black" panose="020B0A04020102020204" pitchFamily="34" charset="0"/>
              </a:rPr>
              <a:t>Что такое аппроксимация траектории?</a:t>
            </a: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087496"/>
            <a:ext cx="6913800" cy="1484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sz="1600" dirty="0"/>
              <a:t>Аппроксимация траектории — это </a:t>
            </a:r>
            <a:r>
              <a:rPr lang="ru-RU" sz="1600" b="1" dirty="0"/>
              <a:t>вычисление промежуточных положений</a:t>
            </a:r>
            <a:r>
              <a:rPr lang="ru-RU" sz="1600" dirty="0"/>
              <a:t> объекта между: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начальным состоянием (положением и ориентацией),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 конечным состоянием,</a:t>
            </a:r>
          </a:p>
          <a:p>
            <a:pPr marL="139700" indent="0">
              <a:buNone/>
            </a:pPr>
            <a:r>
              <a:rPr lang="ru-RU" sz="1600" dirty="0"/>
              <a:t>таким образом, чтобы создавался эффект </a:t>
            </a:r>
            <a:r>
              <a:rPr lang="ru-RU" sz="1600" b="1" dirty="0"/>
              <a:t>плавного перехода</a:t>
            </a:r>
            <a:r>
              <a:rPr lang="ru-RU" sz="1600" dirty="0"/>
              <a:t>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7" name="Google Shape;70;p17">
            <a:extLst>
              <a:ext uri="{FF2B5EF4-FFF2-40B4-BE49-F238E27FC236}">
                <a16:creationId xmlns:a16="http://schemas.microsoft.com/office/drawing/2014/main" id="{80C5FD93-829C-4DF3-970E-EB700153A4B4}"/>
              </a:ext>
            </a:extLst>
          </p:cNvPr>
          <p:cNvSpPr txBox="1">
            <a:spLocks/>
          </p:cNvSpPr>
          <p:nvPr/>
        </p:nvSpPr>
        <p:spPr>
          <a:xfrm>
            <a:off x="559349" y="25717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u-RU" dirty="0">
                <a:latin typeface="Arial Black" panose="020B0A04020102020204" pitchFamily="34" charset="0"/>
              </a:rPr>
              <a:t>В чем суть?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8" name="Google Shape;65;p16">
            <a:extLst>
              <a:ext uri="{FF2B5EF4-FFF2-40B4-BE49-F238E27FC236}">
                <a16:creationId xmlns:a16="http://schemas.microsoft.com/office/drawing/2014/main" id="{88255AE1-19CC-4C36-A896-B2E172F711AB}"/>
              </a:ext>
            </a:extLst>
          </p:cNvPr>
          <p:cNvSpPr txBox="1">
            <a:spLocks/>
          </p:cNvSpPr>
          <p:nvPr/>
        </p:nvSpPr>
        <p:spPr>
          <a:xfrm>
            <a:off x="1115100" y="3144449"/>
            <a:ext cx="7026818" cy="1408761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Clr>
                <a:schemeClr val="lt2"/>
              </a:buClr>
              <a:buNone/>
            </a:pPr>
            <a:r>
              <a:rPr lang="ru-RU" sz="1600" dirty="0">
                <a:solidFill>
                  <a:schemeClr val="lt2"/>
                </a:solidFill>
              </a:rPr>
              <a:t>Если у нас есть:</a:t>
            </a:r>
          </a:p>
          <a:p>
            <a:pPr>
              <a:buClr>
                <a:schemeClr val="lt2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</a:rPr>
              <a:t>начальное положение тела - </a:t>
            </a:r>
            <a:r>
              <a:rPr lang="en-US" sz="1600" dirty="0">
                <a:solidFill>
                  <a:schemeClr val="lt2"/>
                </a:solidFill>
              </a:rPr>
              <a:t>T</a:t>
            </a:r>
            <a:r>
              <a:rPr lang="ru-RU" sz="1200" dirty="0">
                <a:solidFill>
                  <a:schemeClr val="lt2"/>
                </a:solidFill>
              </a:rPr>
              <a:t>0</a:t>
            </a:r>
            <a:r>
              <a:rPr lang="en-US" sz="1200" dirty="0">
                <a:solidFill>
                  <a:schemeClr val="lt2"/>
                </a:solidFill>
              </a:rPr>
              <a:t> </a:t>
            </a:r>
            <a:endParaRPr lang="ru-RU" sz="1200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lt2"/>
                </a:solidFill>
              </a:rPr>
              <a:t>конечное положение тела – </a:t>
            </a:r>
            <a:r>
              <a:rPr lang="en-US" sz="1600" dirty="0">
                <a:solidFill>
                  <a:schemeClr val="lt2"/>
                </a:solidFill>
              </a:rPr>
              <a:t>T</a:t>
            </a:r>
            <a:r>
              <a:rPr lang="en-US" dirty="0">
                <a:solidFill>
                  <a:schemeClr val="lt2"/>
                </a:solidFill>
              </a:rPr>
              <a:t>1</a:t>
            </a:r>
          </a:p>
          <a:p>
            <a:pPr marL="139700" indent="0">
              <a:buClr>
                <a:schemeClr val="lt2"/>
              </a:buClr>
              <a:buNone/>
            </a:pPr>
            <a:r>
              <a:rPr lang="ru-RU" sz="1600" dirty="0">
                <a:solidFill>
                  <a:schemeClr val="lt2"/>
                </a:solidFill>
              </a:rPr>
              <a:t>то аппроксимация заключается в построении промежуточных матриц </a:t>
            </a:r>
            <a:r>
              <a:rPr lang="en-US" sz="1600" dirty="0">
                <a:solidFill>
                  <a:schemeClr val="lt2"/>
                </a:solidFill>
              </a:rPr>
              <a:t>T(t) </a:t>
            </a:r>
            <a:r>
              <a:rPr lang="ru-RU" sz="1600" dirty="0">
                <a:solidFill>
                  <a:schemeClr val="lt2"/>
                </a:solidFill>
              </a:rPr>
              <a:t>для  </a:t>
            </a:r>
            <a:r>
              <a:rPr lang="en-US" sz="1600" dirty="0">
                <a:solidFill>
                  <a:schemeClr val="lt2"/>
                </a:solidFill>
              </a:rPr>
              <a:t>t </a:t>
            </a:r>
            <a:r>
              <a:rPr lang="ru-RU" sz="1600" dirty="0"/>
              <a:t>∈</a:t>
            </a:r>
            <a:r>
              <a:rPr lang="en-US" sz="1600" dirty="0">
                <a:solidFill>
                  <a:schemeClr val="lt2"/>
                </a:solidFill>
              </a:rPr>
              <a:t> [0, 1]</a:t>
            </a:r>
            <a:endParaRPr lang="ru-RU" sz="1600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</a:pPr>
            <a:endParaRPr lang="ru-RU" dirty="0">
              <a:solidFill>
                <a:schemeClr val="l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F5DE5-E9DD-4D15-A823-B04FC61ACED6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rial Black" panose="020B0A04020102020204" pitchFamily="34" charset="0"/>
              </a:rPr>
              <a:t>Задачи проекта: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6C3DD-BF16-4BCE-8F9E-1943E545925F}"/>
              </a:ext>
            </a:extLst>
          </p:cNvPr>
          <p:cNvSpPr txBox="1"/>
          <p:nvPr/>
        </p:nvSpPr>
        <p:spPr>
          <a:xfrm flipH="1">
            <a:off x="720100" y="1112200"/>
            <a:ext cx="716523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1. </a:t>
            </a:r>
            <a:r>
              <a:rPr lang="ru-RU" sz="18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Алгоритм аппроксимации: </a:t>
            </a:r>
            <a:endParaRPr lang="en-US" sz="18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r>
              <a:rPr lang="en-US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 - </a:t>
            </a:r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Алгоритм, который позволяет</a:t>
            </a:r>
            <a:r>
              <a:rPr lang="en-US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 </a:t>
            </a:r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строить положения твердого тела между фиксированными положениями.</a:t>
            </a:r>
            <a:endParaRPr lang="en-US" sz="16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endParaRPr lang="en-US" sz="16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r>
              <a:rPr lang="en-US" sz="18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2. </a:t>
            </a:r>
            <a:r>
              <a:rPr lang="ru-RU" sz="18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Визуализация анимации движения:  </a:t>
            </a:r>
            <a:endParaRPr lang="en-US" sz="18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 - Визуализировать все положения тела:</a:t>
            </a:r>
          </a:p>
          <a:p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	1)  начальное</a:t>
            </a:r>
          </a:p>
          <a:p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	2)  конечное</a:t>
            </a:r>
          </a:p>
          <a:p>
            <a:r>
              <a:rPr lang="ru-RU" sz="1600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	3)  аппроксимированные</a:t>
            </a:r>
          </a:p>
          <a:p>
            <a:endParaRPr lang="ru-RU" sz="1600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B4A91E-4E49-4219-BE6D-ED114744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13" y="2030485"/>
            <a:ext cx="3954917" cy="2654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249B3-359D-48B8-84FD-E5D8B8326FC9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E429D-6119-468E-AA7E-EF380005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0711"/>
            <a:ext cx="7704000" cy="572700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Методы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81483-E36A-4B28-816C-2BBA4A781C08}"/>
              </a:ext>
            </a:extLst>
          </p:cNvPr>
          <p:cNvSpPr txBox="1"/>
          <p:nvPr/>
        </p:nvSpPr>
        <p:spPr>
          <a:xfrm>
            <a:off x="392107" y="1292687"/>
            <a:ext cx="6957354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Для аппроксимации твердого тела были написаны функции </a:t>
            </a:r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линейной интерполяции </a:t>
            </a:r>
            <a:r>
              <a:rPr lang="ru-RU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и </a:t>
            </a:r>
          </a:p>
          <a:p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кубической интерполяции сплайнами.</a:t>
            </a:r>
          </a:p>
          <a:p>
            <a:endParaRPr lang="ru-RU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r>
              <a:rPr lang="ru-RU" sz="1600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Линейная интерполяция </a:t>
            </a:r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- самый простой метод</a:t>
            </a:r>
            <a:r>
              <a:rPr lang="en-US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 </a:t>
            </a:r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интерполяции. </a:t>
            </a:r>
          </a:p>
          <a:p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Он предполагает, что данные изменяются равномерно между точками, </a:t>
            </a:r>
          </a:p>
          <a:p>
            <a:r>
              <a:rPr lang="ru-RU" i="1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то есть мы соединяем их прямыми линиями.</a:t>
            </a:r>
            <a:endParaRPr lang="en-US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endParaRPr lang="en-US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6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Интерполяция кубическими сплайнами </a:t>
            </a:r>
            <a:r>
              <a:rPr kumimoji="0" 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- это способ нахождения кривой,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соединяющей точки данных со степенью три или меньше.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Сплайны - это полиномы, которые являются гладкими и непрерывными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на заданном участке, а также непрерывные первая и вторая производные там,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400" b="0" i="1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" panose="020B0503050000020004" pitchFamily="34" charset="0"/>
                <a:cs typeface="Arial"/>
                <a:sym typeface="Arial"/>
              </a:rPr>
              <a:t>где они соединяются.</a:t>
            </a:r>
          </a:p>
          <a:p>
            <a:endParaRPr lang="ru-RU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endParaRPr lang="ru-RU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endParaRPr lang="ru-RU" i="1" dirty="0">
              <a:solidFill>
                <a:schemeClr val="accent4"/>
              </a:solidFill>
              <a:latin typeface="Fira Sans Condensed" panose="020B0503050000020004" pitchFamily="34" charset="0"/>
            </a:endParaRPr>
          </a:p>
          <a:p>
            <a:r>
              <a:rPr lang="ru-RU" dirty="0">
                <a:solidFill>
                  <a:schemeClr val="accent4"/>
                </a:solidFill>
                <a:latin typeface="Fira Sans Condensed" panose="020B05030500000200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20E40-4593-42E6-90F4-F4F4FA5127B6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54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8DF9D-3C5F-4E9D-BBBF-02AD21AF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87" y="1190417"/>
            <a:ext cx="4214556" cy="3007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CBB77B-7B70-4E3E-9D8C-A94BF7146542}"/>
              </a:ext>
            </a:extLst>
          </p:cNvPr>
          <p:cNvSpPr txBox="1"/>
          <p:nvPr/>
        </p:nvSpPr>
        <p:spPr>
          <a:xfrm>
            <a:off x="4770724" y="494778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2"/>
                </a:solidFill>
                <a:latin typeface="Arial Black" panose="020B0A04020102020204" pitchFamily="34" charset="0"/>
              </a:rPr>
              <a:t>Интерполяция кубическими </a:t>
            </a:r>
          </a:p>
          <a:p>
            <a:r>
              <a:rPr lang="ru-RU" sz="1600" dirty="0">
                <a:solidFill>
                  <a:schemeClr val="tx2"/>
                </a:solidFill>
                <a:latin typeface="Arial Black" panose="020B0A04020102020204" pitchFamily="34" charset="0"/>
              </a:rPr>
              <a:t>сплайнами: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9F7F3-BAF1-41AC-AEBC-6CB4F332DD34}"/>
              </a:ext>
            </a:extLst>
          </p:cNvPr>
          <p:cNvSpPr txBox="1"/>
          <p:nvPr/>
        </p:nvSpPr>
        <p:spPr>
          <a:xfrm>
            <a:off x="392107" y="494778"/>
            <a:ext cx="3097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tx2"/>
                </a:solidFill>
                <a:latin typeface="Arial Black" panose="020B0A04020102020204" pitchFamily="34" charset="0"/>
              </a:rPr>
              <a:t>Линейная интерполяция: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E00A4D-14D3-4A54-BDB9-21AFDE8F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07" y="1190417"/>
            <a:ext cx="3436918" cy="3007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CC783-11F7-4025-A457-EAAAC3EA6D80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82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20000" y="451817"/>
            <a:ext cx="7704000" cy="800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Arial Black" panose="020B0A04020102020204" pitchFamily="34" charset="0"/>
              </a:rPr>
              <a:t>Л</a:t>
            </a:r>
            <a:r>
              <a:rPr lang="ru-RU" sz="2000" b="1" dirty="0">
                <a:latin typeface="Arial Black" panose="020B0A04020102020204" pitchFamily="34" charset="0"/>
              </a:rPr>
              <a:t>инейная интерполяция </a:t>
            </a:r>
            <a:r>
              <a:rPr lang="ru-RU" sz="2000" dirty="0">
                <a:latin typeface="Arial Black" panose="020B0A04020102020204" pitchFamily="34" charset="0"/>
              </a:rPr>
              <a:t>между четырьмя положениями твёрдого тела.</a:t>
            </a:r>
            <a:endParaRPr sz="2000" dirty="0">
              <a:latin typeface="Arial Black" panose="020B0A04020102020204" pitchFamily="34" charset="0"/>
            </a:endParaRPr>
          </a:p>
        </p:txBody>
      </p:sp>
      <p:pic>
        <p:nvPicPr>
          <p:cNvPr id="2" name="2">
            <a:hlinkClick r:id="" action="ppaction://media"/>
            <a:extLst>
              <a:ext uri="{FF2B5EF4-FFF2-40B4-BE49-F238E27FC236}">
                <a16:creationId xmlns:a16="http://schemas.microsoft.com/office/drawing/2014/main" id="{D588C26A-9BA2-4810-87FA-0EEAC5BC594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98715" y="1183708"/>
            <a:ext cx="6469002" cy="363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0250B-4EA7-47FC-869C-4726D478EB34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19998" y="301505"/>
            <a:ext cx="7704000" cy="838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Arial Black" panose="020B0A04020102020204" pitchFamily="34" charset="0"/>
              </a:rPr>
              <a:t>Интерполяция кубическими сплайнами между пятью положениями твёрдого тела.</a:t>
            </a:r>
            <a:endParaRPr sz="2000" dirty="0">
              <a:latin typeface="Arial Black" panose="020B0A04020102020204" pitchFamily="34" charset="0"/>
            </a:endParaRPr>
          </a:p>
        </p:txBody>
      </p:sp>
      <p:pic>
        <p:nvPicPr>
          <p:cNvPr id="6" name="1">
            <a:hlinkClick r:id="" action="ppaction://media"/>
            <a:extLst>
              <a:ext uri="{FF2B5EF4-FFF2-40B4-BE49-F238E27FC236}">
                <a16:creationId xmlns:a16="http://schemas.microsoft.com/office/drawing/2014/main" id="{B30DF2C9-EBAF-4596-9D10-5990597465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21074" y="1183710"/>
            <a:ext cx="6701847" cy="3513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974850-7A61-49FC-9DBC-EA1BCA35E35C}"/>
              </a:ext>
            </a:extLst>
          </p:cNvPr>
          <p:cNvSpPr txBox="1"/>
          <p:nvPr/>
        </p:nvSpPr>
        <p:spPr>
          <a:xfrm>
            <a:off x="60413" y="4736208"/>
            <a:ext cx="396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8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2802</Words>
  <Application>Microsoft Office PowerPoint</Application>
  <PresentationFormat>Экран (16:9)</PresentationFormat>
  <Paragraphs>241</Paragraphs>
  <Slides>16</Slides>
  <Notes>7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Fira Sans Condensed Light</vt:lpstr>
      <vt:lpstr>Consolas</vt:lpstr>
      <vt:lpstr>Fira Sans Condensed</vt:lpstr>
      <vt:lpstr>Anaheim</vt:lpstr>
      <vt:lpstr>Rajdhani</vt:lpstr>
      <vt:lpstr>Arial</vt:lpstr>
      <vt:lpstr>Arial Black</vt:lpstr>
      <vt:lpstr>Roboto Condensed Light</vt:lpstr>
      <vt:lpstr>AI Tech Agency Infographics by Slidesgo</vt:lpstr>
      <vt:lpstr>Аппроксимация траектории.</vt:lpstr>
      <vt:lpstr>Презентация PowerPoint</vt:lpstr>
      <vt:lpstr>Презентация PowerPoint</vt:lpstr>
      <vt:lpstr>Что такое аппроксимация траектории?</vt:lpstr>
      <vt:lpstr>Задачи проекта:</vt:lpstr>
      <vt:lpstr>Методы реализации</vt:lpstr>
      <vt:lpstr>Презентация PowerPoint</vt:lpstr>
      <vt:lpstr>Линейная интерполяция между четырьмя положениями твёрдого тела.</vt:lpstr>
      <vt:lpstr>Интерполяция кубическими сплайнами между пятью положениями твёрдого тела.</vt:lpstr>
      <vt:lpstr>Шаги реализации линейной интерполяции:</vt:lpstr>
      <vt:lpstr>Шаги реализации интерполяции кубическими сплайнами:</vt:lpstr>
      <vt:lpstr>Листинг класса, реализующего линейную интерполяцию:</vt:lpstr>
      <vt:lpstr>Листинг класса, реализующего интерполяцию кубическими сплайнами:</vt:lpstr>
      <vt:lpstr>Пример работы программы:</vt:lpstr>
      <vt:lpstr>QR - код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Аппроксимация траектории</dc:title>
  <dc:creator>Alezovv .</dc:creator>
  <cp:lastModifiedBy>Alezovv .</cp:lastModifiedBy>
  <cp:revision>42</cp:revision>
  <dcterms:modified xsi:type="dcterms:W3CDTF">2025-06-02T19:40:53Z</dcterms:modified>
</cp:coreProperties>
</file>