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0" r:id="rId2"/>
    <p:sldId id="481" r:id="rId3"/>
    <p:sldId id="485" r:id="rId4"/>
    <p:sldId id="486" r:id="rId5"/>
    <p:sldId id="488" r:id="rId6"/>
    <p:sldId id="489" r:id="rId7"/>
    <p:sldId id="490" r:id="rId8"/>
    <p:sldId id="487" r:id="rId9"/>
    <p:sldId id="497" r:id="rId10"/>
    <p:sldId id="491" r:id="rId11"/>
    <p:sldId id="501" r:id="rId12"/>
    <p:sldId id="502" r:id="rId13"/>
    <p:sldId id="493" r:id="rId14"/>
    <p:sldId id="494" r:id="rId15"/>
    <p:sldId id="495" r:id="rId16"/>
    <p:sldId id="496" r:id="rId17"/>
    <p:sldId id="498" r:id="rId18"/>
    <p:sldId id="499" r:id="rId19"/>
    <p:sldId id="500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12A0E-EA8F-9E0B-F9F7-C7A79225F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696B20-38CA-6027-F6E0-49141EFA0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27ACDB-57EC-1ABA-8D54-30CB5BDA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CFD16-90E8-2078-DCC4-40B42D21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15527-E8F9-FABB-A8F3-DB6B7D8B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62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E3FD1-6A8B-DD51-5985-9BD2FFB1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2EE2C4-604A-8E3F-6F30-8C89778DB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5FADF7-3D5A-C2EF-3C95-AB29F360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8480C-0858-695F-A781-67DFF1BB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16B3F0-D75F-6254-F09B-465D4DF7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59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13C241-093B-E761-0E63-872B9138F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28D9E3-C6AF-F991-320A-9BD1E3DD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63A652-05A1-9E26-1C38-B54454F9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1862F-9000-4F31-4076-5103F75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118A80-90C2-2602-D91C-6DF522F2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074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22">
            <a:extLst>
              <a:ext uri="{FF2B5EF4-FFF2-40B4-BE49-F238E27FC236}">
                <a16:creationId xmlns:a16="http://schemas.microsoft.com/office/drawing/2014/main" id="{34CA90CB-3C84-46F4-B79F-1EC3DD77D391}"/>
              </a:ext>
            </a:extLst>
          </p:cNvPr>
          <p:cNvSpPr/>
          <p:nvPr userDrawn="1"/>
        </p:nvSpPr>
        <p:spPr>
          <a:xfrm>
            <a:off x="0" y="6096000"/>
            <a:ext cx="12192000" cy="76199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96" tIns="42198" rIns="84396" bIns="421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8AE1F0-6EB1-4A68-9F10-E296432A219A}"/>
              </a:ext>
            </a:extLst>
          </p:cNvPr>
          <p:cNvSpPr txBox="1"/>
          <p:nvPr userDrawn="1"/>
        </p:nvSpPr>
        <p:spPr>
          <a:xfrm>
            <a:off x="6660776" y="6175057"/>
            <a:ext cx="5381688" cy="60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6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 en Ingeniería Matemática</a:t>
            </a:r>
          </a:p>
          <a:p>
            <a:pPr algn="r"/>
            <a:r>
              <a:rPr lang="es-ES" sz="166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Escuela Politécnica Superior</a:t>
            </a:r>
          </a:p>
        </p:txBody>
      </p:sp>
    </p:spTree>
    <p:extLst>
      <p:ext uri="{BB962C8B-B14F-4D97-AF65-F5344CB8AC3E}">
        <p14:creationId xmlns:p14="http://schemas.microsoft.com/office/powerpoint/2010/main" val="9918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B5D62-B147-ED79-A3AE-7BD2A33B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E21B2-DA07-ACEE-811C-54EE40AC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693E09-9744-5EC8-5AF4-8F2C28EA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95E83-A1E3-FDA3-759A-7D0D363D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E7A4A-3CD8-5CB1-BE0F-BE444174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04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50BF-AD77-F6A9-0226-C9A43771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F76829-DC75-2B10-7D6E-5F2D3147C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95F76A-0837-A157-48E8-AE2D91FC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E3B4D7-EC0A-B5B7-71ED-A864F408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C552D-6A7F-F128-DECE-39FDCC0C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56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E8402-EF53-9FF1-B7E9-2B7FC0AA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38BDA7-F338-19F2-50F5-F969CC606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54B4D1-4C20-EF3C-984B-20EAAFFF3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F90F55-AF0A-3DB0-F1D8-1D2A40EE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6B5520-2A25-BA99-54EC-01BD7402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B266C7-4339-ECCB-1C38-134B6BA9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62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FE639-6AB6-145C-CBFB-43F2A2A4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3919FD-BC97-A0A3-896C-1FF1EAC4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88170C-0030-FF4F-862C-19DD9F97F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D778F5-179B-DFF0-C162-342D06B65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96CF43-0611-CEB4-B513-DD5EFD41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58C5C6-1506-570B-4582-8B008D3F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A74611-48E2-C8A4-17BE-9AFE1F71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86DFDC-CF52-FCEB-AD9F-8B453632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6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85DFA-89DA-86D8-259F-2C1B93F9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5BC12B-A0F5-C9CA-2EFE-7C265221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944B6E-5007-40FD-97C9-E0E21124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6DF0E9-FE08-DA49-B788-018B91D1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41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B6665A-E6B2-79ED-4701-A30E5112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19EC87-854B-7DDE-F863-C261AA29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FDDC71-06C9-D311-F622-9C358146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24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07A1C-1568-987C-9C93-96006DE8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A961A-933B-7DF9-4456-095884056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8E3A94-1558-4BFF-3616-36D40170B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A59144-4598-6FA6-8D95-CFEB40D0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E4E707-69E8-2C8B-9BE7-3841C135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4ED59C-24BE-A9FA-8C6A-B55F76B1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00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D55BB-AC6A-26C4-4FE1-C2A707C3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80FF2F-3A47-9A71-0EBF-5BD423120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FA761A-0329-CAB2-3B2B-1A2469025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5F5ECD-D2CB-5F19-C958-8B276F0B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1081F9-346C-FA93-C179-35EEB0C4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9E7C3F-F39F-6732-BAFF-D2B52789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06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8EC59F-541D-6AAC-7DAA-17480815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56E1FA-C649-16AA-AB3E-BEA1CA016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AB97AA-9C6D-D171-EA79-F539FB119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BCCA4-9BEC-48D3-B5E2-A375818D0E6E}" type="datetimeFigureOut">
              <a:rPr lang="es-ES" smtClean="0"/>
              <a:t>18/02/2024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790986-3B83-3C22-C0B7-CB7117724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CE208-6013-DC83-C923-9BDB5ED0E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46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jfi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9BA7F06-20A3-9B51-9773-CB7B776E5AA4}"/>
              </a:ext>
            </a:extLst>
          </p:cNvPr>
          <p:cNvSpPr txBox="1">
            <a:spLocks/>
          </p:cNvSpPr>
          <p:nvPr/>
        </p:nvSpPr>
        <p:spPr>
          <a:xfrm>
            <a:off x="984252" y="2036763"/>
            <a:ext cx="3943348" cy="22558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Curso Python</a:t>
            </a:r>
          </a:p>
          <a:p>
            <a:r>
              <a:rPr lang="es-ES" sz="5400" dirty="0"/>
              <a:t>Feb-Mar</a:t>
            </a:r>
          </a:p>
          <a:p>
            <a:r>
              <a:rPr lang="es-ES" sz="5400" dirty="0"/>
              <a:t>2024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1E4C39C3-AA5A-8DD1-1261-BBC7DF39C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77" b="94231" l="10000" r="90000">
                        <a14:foregroundMark x1="50000" y1="6154" x2="50000" y2="6154"/>
                        <a14:foregroundMark x1="50444" y1="94615" x2="50444" y2="94615"/>
                        <a14:foregroundMark x1="44222" y1="36731" x2="44222" y2="36731"/>
                        <a14:foregroundMark x1="29556" y1="48269" x2="29556" y2="48269"/>
                        <a14:foregroundMark x1="29556" y1="48269" x2="29556" y2="49423"/>
                        <a14:foregroundMark x1="30778" y1="67308" x2="30778" y2="59038"/>
                        <a14:foregroundMark x1="30778" y1="40000" x2="30778" y2="40000"/>
                        <a14:foregroundMark x1="29778" y1="57692" x2="29778" y2="57692"/>
                        <a14:foregroundMark x1="36889" y1="47885" x2="55222" y2="28462"/>
                        <a14:foregroundMark x1="56222" y1="30000" x2="52778" y2="9615"/>
                        <a14:foregroundMark x1="52778" y1="9615" x2="50889" y2="8654"/>
                        <a14:foregroundMark x1="48556" y1="2308" x2="49333" y2="1346"/>
                        <a14:foregroundMark x1="71778" y1="35192" x2="72889" y2="59423"/>
                        <a14:foregroundMark x1="61889" y1="57692" x2="41444" y2="67308"/>
                        <a14:foregroundMark x1="41222" y1="4231" x2="48556" y2="577"/>
                        <a14:backgroundMark x1="18778" y1="16154" x2="18778" y2="1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48" y="1671443"/>
            <a:ext cx="5168900" cy="29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8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10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Git y </a:t>
            </a:r>
            <a:r>
              <a:rPr lang="es-ES" sz="5400" dirty="0" err="1"/>
              <a:t>Github</a:t>
            </a:r>
            <a:endParaRPr lang="es-ES" sz="540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639A2CB-4817-96A6-2A94-7C17B05B09F3}"/>
              </a:ext>
            </a:extLst>
          </p:cNvPr>
          <p:cNvGrpSpPr/>
          <p:nvPr/>
        </p:nvGrpSpPr>
        <p:grpSpPr>
          <a:xfrm>
            <a:off x="1084263" y="2445146"/>
            <a:ext cx="4153694" cy="1967707"/>
            <a:chOff x="3719512" y="2330846"/>
            <a:chExt cx="4153694" cy="196770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B1B0B7B-4B55-3C07-1265-64D7FFE4B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2" y="2495550"/>
              <a:ext cx="1638300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GitHub Logos and Usage · GitHub">
              <a:extLst>
                <a:ext uri="{FF2B5EF4-FFF2-40B4-BE49-F238E27FC236}">
                  <a16:creationId xmlns:a16="http://schemas.microsoft.com/office/drawing/2014/main" id="{985D0DA3-AAD9-ED5A-9F1F-AA7E55B74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499" y="2330846"/>
              <a:ext cx="1967707" cy="196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1420F90-F413-B579-B351-A35AD4C31371}"/>
              </a:ext>
            </a:extLst>
          </p:cNvPr>
          <p:cNvSpPr txBox="1"/>
          <p:nvPr/>
        </p:nvSpPr>
        <p:spPr>
          <a:xfrm>
            <a:off x="6337300" y="1843949"/>
            <a:ext cx="51689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Controlador de versiones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Disponible en gran cantidad de distribuciones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r>
              <a:rPr lang="es-ES" sz="2400" dirty="0" err="1"/>
              <a:t>Github</a:t>
            </a:r>
            <a:endParaRPr lang="es-E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Plataforma de alojamiento de repositorios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/>
              <a:t>Se sirve de Git para el control de versiones</a:t>
            </a:r>
          </a:p>
        </p:txBody>
      </p:sp>
    </p:spTree>
    <p:extLst>
      <p:ext uri="{BB962C8B-B14F-4D97-AF65-F5344CB8AC3E}">
        <p14:creationId xmlns:p14="http://schemas.microsoft.com/office/powerpoint/2010/main" val="416630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11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Git y </a:t>
            </a:r>
            <a:r>
              <a:rPr lang="es-ES" sz="5400" dirty="0" err="1"/>
              <a:t>Github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6019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Comandos básicos:</a:t>
            </a:r>
          </a:p>
          <a:p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git</a:t>
            </a:r>
            <a:r>
              <a:rPr lang="es-ES" sz="2400" dirty="0"/>
              <a:t> status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git</a:t>
            </a:r>
            <a:r>
              <a:rPr lang="es-ES" sz="2400" dirty="0"/>
              <a:t> </a:t>
            </a:r>
            <a:r>
              <a:rPr lang="es-ES" sz="2400" dirty="0" err="1"/>
              <a:t>add</a:t>
            </a:r>
            <a:r>
              <a:rPr lang="es-ES" sz="2400" dirty="0"/>
              <a:t> &lt;</a:t>
            </a:r>
            <a:r>
              <a:rPr lang="es-ES" sz="2400" dirty="0" err="1"/>
              <a:t>file_name</a:t>
            </a:r>
            <a:r>
              <a:rPr lang="es-ES" sz="2400" dirty="0"/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git</a:t>
            </a:r>
            <a:r>
              <a:rPr lang="es-ES" sz="2400" dirty="0"/>
              <a:t> </a:t>
            </a:r>
            <a:r>
              <a:rPr lang="es-ES" sz="2400" dirty="0" err="1"/>
              <a:t>commit</a:t>
            </a:r>
            <a:r>
              <a:rPr lang="es-ES" sz="2400" dirty="0"/>
              <a:t> –m “&lt;</a:t>
            </a:r>
            <a:r>
              <a:rPr lang="es-ES" sz="2400" dirty="0" err="1"/>
              <a:t>message</a:t>
            </a:r>
            <a:r>
              <a:rPr lang="es-ES" sz="2400" dirty="0"/>
              <a:t>&gt;”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git</a:t>
            </a:r>
            <a:r>
              <a:rPr lang="es-ES" sz="2400" dirty="0"/>
              <a:t> </a:t>
            </a:r>
            <a:r>
              <a:rPr lang="es-ES" sz="2400" dirty="0" err="1"/>
              <a:t>push</a:t>
            </a:r>
            <a:endParaRPr lang="es-ES" sz="2400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022A867C-2EBE-D8A5-54C2-119901DDB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2" y="1917701"/>
            <a:ext cx="3022598" cy="30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6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12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Git y </a:t>
            </a:r>
            <a:r>
              <a:rPr lang="es-ES" sz="5400" dirty="0" err="1"/>
              <a:t>Github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6019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Archivos estructura de un proyecto:</a:t>
            </a:r>
          </a:p>
          <a:p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/>
              <a:t>README.md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/>
              <a:t>.</a:t>
            </a:r>
            <a:r>
              <a:rPr lang="es-ES" sz="2400" dirty="0" err="1"/>
              <a:t>gitignore</a:t>
            </a: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/>
              <a:t>requirements.txt (</a:t>
            </a:r>
            <a:r>
              <a:rPr lang="es-ES" sz="2400" dirty="0" err="1"/>
              <a:t>pip</a:t>
            </a:r>
            <a:r>
              <a:rPr lang="es-ES" sz="24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/>
              <a:t>Otros</a:t>
            </a:r>
          </a:p>
        </p:txBody>
      </p:sp>
      <p:pic>
        <p:nvPicPr>
          <p:cNvPr id="8" name="Picture 6" descr="GitHub Logos and Usage · GitHub">
            <a:extLst>
              <a:ext uri="{FF2B5EF4-FFF2-40B4-BE49-F238E27FC236}">
                <a16:creationId xmlns:a16="http://schemas.microsoft.com/office/drawing/2014/main" id="{D55D0765-8B97-E1B0-816F-FD070A11F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1695450"/>
            <a:ext cx="34671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5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13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Jupyter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601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Tipos de celdas:</a:t>
            </a:r>
          </a:p>
          <a:p>
            <a:endParaRPr lang="es-ES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Markdown</a:t>
            </a:r>
            <a:endParaRPr lang="es-ES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Code</a:t>
            </a:r>
            <a:endParaRPr lang="es-ES" sz="2400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F92A9D3-5A65-E9F7-0CC9-554B507A5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344" y="1874728"/>
            <a:ext cx="2684652" cy="310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5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14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10998200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Jupyter</a:t>
            </a:r>
            <a:r>
              <a:rPr lang="es-ES" sz="5400" dirty="0"/>
              <a:t> </a:t>
            </a:r>
            <a:r>
              <a:rPr lang="es-ES" sz="5400" dirty="0" err="1"/>
              <a:t>Markdown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6019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Ejemplos:</a:t>
            </a:r>
          </a:p>
          <a:p>
            <a:endParaRPr lang="es-ES" sz="2800" dirty="0"/>
          </a:p>
        </p:txBody>
      </p:sp>
      <p:pic>
        <p:nvPicPr>
          <p:cNvPr id="7" name="Imagen 6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94D82786-CD45-F013-4E96-59EC5CE34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49" y="1380646"/>
            <a:ext cx="2476501" cy="4616788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F7F2BA7D-416C-28A8-B123-8B4CD16C07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81" y="1382807"/>
            <a:ext cx="2730549" cy="4614627"/>
          </a:xfrm>
          <a:prstGeom prst="rect">
            <a:avLst/>
          </a:prstGeom>
        </p:spPr>
      </p:pic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77C70EFA-1060-AEBF-3A8B-4AD0B7512C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971" y="3785921"/>
            <a:ext cx="2736310" cy="954107"/>
          </a:xfrm>
          <a:prstGeom prst="rect">
            <a:avLst/>
          </a:prstGeom>
        </p:spPr>
      </p:pic>
      <p:pic>
        <p:nvPicPr>
          <p:cNvPr id="15" name="Imagen 1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D4BAB1CD-E939-8F28-F1AB-1E99FED21E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977" y="2203711"/>
            <a:ext cx="4403023" cy="11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3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15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venv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6019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Virtual </a:t>
            </a:r>
            <a:r>
              <a:rPr lang="es-ES" sz="2400" dirty="0" err="1"/>
              <a:t>enviroment</a:t>
            </a:r>
            <a:r>
              <a:rPr lang="es-ES" sz="2400" dirty="0"/>
              <a:t>:</a:t>
            </a:r>
          </a:p>
          <a:p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/>
              <a:t>Modular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/>
              <a:t>Copia de nuestro Python global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dirty="0"/>
              <a:t>Ahí instalaremos librerías 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DF6A676B-6C53-D064-A29D-38E22275C7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77" b="94231" l="10000" r="90000">
                        <a14:foregroundMark x1="50000" y1="6154" x2="50000" y2="6154"/>
                        <a14:foregroundMark x1="50444" y1="94615" x2="50444" y2="94615"/>
                        <a14:foregroundMark x1="44222" y1="36731" x2="44222" y2="36731"/>
                        <a14:foregroundMark x1="29556" y1="48269" x2="29556" y2="48269"/>
                        <a14:foregroundMark x1="29556" y1="48269" x2="29556" y2="49423"/>
                        <a14:foregroundMark x1="30778" y1="67308" x2="30778" y2="59038"/>
                        <a14:foregroundMark x1="30778" y1="40000" x2="30778" y2="40000"/>
                        <a14:foregroundMark x1="29778" y1="57692" x2="29778" y2="57692"/>
                        <a14:foregroundMark x1="36889" y1="47885" x2="55222" y2="28462"/>
                        <a14:foregroundMark x1="56222" y1="30000" x2="52778" y2="9615"/>
                        <a14:foregroundMark x1="52778" y1="9615" x2="50889" y2="8654"/>
                        <a14:foregroundMark x1="48556" y1="2308" x2="49333" y2="1346"/>
                        <a14:foregroundMark x1="71778" y1="35192" x2="72889" y2="59423"/>
                        <a14:foregroundMark x1="61889" y1="57692" x2="41444" y2="67308"/>
                        <a14:foregroundMark x1="41222" y1="4231" x2="48556" y2="577"/>
                        <a14:backgroundMark x1="18778" y1="16154" x2="18778" y2="1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35762"/>
            <a:ext cx="5168900" cy="29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16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venv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74549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Comandos:</a:t>
            </a:r>
          </a:p>
          <a:p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python</a:t>
            </a:r>
            <a:r>
              <a:rPr lang="es-ES" sz="2800" dirty="0"/>
              <a:t> –m </a:t>
            </a:r>
            <a:r>
              <a:rPr lang="es-ES" sz="2800" dirty="0" err="1"/>
              <a:t>venv</a:t>
            </a:r>
            <a:r>
              <a:rPr lang="es-ES" sz="2800" dirty="0"/>
              <a:t> .</a:t>
            </a:r>
            <a:r>
              <a:rPr lang="es-ES" sz="2800" dirty="0" err="1"/>
              <a:t>venv</a:t>
            </a:r>
            <a:r>
              <a:rPr lang="es-ES" sz="28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.</a:t>
            </a:r>
            <a:r>
              <a:rPr lang="es-ES" sz="2800" dirty="0" err="1"/>
              <a:t>venv</a:t>
            </a:r>
            <a:r>
              <a:rPr lang="es-ES" sz="2800" dirty="0"/>
              <a:t>\Scripts\</a:t>
            </a:r>
            <a:r>
              <a:rPr lang="es-ES" sz="2800" dirty="0" err="1"/>
              <a:t>activate</a:t>
            </a:r>
            <a:r>
              <a:rPr lang="es-ES" sz="2800" dirty="0"/>
              <a:t>  (Windows)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source</a:t>
            </a:r>
            <a:r>
              <a:rPr lang="es-ES" sz="2800" dirty="0"/>
              <a:t> .</a:t>
            </a:r>
            <a:r>
              <a:rPr lang="es-ES" sz="2800" dirty="0" err="1"/>
              <a:t>venv</a:t>
            </a:r>
            <a:r>
              <a:rPr lang="es-ES" sz="2800" dirty="0"/>
              <a:t>/</a:t>
            </a:r>
            <a:r>
              <a:rPr lang="es-ES" sz="2800" dirty="0" err="1"/>
              <a:t>bin</a:t>
            </a:r>
            <a:r>
              <a:rPr lang="es-ES" sz="2800" dirty="0"/>
              <a:t>/</a:t>
            </a:r>
            <a:r>
              <a:rPr lang="es-ES" sz="2800" dirty="0" err="1"/>
              <a:t>activate</a:t>
            </a:r>
            <a:r>
              <a:rPr lang="es-ES" sz="2800" dirty="0"/>
              <a:t> (Linux y Mac)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DF6A676B-6C53-D064-A29D-38E22275C7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77" b="94231" l="10000" r="90000">
                        <a14:foregroundMark x1="50000" y1="6154" x2="50000" y2="6154"/>
                        <a14:foregroundMark x1="50444" y1="94615" x2="50444" y2="94615"/>
                        <a14:foregroundMark x1="44222" y1="36731" x2="44222" y2="36731"/>
                        <a14:foregroundMark x1="29556" y1="48269" x2="29556" y2="48269"/>
                        <a14:foregroundMark x1="29556" y1="48269" x2="29556" y2="49423"/>
                        <a14:foregroundMark x1="30778" y1="67308" x2="30778" y2="59038"/>
                        <a14:foregroundMark x1="30778" y1="40000" x2="30778" y2="40000"/>
                        <a14:foregroundMark x1="29778" y1="57692" x2="29778" y2="57692"/>
                        <a14:foregroundMark x1="36889" y1="47885" x2="55222" y2="28462"/>
                        <a14:foregroundMark x1="56222" y1="30000" x2="52778" y2="9615"/>
                        <a14:foregroundMark x1="52778" y1="9615" x2="50889" y2="8654"/>
                        <a14:foregroundMark x1="48556" y1="2308" x2="49333" y2="1346"/>
                        <a14:foregroundMark x1="71778" y1="35192" x2="72889" y2="59423"/>
                        <a14:foregroundMark x1="61889" y1="57692" x2="41444" y2="67308"/>
                        <a14:foregroundMark x1="41222" y1="4231" x2="48556" y2="577"/>
                        <a14:backgroundMark x1="18778" y1="16154" x2="18778" y2="1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35762"/>
            <a:ext cx="5168900" cy="29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17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venv</a:t>
            </a:r>
            <a:r>
              <a:rPr lang="es-ES" sz="5400" dirty="0"/>
              <a:t> y </a:t>
            </a:r>
            <a:r>
              <a:rPr lang="es-ES" sz="5400" dirty="0" err="1"/>
              <a:t>pip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74549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Una vez tengamos activo nuestro </a:t>
            </a:r>
            <a:r>
              <a:rPr lang="es-ES" sz="2800" dirty="0" err="1"/>
              <a:t>venv</a:t>
            </a:r>
            <a:r>
              <a:rPr lang="es-ES" sz="2800" dirty="0"/>
              <a:t>:</a:t>
            </a:r>
          </a:p>
          <a:p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pip</a:t>
            </a:r>
            <a:r>
              <a:rPr lang="es-ES" sz="2800" dirty="0"/>
              <a:t> </a:t>
            </a:r>
            <a:r>
              <a:rPr lang="es-ES" sz="2800" dirty="0" err="1"/>
              <a:t>install</a:t>
            </a:r>
            <a:r>
              <a:rPr lang="es-ES" sz="2800" dirty="0"/>
              <a:t> &lt;module/</a:t>
            </a:r>
            <a:r>
              <a:rPr lang="es-ES" sz="2800" dirty="0" err="1"/>
              <a:t>package</a:t>
            </a:r>
            <a:r>
              <a:rPr lang="es-ES" sz="2800" dirty="0"/>
              <a:t>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pip</a:t>
            </a:r>
            <a:r>
              <a:rPr lang="es-ES" sz="2800" dirty="0"/>
              <a:t> </a:t>
            </a:r>
            <a:r>
              <a:rPr lang="es-ES" sz="2800" dirty="0" err="1"/>
              <a:t>install</a:t>
            </a:r>
            <a:r>
              <a:rPr lang="es-ES" sz="2800" dirty="0"/>
              <a:t> –r </a:t>
            </a:r>
            <a:r>
              <a:rPr lang="es-ES" sz="2800" dirty="0" err="1"/>
              <a:t>requirements</a:t>
            </a:r>
            <a:endParaRPr lang="es-ES" sz="2800" dirty="0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BD8159AF-909D-2A40-4CCA-80F271032D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" b="1"/>
          <a:stretch/>
        </p:blipFill>
        <p:spPr>
          <a:xfrm>
            <a:off x="7316671" y="1926251"/>
            <a:ext cx="4176829" cy="300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5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18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Vim</a:t>
            </a:r>
            <a:r>
              <a:rPr lang="es-ES" sz="5400" dirty="0"/>
              <a:t>/</a:t>
            </a:r>
            <a:r>
              <a:rPr lang="es-ES" sz="5400" dirty="0" err="1"/>
              <a:t>Neovim</a:t>
            </a:r>
            <a:r>
              <a:rPr lang="es-ES" sz="5400" dirty="0"/>
              <a:t>*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74549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Mención especial:</a:t>
            </a:r>
          </a:p>
          <a:p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Editor de texto potente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Lo que se usa a nivel profesional</a:t>
            </a:r>
          </a:p>
        </p:txBody>
      </p:sp>
      <p:pic>
        <p:nvPicPr>
          <p:cNvPr id="5122" name="Picture 2" descr="Neovim - programming.dev">
            <a:extLst>
              <a:ext uri="{FF2B5EF4-FFF2-40B4-BE49-F238E27FC236}">
                <a16:creationId xmlns:a16="http://schemas.microsoft.com/office/drawing/2014/main" id="{58C46BF9-9E79-9278-9D89-19FD924A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641496"/>
            <a:ext cx="286702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100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19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11493500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Github</a:t>
            </a:r>
            <a:r>
              <a:rPr lang="es-ES" sz="5400" dirty="0"/>
              <a:t> </a:t>
            </a:r>
            <a:r>
              <a:rPr lang="es-ES" sz="5400" dirty="0" err="1"/>
              <a:t>Codespaces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74549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Trabajo en la nube:</a:t>
            </a:r>
          </a:p>
          <a:p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Entorno de trabajo en el navegador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Vscode</a:t>
            </a:r>
            <a:r>
              <a:rPr lang="es-ES" sz="2800" dirty="0"/>
              <a:t> por defecto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Más potente </a:t>
            </a:r>
            <a:r>
              <a:rPr lang="es-ES" sz="2800" dirty="0" err="1"/>
              <a:t>Vscode</a:t>
            </a:r>
            <a:r>
              <a:rPr lang="es-ES" sz="2800" dirty="0"/>
              <a:t> local</a:t>
            </a:r>
          </a:p>
        </p:txBody>
      </p:sp>
      <p:pic>
        <p:nvPicPr>
          <p:cNvPr id="8" name="Picture 6" descr="GitHub Logos and Usage · GitHub">
            <a:extLst>
              <a:ext uri="{FF2B5EF4-FFF2-40B4-BE49-F238E27FC236}">
                <a16:creationId xmlns:a16="http://schemas.microsoft.com/office/drawing/2014/main" id="{4982E193-7573-E1B8-27EA-E68845F1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95450"/>
            <a:ext cx="34671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39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2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4946648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/>
              <a:t>Sobre este curso</a:t>
            </a:r>
            <a:r>
              <a:rPr lang="es-ES" sz="5400"/>
              <a:t>:</a:t>
            </a:r>
            <a:endParaRPr lang="es-ES" sz="5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E51D970-97B2-CDFA-54AF-3202F19915C7}"/>
              </a:ext>
            </a:extLst>
          </p:cNvPr>
          <p:cNvSpPr txBox="1"/>
          <p:nvPr/>
        </p:nvSpPr>
        <p:spPr>
          <a:xfrm>
            <a:off x="698501" y="1707635"/>
            <a:ext cx="5537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dirty="0"/>
              <a:t>Entenderemos como es un entorno de trabajo en Python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dirty="0"/>
              <a:t>Ampliaremos conocimientos sobre la librería estándar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dirty="0"/>
              <a:t>Obtendremos herramientas útiles para nuestros proyectos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dirty="0"/>
              <a:t>Seremos capaces de interpretar más tipos de estructuras programáticas</a:t>
            </a:r>
          </a:p>
        </p:txBody>
      </p:sp>
      <p:pic>
        <p:nvPicPr>
          <p:cNvPr id="33" name="Imagen 32" descr="Texto&#10;&#10;Descripción generada automáticamente">
            <a:extLst>
              <a:ext uri="{FF2B5EF4-FFF2-40B4-BE49-F238E27FC236}">
                <a16:creationId xmlns:a16="http://schemas.microsoft.com/office/drawing/2014/main" id="{3EFA6BD3-BD51-15A9-90B1-71152417E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2337113"/>
            <a:ext cx="5016500" cy="21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4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3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4946648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Contenidos</a:t>
            </a:r>
            <a:r>
              <a:rPr lang="es-ES" sz="5400" dirty="0"/>
              <a:t>: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E91577A6-21D4-03B4-C1C7-30860BBE8593}"/>
              </a:ext>
            </a:extLst>
          </p:cNvPr>
          <p:cNvGrpSpPr/>
          <p:nvPr/>
        </p:nvGrpSpPr>
        <p:grpSpPr>
          <a:xfrm>
            <a:off x="0" y="2042398"/>
            <a:ext cx="12192000" cy="2773203"/>
            <a:chOff x="0" y="1732804"/>
            <a:chExt cx="12192000" cy="2773203"/>
          </a:xfrm>
        </p:grpSpPr>
        <p:sp>
          <p:nvSpPr>
            <p:cNvPr id="19" name="Diagrama de flujo: conector fuera de página 18">
              <a:extLst>
                <a:ext uri="{FF2B5EF4-FFF2-40B4-BE49-F238E27FC236}">
                  <a16:creationId xmlns:a16="http://schemas.microsoft.com/office/drawing/2014/main" id="{1C7530F8-10F0-0613-65F4-BD5F97597F76}"/>
                </a:ext>
              </a:extLst>
            </p:cNvPr>
            <p:cNvSpPr>
              <a:spLocks/>
            </p:cNvSpPr>
            <p:nvPr/>
          </p:nvSpPr>
          <p:spPr>
            <a:xfrm rot="5400000">
              <a:off x="7952900" y="266908"/>
              <a:ext cx="2773201" cy="5704998"/>
            </a:xfrm>
            <a:prstGeom prst="flowChartOffpage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Diagrama de flujo: conector fuera de página 15">
              <a:extLst>
                <a:ext uri="{FF2B5EF4-FFF2-40B4-BE49-F238E27FC236}">
                  <a16:creationId xmlns:a16="http://schemas.microsoft.com/office/drawing/2014/main" id="{AE4E739E-8D35-8454-73F6-593837E974D6}"/>
                </a:ext>
              </a:extLst>
            </p:cNvPr>
            <p:cNvSpPr>
              <a:spLocks/>
            </p:cNvSpPr>
            <p:nvPr/>
          </p:nvSpPr>
          <p:spPr>
            <a:xfrm rot="16200000">
              <a:off x="4695433" y="476538"/>
              <a:ext cx="2773201" cy="5285734"/>
            </a:xfrm>
            <a:prstGeom prst="flowChartOffpageConnec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Diagrama de flujo: conector fuera de página 17">
              <a:extLst>
                <a:ext uri="{FF2B5EF4-FFF2-40B4-BE49-F238E27FC236}">
                  <a16:creationId xmlns:a16="http://schemas.microsoft.com/office/drawing/2014/main" id="{3C4978AB-4836-B88F-764D-CF7618072914}"/>
                </a:ext>
              </a:extLst>
            </p:cNvPr>
            <p:cNvSpPr>
              <a:spLocks/>
            </p:cNvSpPr>
            <p:nvPr/>
          </p:nvSpPr>
          <p:spPr>
            <a:xfrm rot="16200000">
              <a:off x="834551" y="898255"/>
              <a:ext cx="2773201" cy="4442304"/>
            </a:xfrm>
            <a:prstGeom prst="flowChartOffpageConnector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4619A58-4BF6-2C5D-AE80-A4911FEE6309}"/>
                </a:ext>
              </a:extLst>
            </p:cNvPr>
            <p:cNvSpPr txBox="1"/>
            <p:nvPr/>
          </p:nvSpPr>
          <p:spPr>
            <a:xfrm>
              <a:off x="796240" y="1965243"/>
              <a:ext cx="29167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Entorno de trabajo</a:t>
              </a:r>
            </a:p>
            <a:p>
              <a:endParaRPr lang="es-ES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PEP8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 err="1"/>
                <a:t>venv</a:t>
              </a:r>
              <a:endParaRPr lang="es-ES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 err="1"/>
                <a:t>Jupyter</a:t>
              </a:r>
              <a:endParaRPr lang="es-ES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Git*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E23BD12-0A4E-6C0C-E8C2-E87028E46448}"/>
                </a:ext>
              </a:extLst>
            </p:cNvPr>
            <p:cNvSpPr txBox="1"/>
            <p:nvPr/>
          </p:nvSpPr>
          <p:spPr>
            <a:xfrm>
              <a:off x="8966547" y="1965243"/>
              <a:ext cx="29167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Librerías de terceros</a:t>
              </a:r>
            </a:p>
            <a:p>
              <a:endParaRPr lang="es-ES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Pandas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 err="1"/>
                <a:t>Matplotlib</a:t>
              </a:r>
              <a:r>
                <a:rPr lang="es-ES" sz="2400" dirty="0"/>
                <a:t>*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ES" sz="2400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CBED635-51D0-B74B-80B3-3C55A8F2B480}"/>
                </a:ext>
              </a:extLst>
            </p:cNvPr>
            <p:cNvSpPr txBox="1"/>
            <p:nvPr/>
          </p:nvSpPr>
          <p:spPr>
            <a:xfrm>
              <a:off x="4683950" y="1965243"/>
              <a:ext cx="29167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Librería estándar</a:t>
              </a:r>
            </a:p>
            <a:p>
              <a:endParaRPr lang="es-ES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Mutabilidad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Funciones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 err="1"/>
                <a:t>NamedTuples</a:t>
              </a:r>
              <a:endParaRPr lang="es-ES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Otros*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57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4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4946648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PEP8: ¿Qué es?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AAF1B57-706C-BF09-C83A-073782BC8D94}"/>
              </a:ext>
            </a:extLst>
          </p:cNvPr>
          <p:cNvSpPr txBox="1"/>
          <p:nvPr/>
        </p:nvSpPr>
        <p:spPr>
          <a:xfrm>
            <a:off x="4330700" y="1720840"/>
            <a:ext cx="74548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Guía de estilo para la implementación de Python en C (C-Python)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“</a:t>
            </a:r>
            <a:r>
              <a:rPr lang="es-ES" sz="2400" dirty="0" err="1"/>
              <a:t>Readability</a:t>
            </a:r>
            <a:r>
              <a:rPr lang="es-ES" sz="2400" dirty="0"/>
              <a:t> </a:t>
            </a:r>
            <a:r>
              <a:rPr lang="es-ES" sz="2400" dirty="0" err="1"/>
              <a:t>counts</a:t>
            </a:r>
            <a:r>
              <a:rPr lang="es-ES" sz="2400" dirty="0"/>
              <a:t>!”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La consistencia es importante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“El código se lee más de lo que se escribe”- Guido van Rossum</a:t>
            </a:r>
          </a:p>
        </p:txBody>
      </p:sp>
      <p:pic>
        <p:nvPicPr>
          <p:cNvPr id="1034" name="Picture 10" descr="Guido's Personal Home Page">
            <a:extLst>
              <a:ext uri="{FF2B5EF4-FFF2-40B4-BE49-F238E27FC236}">
                <a16:creationId xmlns:a16="http://schemas.microsoft.com/office/drawing/2014/main" id="{0836840E-BD8C-6299-812D-EAD6E3B32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1" y="2020847"/>
            <a:ext cx="3520383" cy="281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92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5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4946648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PEP8: Ejemplos</a:t>
            </a:r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EADE82B0-D624-4A74-C7C7-F08F895686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75" y="3378791"/>
            <a:ext cx="5654379" cy="2360393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988DDCAF-8128-7E62-55D4-8A7E2B7398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275896"/>
            <a:ext cx="5791200" cy="2237923"/>
          </a:xfrm>
          <a:prstGeom prst="rect">
            <a:avLst/>
          </a:prstGeom>
        </p:spPr>
      </p:pic>
      <p:pic>
        <p:nvPicPr>
          <p:cNvPr id="13" name="Imagen 12" descr="Gráfico&#10;&#10;Descripción generada automáticamente">
            <a:extLst>
              <a:ext uri="{FF2B5EF4-FFF2-40B4-BE49-F238E27FC236}">
                <a16:creationId xmlns:a16="http://schemas.microsoft.com/office/drawing/2014/main" id="{EA56C399-F4DA-3022-70F4-69FD2FA955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54" y="2012880"/>
            <a:ext cx="3079644" cy="718583"/>
          </a:xfrm>
          <a:prstGeom prst="rect">
            <a:avLst/>
          </a:prstGeom>
        </p:spPr>
      </p:pic>
      <p:pic>
        <p:nvPicPr>
          <p:cNvPr id="15" name="Imagen 14" descr="Gráfico&#10;&#10;Descripción generada automáticamente">
            <a:extLst>
              <a:ext uri="{FF2B5EF4-FFF2-40B4-BE49-F238E27FC236}">
                <a16:creationId xmlns:a16="http://schemas.microsoft.com/office/drawing/2014/main" id="{E139EAB4-3BF4-C4F2-298F-B1ACD1CAFE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75" y="2012880"/>
            <a:ext cx="4091506" cy="7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3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0231F177-98AF-205E-5B9A-F7CD3131D6A4}"/>
              </a:ext>
            </a:extLst>
          </p:cNvPr>
          <p:cNvGrpSpPr/>
          <p:nvPr/>
        </p:nvGrpSpPr>
        <p:grpSpPr>
          <a:xfrm>
            <a:off x="7939088" y="1350169"/>
            <a:ext cx="4157662" cy="4157662"/>
            <a:chOff x="7939088" y="1350169"/>
            <a:chExt cx="4157662" cy="4157662"/>
          </a:xfrm>
        </p:grpSpPr>
        <p:pic>
          <p:nvPicPr>
            <p:cNvPr id="2050" name="Picture 2" descr="PATITO DE GOMA - Industrial Baena">
              <a:extLst>
                <a:ext uri="{FF2B5EF4-FFF2-40B4-BE49-F238E27FC236}">
                  <a16:creationId xmlns:a16="http://schemas.microsoft.com/office/drawing/2014/main" id="{0994A99C-C2EB-5162-1EDA-EF7EE6F6A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9088" y="1350169"/>
              <a:ext cx="4157662" cy="4157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0AD7CEF-63E2-670E-EC68-1D141CFBE909}"/>
                </a:ext>
              </a:extLst>
            </p:cNvPr>
            <p:cNvSpPr/>
            <p:nvPr/>
          </p:nvSpPr>
          <p:spPr>
            <a:xfrm rot="19783229">
              <a:off x="10037309" y="2056738"/>
              <a:ext cx="402339" cy="9362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4F931B6D-958D-EEB6-0CE6-5DB45ADC944A}"/>
                </a:ext>
              </a:extLst>
            </p:cNvPr>
            <p:cNvSpPr/>
            <p:nvPr/>
          </p:nvSpPr>
          <p:spPr>
            <a:xfrm rot="1518320">
              <a:off x="9523673" y="2057902"/>
              <a:ext cx="392878" cy="9236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6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69722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PEP8: ¿Indiscutible?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1EC1EF6-771A-3FC4-A71E-C3C03AAF21A4}"/>
              </a:ext>
            </a:extLst>
          </p:cNvPr>
          <p:cNvSpPr txBox="1"/>
          <p:nvPr/>
        </p:nvSpPr>
        <p:spPr>
          <a:xfrm>
            <a:off x="698500" y="1781196"/>
            <a:ext cx="8242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“</a:t>
            </a:r>
            <a:r>
              <a:rPr lang="en-US" sz="2800" dirty="0"/>
              <a:t>A Foolish Consistency is the Hobgoblin of Little Minds</a:t>
            </a:r>
            <a:r>
              <a:rPr lang="es-ES" sz="2800" dirty="0"/>
              <a:t>”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055C4C0-F166-13A9-5BDF-5260445A7F41}"/>
              </a:ext>
            </a:extLst>
          </p:cNvPr>
          <p:cNvSpPr txBox="1"/>
          <p:nvPr/>
        </p:nvSpPr>
        <p:spPr>
          <a:xfrm>
            <a:off x="616745" y="2696902"/>
            <a:ext cx="74548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Hay que ser inteligente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Mira ejemplos y ¡pregunta!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Juzga lo que crees que es más conveniente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No rompas compatibilidad de versiones anteriores</a:t>
            </a:r>
          </a:p>
        </p:txBody>
      </p:sp>
    </p:spTree>
    <p:extLst>
      <p:ext uri="{BB962C8B-B14F-4D97-AF65-F5344CB8AC3E}">
        <p14:creationId xmlns:p14="http://schemas.microsoft.com/office/powerpoint/2010/main" val="363890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7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69722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PEP8: ¿Indiscutible?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1EC1EF6-771A-3FC4-A71E-C3C03AAF21A4}"/>
              </a:ext>
            </a:extLst>
          </p:cNvPr>
          <p:cNvSpPr txBox="1"/>
          <p:nvPr/>
        </p:nvSpPr>
        <p:spPr>
          <a:xfrm>
            <a:off x="698500" y="1781196"/>
            <a:ext cx="4876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Pero, si no tienes un buen motivo para romper las reglas: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44C05D-47C7-931B-8A04-577BA07DC9EC}"/>
              </a:ext>
            </a:extLst>
          </p:cNvPr>
          <p:cNvSpPr txBox="1"/>
          <p:nvPr/>
        </p:nvSpPr>
        <p:spPr>
          <a:xfrm>
            <a:off x="698500" y="284672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PEP8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900D05F-095B-AAE9-5F34-F4E11D3E0FE9}"/>
              </a:ext>
            </a:extLst>
          </p:cNvPr>
          <p:cNvGrpSpPr/>
          <p:nvPr/>
        </p:nvGrpSpPr>
        <p:grpSpPr>
          <a:xfrm>
            <a:off x="7939088" y="1350169"/>
            <a:ext cx="4157662" cy="4157662"/>
            <a:chOff x="7939088" y="1350169"/>
            <a:chExt cx="4157662" cy="4157662"/>
          </a:xfrm>
        </p:grpSpPr>
        <p:pic>
          <p:nvPicPr>
            <p:cNvPr id="2050" name="Picture 2" descr="PATITO DE GOMA - Industrial Baena">
              <a:extLst>
                <a:ext uri="{FF2B5EF4-FFF2-40B4-BE49-F238E27FC236}">
                  <a16:creationId xmlns:a16="http://schemas.microsoft.com/office/drawing/2014/main" id="{0994A99C-C2EB-5162-1EDA-EF7EE6F6A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9088" y="1350169"/>
              <a:ext cx="4157662" cy="4157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16" descr="Imagen en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5458F2ED-52D0-3F60-65FE-0086B2DC8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6381" y="1606596"/>
              <a:ext cx="1743075" cy="140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6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8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Herramientas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639A2CB-4817-96A6-2A94-7C17B05B09F3}"/>
              </a:ext>
            </a:extLst>
          </p:cNvPr>
          <p:cNvGrpSpPr/>
          <p:nvPr/>
        </p:nvGrpSpPr>
        <p:grpSpPr>
          <a:xfrm>
            <a:off x="1619251" y="2357437"/>
            <a:ext cx="8873240" cy="2143125"/>
            <a:chOff x="1028700" y="2243138"/>
            <a:chExt cx="8873240" cy="2143125"/>
          </a:xfrm>
        </p:grpSpPr>
        <p:pic>
          <p:nvPicPr>
            <p:cNvPr id="1026" name="Picture 2" descr="Extensiones de VSCode: descubre cuáles son las más utilizadas | Alura  Cursos Online">
              <a:extLst>
                <a:ext uri="{FF2B5EF4-FFF2-40B4-BE49-F238E27FC236}">
                  <a16:creationId xmlns:a16="http://schemas.microsoft.com/office/drawing/2014/main" id="{367549F5-1515-D9D3-A9F8-B61425B14A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700" y="224313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B1B0B7B-4B55-3C07-1265-64D7FFE4B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2" y="2495550"/>
              <a:ext cx="1638300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GitHub Logos and Usage · GitHub">
              <a:extLst>
                <a:ext uri="{FF2B5EF4-FFF2-40B4-BE49-F238E27FC236}">
                  <a16:creationId xmlns:a16="http://schemas.microsoft.com/office/drawing/2014/main" id="{985D0DA3-AAD9-ED5A-9F1F-AA7E55B74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499" y="2330846"/>
              <a:ext cx="1967707" cy="196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200004A5-DB4B-C98B-488C-98DB1A2EA7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0893" y="2457251"/>
              <a:ext cx="1481047" cy="1714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650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9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Vscode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74549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Extensiones:</a:t>
            </a:r>
          </a:p>
          <a:p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vscode-icons</a:t>
            </a: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Jupyter</a:t>
            </a:r>
            <a:r>
              <a:rPr lang="es-ES" sz="2800" dirty="0"/>
              <a:t> (Extensión Pack (4))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Python</a:t>
            </a:r>
          </a:p>
        </p:txBody>
      </p:sp>
      <p:pic>
        <p:nvPicPr>
          <p:cNvPr id="9" name="Picture 2" descr="Extensiones de VSCode: descubre cuáles son las más utilizadas | Alura  Cursos Online">
            <a:extLst>
              <a:ext uri="{FF2B5EF4-FFF2-40B4-BE49-F238E27FC236}">
                <a16:creationId xmlns:a16="http://schemas.microsoft.com/office/drawing/2014/main" id="{730DFAAB-5081-BEEE-9C05-7AA762C3D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9" y="1489075"/>
            <a:ext cx="3879849" cy="387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50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433</Words>
  <Application>Microsoft Office PowerPoint</Application>
  <PresentationFormat>Panorámica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 Robledano Abasolo</dc:creator>
  <cp:lastModifiedBy>Alfredo Robledano Abasolo</cp:lastModifiedBy>
  <cp:revision>5</cp:revision>
  <dcterms:created xsi:type="dcterms:W3CDTF">2024-02-18T12:59:24Z</dcterms:created>
  <dcterms:modified xsi:type="dcterms:W3CDTF">2024-02-18T19:41:09Z</dcterms:modified>
</cp:coreProperties>
</file>