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0" r:id="rId2"/>
    <p:sldId id="556" r:id="rId3"/>
    <p:sldId id="558" r:id="rId4"/>
    <p:sldId id="481" r:id="rId5"/>
    <p:sldId id="561" r:id="rId6"/>
    <p:sldId id="555" r:id="rId7"/>
    <p:sldId id="562" r:id="rId8"/>
    <p:sldId id="559" r:id="rId9"/>
    <p:sldId id="563" r:id="rId10"/>
    <p:sldId id="497" r:id="rId11"/>
    <p:sldId id="566" r:id="rId12"/>
    <p:sldId id="502" r:id="rId13"/>
    <p:sldId id="564" r:id="rId14"/>
    <p:sldId id="565" r:id="rId15"/>
    <p:sldId id="495" r:id="rId16"/>
    <p:sldId id="496" r:id="rId17"/>
    <p:sldId id="498" r:id="rId18"/>
    <p:sldId id="539" r:id="rId19"/>
    <p:sldId id="569" r:id="rId20"/>
    <p:sldId id="489" r:id="rId21"/>
    <p:sldId id="490" r:id="rId22"/>
    <p:sldId id="567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12A0E-EA8F-9E0B-F9F7-C7A79225F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696B20-38CA-6027-F6E0-49141EFA0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27ACDB-57EC-1ABA-8D54-30CB5BDA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CFD16-90E8-2078-DCC4-40B42D21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215527-E8F9-FABB-A8F3-DB6B7D8B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562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E3FD1-6A8B-DD51-5985-9BD2FFB1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2EE2C4-604A-8E3F-6F30-8C89778DB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5FADF7-3D5A-C2EF-3C95-AB29F360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58480C-0858-695F-A781-67DFF1BB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16B3F0-D75F-6254-F09B-465D4DF7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59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13C241-093B-E761-0E63-872B9138F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28D9E3-C6AF-F991-320A-9BD1E3DDD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63A652-05A1-9E26-1C38-B54454F9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31862F-9000-4F31-4076-5103F75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118A80-90C2-2602-D91C-6DF522F2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074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22">
            <a:extLst>
              <a:ext uri="{FF2B5EF4-FFF2-40B4-BE49-F238E27FC236}">
                <a16:creationId xmlns:a16="http://schemas.microsoft.com/office/drawing/2014/main" id="{34CA90CB-3C84-46F4-B79F-1EC3DD77D391}"/>
              </a:ext>
            </a:extLst>
          </p:cNvPr>
          <p:cNvSpPr/>
          <p:nvPr userDrawn="1"/>
        </p:nvSpPr>
        <p:spPr>
          <a:xfrm>
            <a:off x="0" y="6096000"/>
            <a:ext cx="12192000" cy="76199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96" tIns="42198" rIns="84396" bIns="421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8AE1F0-6EB1-4A68-9F10-E296432A219A}"/>
              </a:ext>
            </a:extLst>
          </p:cNvPr>
          <p:cNvSpPr txBox="1"/>
          <p:nvPr userDrawn="1"/>
        </p:nvSpPr>
        <p:spPr>
          <a:xfrm>
            <a:off x="6660776" y="6175057"/>
            <a:ext cx="5381688" cy="60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62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 en Ingeniería Matemática</a:t>
            </a:r>
          </a:p>
          <a:p>
            <a:pPr algn="r"/>
            <a:r>
              <a:rPr lang="es-ES" sz="1662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Escuela Politécnica Superior</a:t>
            </a:r>
          </a:p>
        </p:txBody>
      </p:sp>
    </p:spTree>
    <p:extLst>
      <p:ext uri="{BB962C8B-B14F-4D97-AF65-F5344CB8AC3E}">
        <p14:creationId xmlns:p14="http://schemas.microsoft.com/office/powerpoint/2010/main" val="9918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B5D62-B147-ED79-A3AE-7BD2A33B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E21B2-DA07-ACEE-811C-54EE40AC1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693E09-9744-5EC8-5AF4-8F2C28EA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095E83-A1E3-FDA3-759A-7D0D363D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4E7A4A-3CD8-5CB1-BE0F-BE444174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04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50BF-AD77-F6A9-0226-C9A43771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F76829-DC75-2B10-7D6E-5F2D3147C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95F76A-0837-A157-48E8-AE2D91FC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E3B4D7-EC0A-B5B7-71ED-A864F408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5C552D-6A7F-F128-DECE-39FDCC0C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56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E8402-EF53-9FF1-B7E9-2B7FC0AA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38BDA7-F338-19F2-50F5-F969CC606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54B4D1-4C20-EF3C-984B-20EAAFFF3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F90F55-AF0A-3DB0-F1D8-1D2A40EE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17/02/2025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6B5520-2A25-BA99-54EC-01BD7402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B266C7-4339-ECCB-1C38-134B6BA9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62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FE639-6AB6-145C-CBFB-43F2A2A4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3919FD-BC97-A0A3-896C-1FF1EAC43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88170C-0030-FF4F-862C-19DD9F97F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D778F5-179B-DFF0-C162-342D06B65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96CF43-0611-CEB4-B513-DD5EFD414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58C5C6-1506-570B-4582-8B008D3F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17/02/2025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A74611-48E2-C8A4-17BE-9AFE1F71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86DFDC-CF52-FCEB-AD9F-8B453632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6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85DFA-89DA-86D8-259F-2C1B93F9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5BC12B-A0F5-C9CA-2EFE-7C265221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17/02/2025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944B6E-5007-40FD-97C9-E0E21124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6DF0E9-FE08-DA49-B788-018B91D1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541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B6665A-E6B2-79ED-4701-A30E5112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17/02/2025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19EC87-854B-7DDE-F863-C261AA29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FDDC71-06C9-D311-F622-9C358146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24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07A1C-1568-987C-9C93-96006DE8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9A961A-933B-7DF9-4456-095884056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8E3A94-1558-4BFF-3616-36D40170B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A59144-4598-6FA6-8D95-CFEB40D0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17/02/2025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E4E707-69E8-2C8B-9BE7-3841C135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4ED59C-24BE-A9FA-8C6A-B55F76B1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00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D55BB-AC6A-26C4-4FE1-C2A707C3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80FF2F-3A47-9A71-0EBF-5BD423120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FA761A-0329-CAB2-3B2B-1A2469025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5F5ECD-D2CB-5F19-C958-8B276F0B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CCA4-9BEC-48D3-B5E2-A375818D0E6E}" type="datetimeFigureOut">
              <a:rPr lang="es-ES" smtClean="0"/>
              <a:t>17/02/2025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1081F9-346C-FA93-C179-35EEB0C4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9E7C3F-F39F-6732-BAFF-D2B52789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06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8EC59F-541D-6AAC-7DAA-17480815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56E1FA-C649-16AA-AB3E-BEA1CA016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AB97AA-9C6D-D171-EA79-F539FB119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BCCA4-9BEC-48D3-B5E2-A375818D0E6E}" type="datetimeFigureOut">
              <a:rPr lang="es-ES" smtClean="0"/>
              <a:t>17/02/2025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790986-3B83-3C22-C0B7-CB7117724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8CE208-6013-DC83-C923-9BDB5ED0E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5FFC5-2543-4859-924A-39E55BE86C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46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4.svg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sv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9BA7F06-20A3-9B51-9773-CB7B776E5AA4}"/>
              </a:ext>
            </a:extLst>
          </p:cNvPr>
          <p:cNvSpPr txBox="1">
            <a:spLocks/>
          </p:cNvSpPr>
          <p:nvPr/>
        </p:nvSpPr>
        <p:spPr>
          <a:xfrm>
            <a:off x="698501" y="1265650"/>
            <a:ext cx="6417916" cy="37980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Curso Python </a:t>
            </a:r>
          </a:p>
          <a:p>
            <a:r>
              <a:rPr lang="es-ES" sz="5400" dirty="0"/>
              <a:t>2025</a:t>
            </a:r>
          </a:p>
          <a:p>
            <a:r>
              <a:rPr lang="es-ES" sz="5400" dirty="0"/>
              <a:t>Día 1:</a:t>
            </a:r>
          </a:p>
          <a:p>
            <a:r>
              <a:rPr lang="es-ES" sz="5400" dirty="0"/>
              <a:t>Introducción al lenguaje y entorno</a:t>
            </a: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1E4C39C3-AA5A-8DD1-1261-BBC7DF39C1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77" b="94231" l="10000" r="90000">
                        <a14:foregroundMark x1="50000" y1="6154" x2="50000" y2="6154"/>
                        <a14:foregroundMark x1="50444" y1="94615" x2="50444" y2="94615"/>
                        <a14:foregroundMark x1="44222" y1="36731" x2="44222" y2="36731"/>
                        <a14:foregroundMark x1="29556" y1="48269" x2="29556" y2="48269"/>
                        <a14:foregroundMark x1="29556" y1="48269" x2="29556" y2="49423"/>
                        <a14:foregroundMark x1="30778" y1="67308" x2="30778" y2="59038"/>
                        <a14:foregroundMark x1="30778" y1="40000" x2="30778" y2="40000"/>
                        <a14:foregroundMark x1="29778" y1="57692" x2="29778" y2="57692"/>
                        <a14:foregroundMark x1="36889" y1="47885" x2="55222" y2="28462"/>
                        <a14:foregroundMark x1="56222" y1="30000" x2="52778" y2="9615"/>
                        <a14:foregroundMark x1="52778" y1="9615" x2="50889" y2="8654"/>
                        <a14:foregroundMark x1="48556" y1="2308" x2="49333" y2="1346"/>
                        <a14:foregroundMark x1="71778" y1="35192" x2="72889" y2="59423"/>
                        <a14:foregroundMark x1="61889" y1="57692" x2="41444" y2="67308"/>
                        <a14:foregroundMark x1="41222" y1="4231" x2="48556" y2="577"/>
                        <a14:backgroundMark x1="18778" y1="16154" x2="18778" y2="1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48" y="1671443"/>
            <a:ext cx="5168900" cy="29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8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813C8F7-F1E3-9E74-729E-A87BACD1B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644" y="2051470"/>
            <a:ext cx="2755058" cy="2755058"/>
          </a:xfrm>
          <a:prstGeom prst="rect">
            <a:avLst/>
          </a:prstGeom>
        </p:spPr>
      </p:pic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10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</a:t>
            </a:r>
            <a:r>
              <a:rPr lang="es-ES" sz="5400" dirty="0" err="1"/>
              <a:t>Vscode</a:t>
            </a:r>
            <a:endParaRPr lang="es-ES" sz="5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74549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Extensiones:</a:t>
            </a:r>
          </a:p>
          <a:p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vscode-icons</a:t>
            </a: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Jupyter</a:t>
            </a:r>
            <a:r>
              <a:rPr lang="es-ES" sz="2800" dirty="0"/>
              <a:t> (Extensión Pack (4))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71905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11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GitHub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516558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Archivos y cambios:</a:t>
            </a:r>
          </a:p>
          <a:p>
            <a:endParaRPr lang="es-ES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/>
              <a:t>Plataforma de alojamiento de repositorios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/>
              <a:t>Se sirve de Git para el control de versiones</a:t>
            </a:r>
          </a:p>
        </p:txBody>
      </p:sp>
      <p:pic>
        <p:nvPicPr>
          <p:cNvPr id="9" name="Picture 6" descr="GitHub Logos and Usage · GitHub">
            <a:extLst>
              <a:ext uri="{FF2B5EF4-FFF2-40B4-BE49-F238E27FC236}">
                <a16:creationId xmlns:a16="http://schemas.microsoft.com/office/drawing/2014/main" id="{92FDD5E9-A006-280D-437B-E372571B8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00" y="1695450"/>
            <a:ext cx="34671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0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12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Git y </a:t>
            </a:r>
            <a:r>
              <a:rPr lang="es-ES" sz="5400" dirty="0" err="1"/>
              <a:t>Github</a:t>
            </a:r>
            <a:endParaRPr lang="es-ES" sz="5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695450"/>
            <a:ext cx="6019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Archivos estructura de un proyecto:</a:t>
            </a:r>
          </a:p>
          <a:p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README.md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.</a:t>
            </a:r>
            <a:r>
              <a:rPr lang="es-ES" sz="2800" dirty="0" err="1"/>
              <a:t>gitignore</a:t>
            </a: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requirements.txt (</a:t>
            </a:r>
            <a:r>
              <a:rPr lang="es-ES" sz="2800" dirty="0" err="1"/>
              <a:t>pip</a:t>
            </a:r>
            <a:r>
              <a:rPr lang="es-ES" sz="28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Otros</a:t>
            </a:r>
          </a:p>
        </p:txBody>
      </p:sp>
      <p:pic>
        <p:nvPicPr>
          <p:cNvPr id="8" name="Picture 6" descr="GitHub Logos and Usage · GitHub">
            <a:extLst>
              <a:ext uri="{FF2B5EF4-FFF2-40B4-BE49-F238E27FC236}">
                <a16:creationId xmlns:a16="http://schemas.microsoft.com/office/drawing/2014/main" id="{D55D0765-8B97-E1B0-816F-FD070A11F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00" y="1695450"/>
            <a:ext cx="34671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35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13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</a:t>
            </a:r>
            <a:r>
              <a:rPr lang="es-ES" sz="5400" dirty="0" err="1"/>
              <a:t>Jupyter</a:t>
            </a:r>
            <a:endParaRPr lang="es-ES" sz="5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6019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Tipos de celdas:</a:t>
            </a:r>
          </a:p>
          <a:p>
            <a:endParaRPr lang="es-E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Markdown</a:t>
            </a:r>
            <a:endParaRPr lang="es-E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Code</a:t>
            </a:r>
            <a:endParaRPr lang="es-ES" sz="2800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F92A9D3-5A65-E9F7-0CC9-554B507A5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344" y="1874728"/>
            <a:ext cx="2684652" cy="310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663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14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1" y="599089"/>
            <a:ext cx="10998200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</a:t>
            </a:r>
            <a:r>
              <a:rPr lang="es-ES" sz="5400" dirty="0" err="1"/>
              <a:t>Jupyter</a:t>
            </a:r>
            <a:r>
              <a:rPr lang="es-ES" sz="5400" dirty="0"/>
              <a:t> </a:t>
            </a:r>
            <a:r>
              <a:rPr lang="es-ES" sz="5400" dirty="0" err="1"/>
              <a:t>Markdown</a:t>
            </a:r>
            <a:endParaRPr lang="es-ES" sz="5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6019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Ejemplos:</a:t>
            </a:r>
          </a:p>
          <a:p>
            <a:endParaRPr lang="es-ES" sz="2800" dirty="0"/>
          </a:p>
        </p:txBody>
      </p:sp>
      <p:pic>
        <p:nvPicPr>
          <p:cNvPr id="7" name="Imagen 6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94D82786-CD45-F013-4E96-59EC5CE34F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049" y="1380646"/>
            <a:ext cx="2476501" cy="4616788"/>
          </a:xfrm>
          <a:prstGeom prst="rect">
            <a:avLst/>
          </a:prstGeom>
        </p:spPr>
      </p:pic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F7F2BA7D-416C-28A8-B123-8B4CD16C07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81" y="1382807"/>
            <a:ext cx="2730549" cy="4614627"/>
          </a:xfrm>
          <a:prstGeom prst="rect">
            <a:avLst/>
          </a:prstGeom>
        </p:spPr>
      </p:pic>
      <p:pic>
        <p:nvPicPr>
          <p:cNvPr id="13" name="Imagen 12" descr="Imagen que contiene Texto&#10;&#10;Descripción generada automáticamente">
            <a:extLst>
              <a:ext uri="{FF2B5EF4-FFF2-40B4-BE49-F238E27FC236}">
                <a16:creationId xmlns:a16="http://schemas.microsoft.com/office/drawing/2014/main" id="{77C70EFA-1060-AEBF-3A8B-4AD0B7512C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971" y="3785921"/>
            <a:ext cx="2736310" cy="954107"/>
          </a:xfrm>
          <a:prstGeom prst="rect">
            <a:avLst/>
          </a:prstGeom>
        </p:spPr>
      </p:pic>
      <p:pic>
        <p:nvPicPr>
          <p:cNvPr id="15" name="Imagen 1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D4BAB1CD-E939-8F28-F1AB-1E99FED21E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977" y="2203711"/>
            <a:ext cx="4403023" cy="114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39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15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</a:t>
            </a:r>
            <a:r>
              <a:rPr lang="es-ES" sz="5400" dirty="0" err="1"/>
              <a:t>venv</a:t>
            </a:r>
            <a:endParaRPr lang="es-ES" sz="5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60198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Virtual </a:t>
            </a:r>
            <a:r>
              <a:rPr lang="es-ES" sz="2800" dirty="0" err="1"/>
              <a:t>enviroment</a:t>
            </a:r>
            <a:r>
              <a:rPr lang="es-ES" sz="2800" dirty="0"/>
              <a:t>:</a:t>
            </a:r>
          </a:p>
          <a:p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Modular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Copia de nuestro Python global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Ahí instalaríamos librerías* </a:t>
            </a: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DF6A676B-6C53-D064-A29D-38E22275C7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77" b="94231" l="10000" r="90000">
                        <a14:foregroundMark x1="50000" y1="6154" x2="50000" y2="6154"/>
                        <a14:foregroundMark x1="50444" y1="94615" x2="50444" y2="94615"/>
                        <a14:foregroundMark x1="44222" y1="36731" x2="44222" y2="36731"/>
                        <a14:foregroundMark x1="29556" y1="48269" x2="29556" y2="48269"/>
                        <a14:foregroundMark x1="29556" y1="48269" x2="29556" y2="49423"/>
                        <a14:foregroundMark x1="30778" y1="67308" x2="30778" y2="59038"/>
                        <a14:foregroundMark x1="30778" y1="40000" x2="30778" y2="40000"/>
                        <a14:foregroundMark x1="29778" y1="57692" x2="29778" y2="57692"/>
                        <a14:foregroundMark x1="36889" y1="47885" x2="55222" y2="28462"/>
                        <a14:foregroundMark x1="56222" y1="30000" x2="52778" y2="9615"/>
                        <a14:foregroundMark x1="52778" y1="9615" x2="50889" y2="8654"/>
                        <a14:foregroundMark x1="48556" y1="2308" x2="49333" y2="1346"/>
                        <a14:foregroundMark x1="71778" y1="35192" x2="72889" y2="59423"/>
                        <a14:foregroundMark x1="61889" y1="57692" x2="41444" y2="67308"/>
                        <a14:foregroundMark x1="41222" y1="4231" x2="48556" y2="577"/>
                        <a14:backgroundMark x1="18778" y1="16154" x2="18778" y2="1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935762"/>
            <a:ext cx="5168900" cy="29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7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16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</a:t>
            </a:r>
            <a:r>
              <a:rPr lang="es-ES" sz="5400" dirty="0" err="1"/>
              <a:t>venv</a:t>
            </a:r>
            <a:endParaRPr lang="es-ES" sz="5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74549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Comandos:</a:t>
            </a:r>
          </a:p>
          <a:p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python</a:t>
            </a:r>
            <a:r>
              <a:rPr lang="es-ES" sz="2800" dirty="0"/>
              <a:t> --m </a:t>
            </a:r>
            <a:r>
              <a:rPr lang="es-ES" sz="2800" dirty="0" err="1"/>
              <a:t>venv</a:t>
            </a:r>
            <a:r>
              <a:rPr lang="es-ES" sz="2800" dirty="0"/>
              <a:t> .</a:t>
            </a:r>
            <a:r>
              <a:rPr lang="es-ES" sz="2800" dirty="0" err="1"/>
              <a:t>venv</a:t>
            </a:r>
            <a:r>
              <a:rPr lang="es-ES" sz="28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.</a:t>
            </a:r>
            <a:r>
              <a:rPr lang="es-ES" sz="2800" dirty="0" err="1"/>
              <a:t>venv</a:t>
            </a:r>
            <a:r>
              <a:rPr lang="es-ES" sz="2800" dirty="0"/>
              <a:t>\Scripts\</a:t>
            </a:r>
            <a:r>
              <a:rPr lang="es-ES" sz="2800" dirty="0" err="1"/>
              <a:t>activate</a:t>
            </a:r>
            <a:r>
              <a:rPr lang="es-ES" sz="2800" dirty="0"/>
              <a:t>  (Windows)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source</a:t>
            </a:r>
            <a:r>
              <a:rPr lang="es-ES" sz="2800" dirty="0"/>
              <a:t> .</a:t>
            </a:r>
            <a:r>
              <a:rPr lang="es-ES" sz="2800" dirty="0" err="1"/>
              <a:t>venv</a:t>
            </a:r>
            <a:r>
              <a:rPr lang="es-ES" sz="2800" dirty="0"/>
              <a:t>/</a:t>
            </a:r>
            <a:r>
              <a:rPr lang="es-ES" sz="2800" dirty="0" err="1"/>
              <a:t>bin</a:t>
            </a:r>
            <a:r>
              <a:rPr lang="es-ES" sz="2800" dirty="0"/>
              <a:t>/</a:t>
            </a:r>
            <a:r>
              <a:rPr lang="es-ES" sz="2800" dirty="0" err="1"/>
              <a:t>activate</a:t>
            </a:r>
            <a:r>
              <a:rPr lang="es-ES" sz="2800" dirty="0"/>
              <a:t> (Linux y Mac)</a:t>
            </a: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DF6A676B-6C53-D064-A29D-38E22275C7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77" b="94231" l="10000" r="90000">
                        <a14:foregroundMark x1="50000" y1="6154" x2="50000" y2="6154"/>
                        <a14:foregroundMark x1="50444" y1="94615" x2="50444" y2="94615"/>
                        <a14:foregroundMark x1="44222" y1="36731" x2="44222" y2="36731"/>
                        <a14:foregroundMark x1="29556" y1="48269" x2="29556" y2="48269"/>
                        <a14:foregroundMark x1="29556" y1="48269" x2="29556" y2="49423"/>
                        <a14:foregroundMark x1="30778" y1="67308" x2="30778" y2="59038"/>
                        <a14:foregroundMark x1="30778" y1="40000" x2="30778" y2="40000"/>
                        <a14:foregroundMark x1="29778" y1="57692" x2="29778" y2="57692"/>
                        <a14:foregroundMark x1="36889" y1="47885" x2="55222" y2="28462"/>
                        <a14:foregroundMark x1="56222" y1="30000" x2="52778" y2="9615"/>
                        <a14:foregroundMark x1="52778" y1="9615" x2="50889" y2="8654"/>
                        <a14:foregroundMark x1="48556" y1="2308" x2="49333" y2="1346"/>
                        <a14:foregroundMark x1="71778" y1="35192" x2="72889" y2="59423"/>
                        <a14:foregroundMark x1="61889" y1="57692" x2="41444" y2="67308"/>
                        <a14:foregroundMark x1="41222" y1="4231" x2="48556" y2="577"/>
                        <a14:backgroundMark x1="18778" y1="16154" x2="18778" y2="1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935762"/>
            <a:ext cx="5168900" cy="29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2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17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Entorno de trabajo: </a:t>
            </a:r>
            <a:r>
              <a:rPr lang="es-ES" sz="5400" dirty="0" err="1"/>
              <a:t>venv</a:t>
            </a:r>
            <a:r>
              <a:rPr lang="es-ES" sz="5400" dirty="0"/>
              <a:t> y </a:t>
            </a:r>
            <a:r>
              <a:rPr lang="es-ES" sz="5400" dirty="0" err="1"/>
              <a:t>pip</a:t>
            </a:r>
            <a:endParaRPr lang="es-ES" sz="5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74549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Una vez tengamos activo nuestro </a:t>
            </a:r>
            <a:r>
              <a:rPr lang="es-ES" sz="2800" dirty="0" err="1"/>
              <a:t>venv</a:t>
            </a:r>
            <a:r>
              <a:rPr lang="es-ES" sz="2800" dirty="0"/>
              <a:t>:</a:t>
            </a:r>
          </a:p>
          <a:p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pip</a:t>
            </a:r>
            <a:r>
              <a:rPr lang="es-ES" sz="2800" dirty="0"/>
              <a:t> </a:t>
            </a:r>
            <a:r>
              <a:rPr lang="es-ES" sz="2800" dirty="0" err="1"/>
              <a:t>install</a:t>
            </a:r>
            <a:r>
              <a:rPr lang="es-ES" sz="2800" dirty="0"/>
              <a:t> &lt;module&gt;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pip</a:t>
            </a:r>
            <a:r>
              <a:rPr lang="es-ES" sz="2800" dirty="0"/>
              <a:t> </a:t>
            </a:r>
            <a:r>
              <a:rPr lang="es-ES" sz="2800" dirty="0" err="1"/>
              <a:t>install</a:t>
            </a:r>
            <a:r>
              <a:rPr lang="es-ES" sz="2800" dirty="0"/>
              <a:t> --r </a:t>
            </a:r>
            <a:r>
              <a:rPr lang="es-ES" sz="2800" dirty="0" err="1"/>
              <a:t>requirements</a:t>
            </a:r>
            <a:endParaRPr lang="es-ES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6893A93-57AD-48C8-88B8-5471D8CF3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000" y="1556923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5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18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41" name="Título 1">
            <a:extLst>
              <a:ext uri="{FF2B5EF4-FFF2-40B4-BE49-F238E27FC236}">
                <a16:creationId xmlns:a16="http://schemas.microsoft.com/office/drawing/2014/main" id="{EA41B00A-A727-E8B8-1EED-7874C3B4E495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9227378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Problema </a:t>
            </a:r>
            <a:r>
              <a:rPr lang="es-ES" sz="5400" dirty="0" err="1"/>
              <a:t>venv</a:t>
            </a:r>
            <a:r>
              <a:rPr lang="es-ES" sz="5400" dirty="0"/>
              <a:t>: Windows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3EA8FA-65A8-DBAF-3C0E-3240ECBC90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561"/>
          <a:stretch/>
        </p:blipFill>
        <p:spPr>
          <a:xfrm>
            <a:off x="682429" y="1381726"/>
            <a:ext cx="7462156" cy="17514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39CD150-2DD4-8B12-DD5C-40A1709344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429" y="3578683"/>
            <a:ext cx="3383028" cy="1783093"/>
          </a:xfrm>
          <a:prstGeom prst="rect">
            <a:avLst/>
          </a:prstGeom>
        </p:spPr>
      </p:pic>
      <p:pic>
        <p:nvPicPr>
          <p:cNvPr id="14" name="Picture 2" descr="The curved arrow in sketch Royalty Free Vector Image">
            <a:extLst>
              <a:ext uri="{FF2B5EF4-FFF2-40B4-BE49-F238E27FC236}">
                <a16:creationId xmlns:a16="http://schemas.microsoft.com/office/drawing/2014/main" id="{C84CDCB8-E54C-B150-6768-FB4634E9C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26838">
            <a:off x="3259877" y="2841708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39657C9-0938-DDA1-052B-85A1636CEE9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8619"/>
          <a:stretch/>
        </p:blipFill>
        <p:spPr>
          <a:xfrm>
            <a:off x="8623437" y="1367934"/>
            <a:ext cx="2886134" cy="1865565"/>
          </a:xfrm>
          <a:prstGeom prst="rect">
            <a:avLst/>
          </a:prstGeom>
        </p:spPr>
      </p:pic>
      <p:pic>
        <p:nvPicPr>
          <p:cNvPr id="17" name="Picture 2" descr="The curved arrow in sketch Royalty Free Vector Image">
            <a:extLst>
              <a:ext uri="{FF2B5EF4-FFF2-40B4-BE49-F238E27FC236}">
                <a16:creationId xmlns:a16="http://schemas.microsoft.com/office/drawing/2014/main" id="{9D36AAE9-2FF9-CB36-40D6-24E0B03AF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26838">
            <a:off x="8019318" y="470962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E7082FB-5B20-FD76-85F3-D457CFF54B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31016" y="3786985"/>
            <a:ext cx="7689807" cy="89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7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3A96886-F212-BFDE-6A77-9A312974B99F}"/>
              </a:ext>
            </a:extLst>
          </p:cNvPr>
          <p:cNvSpPr/>
          <p:nvPr/>
        </p:nvSpPr>
        <p:spPr>
          <a:xfrm>
            <a:off x="6445253" y="990407"/>
            <a:ext cx="4608995" cy="15386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D8B0BC0-C4B8-DD8F-A422-692F7FF2B19A}"/>
              </a:ext>
            </a:extLst>
          </p:cNvPr>
          <p:cNvSpPr/>
          <p:nvPr/>
        </p:nvSpPr>
        <p:spPr>
          <a:xfrm>
            <a:off x="6445252" y="2529018"/>
            <a:ext cx="4608995" cy="15386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10B8E8D-D3FD-8F78-052A-07D1FE1E3BC9}"/>
              </a:ext>
            </a:extLst>
          </p:cNvPr>
          <p:cNvSpPr/>
          <p:nvPr/>
        </p:nvSpPr>
        <p:spPr>
          <a:xfrm>
            <a:off x="6445251" y="4067629"/>
            <a:ext cx="4608995" cy="15386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19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40" name="Título 1">
            <a:extLst>
              <a:ext uri="{FF2B5EF4-FFF2-40B4-BE49-F238E27FC236}">
                <a16:creationId xmlns:a16="http://schemas.microsoft.com/office/drawing/2014/main" id="{C366CF2E-1CD0-420C-A371-FF731AB95581}"/>
              </a:ext>
            </a:extLst>
          </p:cNvPr>
          <p:cNvSpPr txBox="1">
            <a:spLocks/>
          </p:cNvSpPr>
          <p:nvPr/>
        </p:nvSpPr>
        <p:spPr>
          <a:xfrm>
            <a:off x="698501" y="599089"/>
            <a:ext cx="11493500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PEP8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FE909F9-58C7-6D67-F853-15D11C6F0729}"/>
              </a:ext>
            </a:extLst>
          </p:cNvPr>
          <p:cNvSpPr txBox="1"/>
          <p:nvPr/>
        </p:nvSpPr>
        <p:spPr>
          <a:xfrm>
            <a:off x="503030" y="1559522"/>
            <a:ext cx="50098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Guía de estilo para la implementación de Python en C (C-Python)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snake_case</a:t>
            </a: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Uso de “_” para variables internas/reservadas/…</a:t>
            </a:r>
          </a:p>
          <a:p>
            <a:r>
              <a:rPr lang="es-ES" sz="2800" dirty="0"/>
              <a:t>	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60E7524-0F22-F8FC-7A40-90FDF569663E}"/>
              </a:ext>
            </a:extLst>
          </p:cNvPr>
          <p:cNvSpPr txBox="1"/>
          <p:nvPr/>
        </p:nvSpPr>
        <p:spPr>
          <a:xfrm>
            <a:off x="6700908" y="1559522"/>
            <a:ext cx="27829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snake_case</a:t>
            </a:r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 err="1"/>
              <a:t>bank_account</a:t>
            </a:r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__</a:t>
            </a:r>
            <a:r>
              <a:rPr lang="es-ES" sz="2400" dirty="0" err="1"/>
              <a:t>add</a:t>
            </a:r>
            <a:r>
              <a:rPr lang="es-ES" sz="2400" dirty="0"/>
              <a:t>__</a:t>
            </a:r>
          </a:p>
          <a:p>
            <a:r>
              <a:rPr lang="es-ES" sz="2400" dirty="0"/>
              <a:t>__</a:t>
            </a:r>
            <a:r>
              <a:rPr lang="es-ES" sz="2400" dirty="0" err="1"/>
              <a:t>lt</a:t>
            </a:r>
            <a:r>
              <a:rPr lang="es-ES" sz="2400" dirty="0"/>
              <a:t>__</a:t>
            </a:r>
          </a:p>
          <a:p>
            <a:r>
              <a:rPr lang="es-ES" sz="2400" dirty="0"/>
              <a:t>_</a:t>
            </a:r>
            <a:r>
              <a:rPr lang="es-ES" sz="2400" dirty="0" err="1"/>
              <a:t>internal_var</a:t>
            </a:r>
            <a:endParaRPr lang="es-ES" sz="2400" dirty="0"/>
          </a:p>
          <a:p>
            <a:endParaRPr lang="es-ES" sz="2400" dirty="0"/>
          </a:p>
          <a:p>
            <a:endParaRPr lang="en-GB" sz="24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1FFE3F0-F53A-F971-8332-D6BD8AD427FC}"/>
              </a:ext>
            </a:extLst>
          </p:cNvPr>
          <p:cNvSpPr/>
          <p:nvPr/>
        </p:nvSpPr>
        <p:spPr>
          <a:xfrm>
            <a:off x="8766313" y="990407"/>
            <a:ext cx="2287934" cy="1538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E43EC64-1A01-44D3-C152-C01975EDD888}"/>
              </a:ext>
            </a:extLst>
          </p:cNvPr>
          <p:cNvSpPr/>
          <p:nvPr/>
        </p:nvSpPr>
        <p:spPr>
          <a:xfrm>
            <a:off x="8766312" y="2529018"/>
            <a:ext cx="2287934" cy="1538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2ADE861-4D15-1352-EA65-1799A1ABE58C}"/>
              </a:ext>
            </a:extLst>
          </p:cNvPr>
          <p:cNvSpPr/>
          <p:nvPr/>
        </p:nvSpPr>
        <p:spPr>
          <a:xfrm>
            <a:off x="8766311" y="4067629"/>
            <a:ext cx="2287934" cy="1538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C8E22C4-5886-B93B-A73E-F0BDC8519C61}"/>
              </a:ext>
            </a:extLst>
          </p:cNvPr>
          <p:cNvSpPr txBox="1"/>
          <p:nvPr/>
        </p:nvSpPr>
        <p:spPr>
          <a:xfrm>
            <a:off x="9033291" y="1367986"/>
            <a:ext cx="20209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PascalCase</a:t>
            </a:r>
            <a:endParaRPr lang="es-ES" sz="2400" dirty="0"/>
          </a:p>
          <a:p>
            <a:r>
              <a:rPr lang="es-ES" sz="2400" dirty="0" err="1"/>
              <a:t>camelCase</a:t>
            </a:r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 err="1"/>
              <a:t>BankAccount</a:t>
            </a:r>
            <a:endParaRPr lang="es-ES" sz="2400" dirty="0"/>
          </a:p>
          <a:p>
            <a:r>
              <a:rPr lang="es-ES" sz="2400" dirty="0" err="1"/>
              <a:t>bankAccount</a:t>
            </a:r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          …</a:t>
            </a:r>
          </a:p>
          <a:p>
            <a:r>
              <a:rPr lang="es-ES" sz="2400" dirty="0"/>
              <a:t>          …</a:t>
            </a:r>
          </a:p>
        </p:txBody>
      </p:sp>
    </p:spTree>
    <p:extLst>
      <p:ext uri="{BB962C8B-B14F-4D97-AF65-F5344CB8AC3E}">
        <p14:creationId xmlns:p14="http://schemas.microsoft.com/office/powerpoint/2010/main" val="349294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2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1" y="599089"/>
            <a:ext cx="4946648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Sobre este curso: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E51D970-97B2-CDFA-54AF-3202F19915C7}"/>
              </a:ext>
            </a:extLst>
          </p:cNvPr>
          <p:cNvSpPr txBox="1"/>
          <p:nvPr/>
        </p:nvSpPr>
        <p:spPr>
          <a:xfrm>
            <a:off x="698501" y="1707635"/>
            <a:ext cx="55371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400" dirty="0"/>
              <a:t>Se recomienda tener conocimientos básicos de programación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400" dirty="0"/>
              <a:t>Entenderemos como es un entorno de trabajo en Python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400" dirty="0"/>
              <a:t>Aprenderemos a manejar elementos básicos del lenguaje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400" dirty="0"/>
              <a:t>Nos centraremos en la librería estándar</a:t>
            </a:r>
          </a:p>
        </p:txBody>
      </p:sp>
      <p:pic>
        <p:nvPicPr>
          <p:cNvPr id="33" name="Imagen 32" descr="Texto&#10;&#10;Descripción generada automáticamente">
            <a:extLst>
              <a:ext uri="{FF2B5EF4-FFF2-40B4-BE49-F238E27FC236}">
                <a16:creationId xmlns:a16="http://schemas.microsoft.com/office/drawing/2014/main" id="{3EFA6BD3-BD51-15A9-90B1-71152417EA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9" y="2337113"/>
            <a:ext cx="5016500" cy="21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22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0231F177-98AF-205E-5B9A-F7CD3131D6A4}"/>
              </a:ext>
            </a:extLst>
          </p:cNvPr>
          <p:cNvGrpSpPr/>
          <p:nvPr/>
        </p:nvGrpSpPr>
        <p:grpSpPr>
          <a:xfrm>
            <a:off x="7939088" y="1350169"/>
            <a:ext cx="4157662" cy="4157662"/>
            <a:chOff x="7939088" y="1350169"/>
            <a:chExt cx="4157662" cy="4157662"/>
          </a:xfrm>
        </p:grpSpPr>
        <p:pic>
          <p:nvPicPr>
            <p:cNvPr id="2050" name="Picture 2" descr="PATITO DE GOMA - Industrial Baena">
              <a:extLst>
                <a:ext uri="{FF2B5EF4-FFF2-40B4-BE49-F238E27FC236}">
                  <a16:creationId xmlns:a16="http://schemas.microsoft.com/office/drawing/2014/main" id="{0994A99C-C2EB-5162-1EDA-EF7EE6F6A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9088" y="1350169"/>
              <a:ext cx="4157662" cy="4157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E0AD7CEF-63E2-670E-EC68-1D141CFBE909}"/>
                </a:ext>
              </a:extLst>
            </p:cNvPr>
            <p:cNvSpPr/>
            <p:nvPr/>
          </p:nvSpPr>
          <p:spPr>
            <a:xfrm rot="19783229">
              <a:off x="10037309" y="2056738"/>
              <a:ext cx="402339" cy="9362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4F931B6D-958D-EEB6-0CE6-5DB45ADC944A}"/>
                </a:ext>
              </a:extLst>
            </p:cNvPr>
            <p:cNvSpPr/>
            <p:nvPr/>
          </p:nvSpPr>
          <p:spPr>
            <a:xfrm rot="1518320">
              <a:off x="9523673" y="2057902"/>
              <a:ext cx="392878" cy="9236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20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69722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PEP8: ¿Indiscutible?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1EC1EF6-771A-3FC4-A71E-C3C03AAF21A4}"/>
              </a:ext>
            </a:extLst>
          </p:cNvPr>
          <p:cNvSpPr txBox="1"/>
          <p:nvPr/>
        </p:nvSpPr>
        <p:spPr>
          <a:xfrm>
            <a:off x="698500" y="1781196"/>
            <a:ext cx="8242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“</a:t>
            </a:r>
            <a:r>
              <a:rPr lang="en-US" sz="2800" dirty="0"/>
              <a:t>A Foolish Consistency is the Hobgoblin of Little Minds</a:t>
            </a:r>
            <a:r>
              <a:rPr lang="es-ES" sz="2800" dirty="0"/>
              <a:t>”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055C4C0-F166-13A9-5BDF-5260445A7F41}"/>
              </a:ext>
            </a:extLst>
          </p:cNvPr>
          <p:cNvSpPr txBox="1"/>
          <p:nvPr/>
        </p:nvSpPr>
        <p:spPr>
          <a:xfrm>
            <a:off x="616745" y="2696902"/>
            <a:ext cx="74548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Hay que ser inteligente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Mira ejemplos y ¡pregunta!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Juzga lo que crees que es más conveniente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No rompas compatibilidad de versiones anteriores</a:t>
            </a:r>
          </a:p>
        </p:txBody>
      </p:sp>
    </p:spTree>
    <p:extLst>
      <p:ext uri="{BB962C8B-B14F-4D97-AF65-F5344CB8AC3E}">
        <p14:creationId xmlns:p14="http://schemas.microsoft.com/office/powerpoint/2010/main" val="3638905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21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69722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PEP8: ¿Indiscutible?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1EC1EF6-771A-3FC4-A71E-C3C03AAF21A4}"/>
              </a:ext>
            </a:extLst>
          </p:cNvPr>
          <p:cNvSpPr txBox="1"/>
          <p:nvPr/>
        </p:nvSpPr>
        <p:spPr>
          <a:xfrm>
            <a:off x="698500" y="1781196"/>
            <a:ext cx="4876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Pero, si no tienes un buen motivo para romper las reglas: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844C05D-47C7-931B-8A04-577BA07DC9EC}"/>
              </a:ext>
            </a:extLst>
          </p:cNvPr>
          <p:cNvSpPr txBox="1"/>
          <p:nvPr/>
        </p:nvSpPr>
        <p:spPr>
          <a:xfrm>
            <a:off x="698500" y="284672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PEP8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B900D05F-095B-AAE9-5F34-F4E11D3E0FE9}"/>
              </a:ext>
            </a:extLst>
          </p:cNvPr>
          <p:cNvGrpSpPr/>
          <p:nvPr/>
        </p:nvGrpSpPr>
        <p:grpSpPr>
          <a:xfrm>
            <a:off x="7939088" y="1350169"/>
            <a:ext cx="4157662" cy="4157662"/>
            <a:chOff x="7939088" y="1350169"/>
            <a:chExt cx="4157662" cy="4157662"/>
          </a:xfrm>
        </p:grpSpPr>
        <p:pic>
          <p:nvPicPr>
            <p:cNvPr id="2050" name="Picture 2" descr="PATITO DE GOMA - Industrial Baena">
              <a:extLst>
                <a:ext uri="{FF2B5EF4-FFF2-40B4-BE49-F238E27FC236}">
                  <a16:creationId xmlns:a16="http://schemas.microsoft.com/office/drawing/2014/main" id="{0994A99C-C2EB-5162-1EDA-EF7EE6F6A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9088" y="1350169"/>
              <a:ext cx="4157662" cy="4157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n 16" descr="Imagen en blanco y negro&#10;&#10;Descripción generada automáticamente con confianza baja">
              <a:extLst>
                <a:ext uri="{FF2B5EF4-FFF2-40B4-BE49-F238E27FC236}">
                  <a16:creationId xmlns:a16="http://schemas.microsoft.com/office/drawing/2014/main" id="{5458F2ED-52D0-3F60-65FE-0086B2DC8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6381" y="1606596"/>
              <a:ext cx="1743075" cy="140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64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22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0" y="599089"/>
            <a:ext cx="12001499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Git (Opcional)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57F699-802D-00D7-7C0B-CDBB72EDF19B}"/>
              </a:ext>
            </a:extLst>
          </p:cNvPr>
          <p:cNvSpPr txBox="1"/>
          <p:nvPr/>
        </p:nvSpPr>
        <p:spPr>
          <a:xfrm>
            <a:off x="698500" y="1781196"/>
            <a:ext cx="74549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Comandos:</a:t>
            </a:r>
          </a:p>
          <a:p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git</a:t>
            </a:r>
            <a:r>
              <a:rPr lang="es-ES" sz="2800" dirty="0"/>
              <a:t> clone &lt;remote-</a:t>
            </a:r>
            <a:r>
              <a:rPr lang="es-ES" sz="2800" dirty="0" err="1"/>
              <a:t>repository</a:t>
            </a:r>
            <a:r>
              <a:rPr lang="es-ES" sz="2800" dirty="0"/>
              <a:t>-</a:t>
            </a:r>
            <a:r>
              <a:rPr lang="es-ES" sz="2800" dirty="0" err="1"/>
              <a:t>url</a:t>
            </a:r>
            <a:r>
              <a:rPr lang="es-ES" sz="2800" dirty="0"/>
              <a:t>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git</a:t>
            </a:r>
            <a:r>
              <a:rPr lang="es-ES" sz="2800" dirty="0"/>
              <a:t> </a:t>
            </a:r>
            <a:r>
              <a:rPr lang="es-ES" sz="2800" dirty="0" err="1"/>
              <a:t>add</a:t>
            </a:r>
            <a:r>
              <a:rPr lang="es-ES" sz="2800" dirty="0"/>
              <a:t> &lt;</a:t>
            </a:r>
            <a:r>
              <a:rPr lang="es-ES" sz="2800" dirty="0" err="1"/>
              <a:t>filename</a:t>
            </a:r>
            <a:r>
              <a:rPr lang="es-ES" sz="2800" dirty="0"/>
              <a:t>&gt;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git</a:t>
            </a:r>
            <a:r>
              <a:rPr lang="es-ES" sz="2800" dirty="0"/>
              <a:t> </a:t>
            </a:r>
            <a:r>
              <a:rPr lang="es-ES" sz="2800" dirty="0" err="1"/>
              <a:t>commit</a:t>
            </a: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git</a:t>
            </a:r>
            <a:r>
              <a:rPr lang="es-ES" sz="2800" dirty="0"/>
              <a:t> </a:t>
            </a:r>
            <a:r>
              <a:rPr lang="es-ES" sz="2800" dirty="0" err="1"/>
              <a:t>push</a:t>
            </a:r>
            <a:endParaRPr lang="es-ES" sz="2800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57350B8-1054-8D5E-AAEF-7B3D2C71B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2" y="1917701"/>
            <a:ext cx="3022598" cy="302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23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3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1" y="599089"/>
            <a:ext cx="4946648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Contenidos: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E91577A6-21D4-03B4-C1C7-30860BBE8593}"/>
              </a:ext>
            </a:extLst>
          </p:cNvPr>
          <p:cNvGrpSpPr/>
          <p:nvPr/>
        </p:nvGrpSpPr>
        <p:grpSpPr>
          <a:xfrm>
            <a:off x="0" y="2042398"/>
            <a:ext cx="12192000" cy="2773203"/>
            <a:chOff x="0" y="1732804"/>
            <a:chExt cx="12192000" cy="2773203"/>
          </a:xfrm>
        </p:grpSpPr>
        <p:sp>
          <p:nvSpPr>
            <p:cNvPr id="19" name="Diagrama de flujo: conector fuera de página 18">
              <a:extLst>
                <a:ext uri="{FF2B5EF4-FFF2-40B4-BE49-F238E27FC236}">
                  <a16:creationId xmlns:a16="http://schemas.microsoft.com/office/drawing/2014/main" id="{1C7530F8-10F0-0613-65F4-BD5F97597F76}"/>
                </a:ext>
              </a:extLst>
            </p:cNvPr>
            <p:cNvSpPr>
              <a:spLocks/>
            </p:cNvSpPr>
            <p:nvPr/>
          </p:nvSpPr>
          <p:spPr>
            <a:xfrm rot="5400000">
              <a:off x="7952900" y="266908"/>
              <a:ext cx="2773201" cy="5704998"/>
            </a:xfrm>
            <a:prstGeom prst="flowChartOffpage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Diagrama de flujo: conector fuera de página 15">
              <a:extLst>
                <a:ext uri="{FF2B5EF4-FFF2-40B4-BE49-F238E27FC236}">
                  <a16:creationId xmlns:a16="http://schemas.microsoft.com/office/drawing/2014/main" id="{AE4E739E-8D35-8454-73F6-593837E974D6}"/>
                </a:ext>
              </a:extLst>
            </p:cNvPr>
            <p:cNvSpPr>
              <a:spLocks/>
            </p:cNvSpPr>
            <p:nvPr/>
          </p:nvSpPr>
          <p:spPr>
            <a:xfrm rot="16200000">
              <a:off x="4695433" y="476538"/>
              <a:ext cx="2773201" cy="5285734"/>
            </a:xfrm>
            <a:prstGeom prst="flowChartOffpageConnec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" name="Diagrama de flujo: conector fuera de página 17">
              <a:extLst>
                <a:ext uri="{FF2B5EF4-FFF2-40B4-BE49-F238E27FC236}">
                  <a16:creationId xmlns:a16="http://schemas.microsoft.com/office/drawing/2014/main" id="{3C4978AB-4836-B88F-764D-CF7618072914}"/>
                </a:ext>
              </a:extLst>
            </p:cNvPr>
            <p:cNvSpPr>
              <a:spLocks/>
            </p:cNvSpPr>
            <p:nvPr/>
          </p:nvSpPr>
          <p:spPr>
            <a:xfrm rot="16200000">
              <a:off x="834551" y="898255"/>
              <a:ext cx="2773201" cy="4442304"/>
            </a:xfrm>
            <a:prstGeom prst="flowChartOffpageConnector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D4619A58-4BF6-2C5D-AE80-A4911FEE6309}"/>
                </a:ext>
              </a:extLst>
            </p:cNvPr>
            <p:cNvSpPr txBox="1"/>
            <p:nvPr/>
          </p:nvSpPr>
          <p:spPr>
            <a:xfrm>
              <a:off x="796240" y="1965243"/>
              <a:ext cx="291672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Entorno de trabajo</a:t>
              </a:r>
            </a:p>
            <a:p>
              <a:endParaRPr lang="es-ES" sz="2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PEP8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 err="1"/>
                <a:t>venv</a:t>
              </a:r>
              <a:endParaRPr lang="es-ES" sz="2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 err="1"/>
                <a:t>Jupyter</a:t>
              </a:r>
              <a:endParaRPr lang="es-ES" sz="2400" dirty="0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EE23BD12-0A4E-6C0C-E8C2-E87028E46448}"/>
                </a:ext>
              </a:extLst>
            </p:cNvPr>
            <p:cNvSpPr txBox="1"/>
            <p:nvPr/>
          </p:nvSpPr>
          <p:spPr>
            <a:xfrm>
              <a:off x="8966547" y="1963152"/>
              <a:ext cx="291672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Estructuras</a:t>
              </a:r>
            </a:p>
            <a:p>
              <a:endParaRPr lang="es-ES" sz="2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Condicionales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Bucles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Excepciones*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ES" sz="2400" dirty="0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2CBED635-51D0-B74B-80B3-3C55A8F2B480}"/>
                </a:ext>
              </a:extLst>
            </p:cNvPr>
            <p:cNvSpPr txBox="1"/>
            <p:nvPr/>
          </p:nvSpPr>
          <p:spPr>
            <a:xfrm>
              <a:off x="4683950" y="1963152"/>
              <a:ext cx="291672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dirty="0"/>
                <a:t>Variables</a:t>
              </a:r>
            </a:p>
            <a:p>
              <a:endParaRPr lang="es-ES" sz="2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 err="1"/>
                <a:t>Strings</a:t>
              </a:r>
              <a:endParaRPr lang="es-ES" sz="2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Numéricas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sz="2400" dirty="0"/>
                <a:t>Secuencias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s-E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920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4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B838F8D-679B-11B4-0B8C-8D88F2D4132C}"/>
              </a:ext>
            </a:extLst>
          </p:cNvPr>
          <p:cNvSpPr txBox="1">
            <a:spLocks/>
          </p:cNvSpPr>
          <p:nvPr/>
        </p:nvSpPr>
        <p:spPr>
          <a:xfrm>
            <a:off x="698501" y="599089"/>
            <a:ext cx="4946648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Hoy: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E51D970-97B2-CDFA-54AF-3202F19915C7}"/>
              </a:ext>
            </a:extLst>
          </p:cNvPr>
          <p:cNvSpPr txBox="1"/>
          <p:nvPr/>
        </p:nvSpPr>
        <p:spPr>
          <a:xfrm>
            <a:off x="698501" y="2090172"/>
            <a:ext cx="55371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800" dirty="0"/>
              <a:t>Introducción al lenguaje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800" dirty="0"/>
              <a:t>Creación del entorno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800" dirty="0" err="1"/>
              <a:t>venv</a:t>
            </a:r>
            <a:r>
              <a:rPr lang="es-ES" sz="2800" dirty="0"/>
              <a:t> y </a:t>
            </a:r>
            <a:r>
              <a:rPr lang="es-ES" sz="2800" dirty="0" err="1"/>
              <a:t>pip</a:t>
            </a:r>
            <a:endParaRPr lang="es-ES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800" dirty="0"/>
              <a:t>PEP8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44A7F88-A781-F3EF-5C84-06CBB7BE23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596" y="1276350"/>
            <a:ext cx="4305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4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5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40" name="Título 1">
            <a:extLst>
              <a:ext uri="{FF2B5EF4-FFF2-40B4-BE49-F238E27FC236}">
                <a16:creationId xmlns:a16="http://schemas.microsoft.com/office/drawing/2014/main" id="{C366CF2E-1CD0-420C-A371-FF731AB95581}"/>
              </a:ext>
            </a:extLst>
          </p:cNvPr>
          <p:cNvSpPr txBox="1">
            <a:spLocks/>
          </p:cNvSpPr>
          <p:nvPr/>
        </p:nvSpPr>
        <p:spPr>
          <a:xfrm>
            <a:off x="698501" y="599089"/>
            <a:ext cx="11493500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Introducción al lenguaje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FE909F9-58C7-6D67-F853-15D11C6F0729}"/>
              </a:ext>
            </a:extLst>
          </p:cNvPr>
          <p:cNvSpPr txBox="1"/>
          <p:nvPr/>
        </p:nvSpPr>
        <p:spPr>
          <a:xfrm>
            <a:off x="503030" y="1559522"/>
            <a:ext cx="5009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¿Qué es Python?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¿Quién lo crea?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¿Por qué lo utilizaríamos en nuestros proyectos?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r>
              <a:rPr lang="es-ES" sz="2800" dirty="0"/>
              <a:t>	</a:t>
            </a: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1BF033EF-FA4C-9B7A-8F2C-AB51313F55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77" b="94231" l="10000" r="90000">
                        <a14:foregroundMark x1="50000" y1="6154" x2="50000" y2="6154"/>
                        <a14:foregroundMark x1="50444" y1="94615" x2="50444" y2="94615"/>
                        <a14:foregroundMark x1="44222" y1="36731" x2="44222" y2="36731"/>
                        <a14:foregroundMark x1="29556" y1="48269" x2="29556" y2="48269"/>
                        <a14:foregroundMark x1="29556" y1="48269" x2="29556" y2="49423"/>
                        <a14:foregroundMark x1="30778" y1="67308" x2="30778" y2="59038"/>
                        <a14:foregroundMark x1="30778" y1="40000" x2="30778" y2="40000"/>
                        <a14:foregroundMark x1="29778" y1="57692" x2="29778" y2="57692"/>
                        <a14:foregroundMark x1="36889" y1="47885" x2="55222" y2="28462"/>
                        <a14:foregroundMark x1="56222" y1="30000" x2="52778" y2="9615"/>
                        <a14:foregroundMark x1="52778" y1="9615" x2="50889" y2="8654"/>
                        <a14:foregroundMark x1="48556" y1="2308" x2="49333" y2="1346"/>
                        <a14:foregroundMark x1="71778" y1="35192" x2="72889" y2="59423"/>
                        <a14:foregroundMark x1="61889" y1="57692" x2="41444" y2="67308"/>
                        <a14:foregroundMark x1="41222" y1="4231" x2="48556" y2="577"/>
                        <a14:backgroundMark x1="18778" y1="16154" x2="18778" y2="16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48" y="1671443"/>
            <a:ext cx="5168900" cy="29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0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6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40" name="Título 1">
            <a:extLst>
              <a:ext uri="{FF2B5EF4-FFF2-40B4-BE49-F238E27FC236}">
                <a16:creationId xmlns:a16="http://schemas.microsoft.com/office/drawing/2014/main" id="{C366CF2E-1CD0-420C-A371-FF731AB95581}"/>
              </a:ext>
            </a:extLst>
          </p:cNvPr>
          <p:cNvSpPr txBox="1">
            <a:spLocks/>
          </p:cNvSpPr>
          <p:nvPr/>
        </p:nvSpPr>
        <p:spPr>
          <a:xfrm>
            <a:off x="698501" y="599089"/>
            <a:ext cx="11493500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¿Qué?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FE909F9-58C7-6D67-F853-15D11C6F0729}"/>
              </a:ext>
            </a:extLst>
          </p:cNvPr>
          <p:cNvSpPr txBox="1"/>
          <p:nvPr/>
        </p:nvSpPr>
        <p:spPr>
          <a:xfrm>
            <a:off x="503030" y="1559522"/>
            <a:ext cx="50098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Lenguaje de programación multipropósito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 interpretado (se ejecuta según se lee)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Todo son objectos con atributos y funcionalidades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r>
              <a:rPr lang="es-ES" sz="2800" dirty="0"/>
              <a:t>	</a:t>
            </a:r>
          </a:p>
        </p:txBody>
      </p:sp>
      <p:pic>
        <p:nvPicPr>
          <p:cNvPr id="11" name="Imagen 10" descr="Imagen que contiene Dibujo de ingeniería&#10;&#10;Descripción generada automáticamente">
            <a:extLst>
              <a:ext uri="{FF2B5EF4-FFF2-40B4-BE49-F238E27FC236}">
                <a16:creationId xmlns:a16="http://schemas.microsoft.com/office/drawing/2014/main" id="{3E3247FE-1185-7A36-AA91-FFFF5D5E22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9"/>
          <a:stretch/>
        </p:blipFill>
        <p:spPr>
          <a:xfrm>
            <a:off x="7062304" y="98819"/>
            <a:ext cx="3274391" cy="3197659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4BFC986-7C73-AC52-4E13-39453988B7F2}"/>
              </a:ext>
            </a:extLst>
          </p:cNvPr>
          <p:cNvCxnSpPr>
            <a:cxnSpLocks/>
          </p:cNvCxnSpPr>
          <p:nvPr/>
        </p:nvCxnSpPr>
        <p:spPr>
          <a:xfrm>
            <a:off x="8699500" y="3359136"/>
            <a:ext cx="0" cy="18025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C189F97-BB6C-4769-28EA-1CF8E64FBA64}"/>
              </a:ext>
            </a:extLst>
          </p:cNvPr>
          <p:cNvSpPr txBox="1"/>
          <p:nvPr/>
        </p:nvSpPr>
        <p:spPr>
          <a:xfrm>
            <a:off x="6917083" y="3356394"/>
            <a:ext cx="1676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Atributos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Marca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Posición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Velocidad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0EB6A3A-1C70-9E83-C546-6B877189B9FB}"/>
              </a:ext>
            </a:extLst>
          </p:cNvPr>
          <p:cNvSpPr txBox="1"/>
          <p:nvPr/>
        </p:nvSpPr>
        <p:spPr>
          <a:xfrm>
            <a:off x="8871777" y="3356394"/>
            <a:ext cx="2610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Funcionalidades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Arrancar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Encender luces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Acelerar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Frenar</a:t>
            </a:r>
          </a:p>
        </p:txBody>
      </p:sp>
    </p:spTree>
    <p:extLst>
      <p:ext uri="{BB962C8B-B14F-4D97-AF65-F5344CB8AC3E}">
        <p14:creationId xmlns:p14="http://schemas.microsoft.com/office/powerpoint/2010/main" val="357321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7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40" name="Título 1">
            <a:extLst>
              <a:ext uri="{FF2B5EF4-FFF2-40B4-BE49-F238E27FC236}">
                <a16:creationId xmlns:a16="http://schemas.microsoft.com/office/drawing/2014/main" id="{C366CF2E-1CD0-420C-A371-FF731AB95581}"/>
              </a:ext>
            </a:extLst>
          </p:cNvPr>
          <p:cNvSpPr txBox="1">
            <a:spLocks/>
          </p:cNvSpPr>
          <p:nvPr/>
        </p:nvSpPr>
        <p:spPr>
          <a:xfrm>
            <a:off x="698501" y="599089"/>
            <a:ext cx="11493500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¿Quién?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FE909F9-58C7-6D67-F853-15D11C6F0729}"/>
              </a:ext>
            </a:extLst>
          </p:cNvPr>
          <p:cNvSpPr txBox="1"/>
          <p:nvPr/>
        </p:nvSpPr>
        <p:spPr>
          <a:xfrm>
            <a:off x="503030" y="1559522"/>
            <a:ext cx="62025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Diseña Python poniendo el foco en la legibilidad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Propone la PEP8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“El código se lee más de lo que se escribe”- Guido van Rossum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r>
              <a:rPr lang="es-ES" sz="2800" dirty="0"/>
              <a:t>	</a:t>
            </a:r>
          </a:p>
        </p:txBody>
      </p:sp>
      <p:pic>
        <p:nvPicPr>
          <p:cNvPr id="12" name="Picture 10" descr="Guido's Personal Home Page">
            <a:extLst>
              <a:ext uri="{FF2B5EF4-FFF2-40B4-BE49-F238E27FC236}">
                <a16:creationId xmlns:a16="http://schemas.microsoft.com/office/drawing/2014/main" id="{61753D13-D4D6-E40F-ADAA-C9273A3AC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471" y="2020847"/>
            <a:ext cx="3520383" cy="281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39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8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40" name="Título 1">
            <a:extLst>
              <a:ext uri="{FF2B5EF4-FFF2-40B4-BE49-F238E27FC236}">
                <a16:creationId xmlns:a16="http://schemas.microsoft.com/office/drawing/2014/main" id="{C366CF2E-1CD0-420C-A371-FF731AB95581}"/>
              </a:ext>
            </a:extLst>
          </p:cNvPr>
          <p:cNvSpPr txBox="1">
            <a:spLocks/>
          </p:cNvSpPr>
          <p:nvPr/>
        </p:nvSpPr>
        <p:spPr>
          <a:xfrm>
            <a:off x="698501" y="599089"/>
            <a:ext cx="11493500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¿Por qué?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FE909F9-58C7-6D67-F853-15D11C6F0729}"/>
              </a:ext>
            </a:extLst>
          </p:cNvPr>
          <p:cNvSpPr txBox="1"/>
          <p:nvPr/>
        </p:nvSpPr>
        <p:spPr>
          <a:xfrm>
            <a:off x="503030" y="1559522"/>
            <a:ext cx="50098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Legibilidad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Disponibilidad y popularidad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Librerías de 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Plasticidad e integración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r>
              <a:rPr lang="es-ES" sz="2800" dirty="0"/>
              <a:t>	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F6AFBC0-BA38-F62F-02BA-FCB0B59EBF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647" y="2370069"/>
            <a:ext cx="3022944" cy="6751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0AF80ED-278B-CFB8-14F3-EE6B79C00D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4147" y="3219733"/>
            <a:ext cx="2857500" cy="11525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AA9D69C-8AB4-F7DF-F1B1-A9BA7A8240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7891" y="960878"/>
            <a:ext cx="3190875" cy="1428750"/>
          </a:xfrm>
          <a:prstGeom prst="rect">
            <a:avLst/>
          </a:prstGeom>
        </p:spPr>
      </p:pic>
      <p:pic>
        <p:nvPicPr>
          <p:cNvPr id="2052" name="Picture 4" descr="Matplotlib Python. So in this blog we will learn how to… | by Padmashree  Jha | Medium">
            <a:extLst>
              <a:ext uri="{FF2B5EF4-FFF2-40B4-BE49-F238E27FC236}">
                <a16:creationId xmlns:a16="http://schemas.microsoft.com/office/drawing/2014/main" id="{07519F28-4365-6AE3-213A-5C38D77E4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753" y="4546798"/>
            <a:ext cx="3762996" cy="90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87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 hidden="1">
            <a:extLst>
              <a:ext uri="{FF2B5EF4-FFF2-40B4-BE49-F238E27FC236}">
                <a16:creationId xmlns:a16="http://schemas.microsoft.com/office/drawing/2014/main" id="{EDF56485-2B4B-4FAA-9728-3AC0AECE00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68408" y="6356356"/>
            <a:ext cx="442392" cy="355942"/>
          </a:xfrm>
          <a:prstGeom prst="rect">
            <a:avLst/>
          </a:prstGeom>
        </p:spPr>
        <p:txBody>
          <a:bodyPr vert="horz" lIns="91429" tIns="45715" rIns="91429" bIns="45715" rtlCol="0" anchor="ctr"/>
          <a:lstStyle/>
          <a:p>
            <a:pPr>
              <a:spcAft>
                <a:spcPts val="600"/>
              </a:spcAft>
            </a:pPr>
            <a:fld id="{82F7929A-29AB-3B45-A59B-F00170F4A7F7}" type="slidenum">
              <a:rPr lang="es-ES" smtClean="0"/>
              <a:pPr>
                <a:spcAft>
                  <a:spcPts val="600"/>
                </a:spcAft>
              </a:pPr>
              <a:t>9</a:t>
            </a:fld>
            <a:endParaRPr lang="es-ES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E037062-B042-1FF1-F0EF-CE7C4D51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9"/>
          <a:stretch/>
        </p:blipFill>
        <p:spPr>
          <a:xfrm>
            <a:off x="698501" y="6188529"/>
            <a:ext cx="1841501" cy="580571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060B374B-58BC-48AA-C7A0-D453879C30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r="76042" b="-15313"/>
          <a:stretch/>
        </p:blipFill>
        <p:spPr>
          <a:xfrm>
            <a:off x="114301" y="6188529"/>
            <a:ext cx="584200" cy="669471"/>
          </a:xfrm>
          <a:prstGeom prst="rect">
            <a:avLst/>
          </a:prstGeom>
        </p:spPr>
      </p:pic>
      <p:sp>
        <p:nvSpPr>
          <p:cNvPr id="40" name="Título 1">
            <a:extLst>
              <a:ext uri="{FF2B5EF4-FFF2-40B4-BE49-F238E27FC236}">
                <a16:creationId xmlns:a16="http://schemas.microsoft.com/office/drawing/2014/main" id="{C366CF2E-1CD0-420C-A371-FF731AB95581}"/>
              </a:ext>
            </a:extLst>
          </p:cNvPr>
          <p:cNvSpPr txBox="1">
            <a:spLocks/>
          </p:cNvSpPr>
          <p:nvPr/>
        </p:nvSpPr>
        <p:spPr>
          <a:xfrm>
            <a:off x="698501" y="599089"/>
            <a:ext cx="11493500" cy="78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/>
              <a:t>Creación del entorno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49FAB8B9-C1DE-80E0-426D-9B4AEF56904D}"/>
              </a:ext>
            </a:extLst>
          </p:cNvPr>
          <p:cNvGrpSpPr/>
          <p:nvPr/>
        </p:nvGrpSpPr>
        <p:grpSpPr>
          <a:xfrm>
            <a:off x="2630671" y="2445143"/>
            <a:ext cx="6857887" cy="1967707"/>
            <a:chOff x="2630671" y="2445143"/>
            <a:chExt cx="6857887" cy="1967707"/>
          </a:xfrm>
        </p:grpSpPr>
        <p:pic>
          <p:nvPicPr>
            <p:cNvPr id="11" name="Picture 6" descr="GitHub Logos and Usage · GitHub">
              <a:extLst>
                <a:ext uri="{FF2B5EF4-FFF2-40B4-BE49-F238E27FC236}">
                  <a16:creationId xmlns:a16="http://schemas.microsoft.com/office/drawing/2014/main" id="{E3CC5FCA-118A-43AB-6937-C5A84A216C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2146" y="2445143"/>
              <a:ext cx="1967707" cy="196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>
              <a:extLst>
                <a:ext uri="{FF2B5EF4-FFF2-40B4-BE49-F238E27FC236}">
                  <a16:creationId xmlns:a16="http://schemas.microsoft.com/office/drawing/2014/main" id="{A7A70553-F72C-5CB5-39B6-5A45650CA7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7511" y="2491010"/>
              <a:ext cx="1481047" cy="1714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04C646B5-441C-D50B-228F-80BD0C8B6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30671" y="2652089"/>
              <a:ext cx="1553817" cy="1553817"/>
            </a:xfrm>
            <a:prstGeom prst="rect">
              <a:avLst/>
            </a:prstGeom>
          </p:spPr>
        </p:pic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726D43B-7CC3-AB3C-F21C-90E6ABE1D80E}"/>
              </a:ext>
            </a:extLst>
          </p:cNvPr>
          <p:cNvSpPr txBox="1"/>
          <p:nvPr/>
        </p:nvSpPr>
        <p:spPr>
          <a:xfrm>
            <a:off x="698500" y="1781196"/>
            <a:ext cx="7454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Herramientas:</a:t>
            </a:r>
          </a:p>
        </p:txBody>
      </p:sp>
    </p:spTree>
    <p:extLst>
      <p:ext uri="{BB962C8B-B14F-4D97-AF65-F5344CB8AC3E}">
        <p14:creationId xmlns:p14="http://schemas.microsoft.com/office/powerpoint/2010/main" val="3890899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497</Words>
  <Application>Microsoft Office PowerPoint</Application>
  <PresentationFormat>Panorámica</PresentationFormat>
  <Paragraphs>212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Alfredo Robledano Abasolo</dc:creator>
  <cp:lastModifiedBy>Alfredo Robledano Abasolo</cp:lastModifiedBy>
  <cp:revision>17</cp:revision>
  <dcterms:created xsi:type="dcterms:W3CDTF">2024-02-18T12:59:24Z</dcterms:created>
  <dcterms:modified xsi:type="dcterms:W3CDTF">2025-02-17T14:17:06Z</dcterms:modified>
</cp:coreProperties>
</file>