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2" r:id="rId7"/>
    <p:sldId id="276" r:id="rId8"/>
    <p:sldId id="260" r:id="rId9"/>
    <p:sldId id="261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100" d="100"/>
          <a:sy n="100" d="100"/>
        </p:scale>
        <p:origin x="72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AED0-A08A-4035-8902-773E037763D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DD29-22C7-4D3F-92B3-03A7B7D5DF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DD29-22C7-4D3F-92B3-03A7B7D5DF4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76FA-8978-434B-AA07-E33051666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FA68-3C5E-4227-9771-FF3515EABF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24000"/>
            <a:ext cx="8686800" cy="3581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86800" y="1524000"/>
            <a:ext cx="457200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2293203"/>
            <a:ext cx="5476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Dasar</a:t>
            </a:r>
            <a:r>
              <a:rPr lang="en-US" sz="4800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Dasar</a:t>
            </a:r>
            <a:r>
              <a:rPr lang="en-US" sz="4800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HTML</a:t>
            </a:r>
            <a:endParaRPr lang="en-US" sz="4800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6637" y="5393234"/>
            <a:ext cx="6129178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2000" b="1" dirty="0"/>
              <a:t>UKM Pusdikom - WEB 2019</a:t>
            </a:r>
            <a:endParaRPr lang="en-US" sz="2000" b="1" dirty="0"/>
          </a:p>
          <a:p>
            <a:r>
              <a:rPr lang="en-US" sz="2000" b="1" dirty="0"/>
              <a:t>Fakultas Teknik</a:t>
            </a:r>
            <a:endParaRPr lang="en-US" sz="2000" b="1" dirty="0"/>
          </a:p>
          <a:p>
            <a:r>
              <a:rPr lang="en-US" sz="2000" b="1" dirty="0"/>
              <a:t>Universitas Nurul Jadid</a:t>
            </a:r>
            <a:endParaRPr lang="en-US" sz="1600" b="1" dirty="0"/>
          </a:p>
          <a:p>
            <a:endParaRPr lang="en-US" sz="16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09600" y="3124200"/>
            <a:ext cx="56388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96200" y="5562600"/>
            <a:ext cx="1066800" cy="9220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1.0</a:t>
            </a:r>
            <a:endParaRPr lang="en-US" sz="5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" y="3124200"/>
            <a:ext cx="3334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HTML basic</a:t>
            </a:r>
            <a:endParaRPr lang="en-US" sz="48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4105870"/>
            <a:ext cx="350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Hafidz Masruri</a:t>
            </a:r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 Pusdik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" y="5249545"/>
            <a:ext cx="2202180" cy="154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Penggaris</a:t>
            </a:r>
            <a:r>
              <a:rPr lang="en-US" dirty="0" smtClean="0"/>
              <a:t> </a:t>
            </a:r>
            <a:r>
              <a:rPr lang="en-US" dirty="0" err="1" smtClean="0"/>
              <a:t>Mendatar (HR)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1025"/>
            <a:ext cx="22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6" y="6172200"/>
            <a:ext cx="8381993" cy="634365"/>
            <a:chOff x="381006" y="6172200"/>
            <a:chExt cx="8381993" cy="634365"/>
          </a:xfrm>
        </p:grpSpPr>
        <p:pic>
          <p:nvPicPr>
            <p:cNvPr id="8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381006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9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1447806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0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2514605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1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3581404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2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4648203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3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5715002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4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6781801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5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7848600" y="6172200"/>
              <a:ext cx="914399" cy="634365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57200" y="808672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&lt;hr&gt;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disisipkan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pemisah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align: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vertikal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pemisah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left, right,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center,  width: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size: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ketebalan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noshade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menonaktifkan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color: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28310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penggaris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mendatar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303270"/>
            <a:ext cx="5999480" cy="3140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Format 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1025"/>
            <a:ext cx="22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808672"/>
            <a:ext cx="6781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lain: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menebalkan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bold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&lt;b&gt; ……. &lt;/b&gt;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memiringkan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italic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……. &lt;/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menggarisbawahi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underline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&lt;u&gt; ....... &lt;/u&gt;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d.tulisan kecil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&lt;small&gt; ....... &lt;/small&gt;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e.tulisan besar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&lt;big&gt; ....... &lt;/big&gt;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superscript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&lt;sup&gt; ……. &lt;/sup&gt;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subscript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&lt;sub&gt; ……. &lt;/sub&gt;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311531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text: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3634740"/>
            <a:ext cx="3547110" cy="2489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1025"/>
            <a:ext cx="22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6" y="6172200"/>
            <a:ext cx="8381993" cy="634365"/>
            <a:chOff x="381006" y="6172200"/>
            <a:chExt cx="8381993" cy="634365"/>
          </a:xfrm>
        </p:grpSpPr>
        <p:pic>
          <p:nvPicPr>
            <p:cNvPr id="8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381006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9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1447806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0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2514605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1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3581404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2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4648203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3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5715002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4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6781801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15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7848600" y="6172200"/>
              <a:ext cx="914399" cy="634365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57200" y="808672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&lt;font&gt;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font.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menyertai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font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size, face, color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berkisar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1 - 7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terkecil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terbesar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dipisahkan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8310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313430"/>
            <a:ext cx="8229600" cy="3493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Marquee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1025"/>
            <a:ext cx="22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754082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&lt;marquee&gt; ... &lt;/marquee&gt;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background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Direction=”left | right | down | up”,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Behavior=”scroll | slide | alternate”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(scroll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berputar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slide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alternate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Title=”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Scrollamount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Scrolldelay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hitungan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milidetik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Loop=”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-1 | infinite”,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Width=”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lebar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4800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marquee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6825" y="4724400"/>
            <a:ext cx="6454775" cy="194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ul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1025"/>
            <a:ext cx="22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80867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menguraikan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124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Unordered: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154668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Unordered HTML Lists</a:t>
            </a:r>
            <a:endParaRPr lang="en-US" dirty="0" smtClean="0"/>
          </a:p>
          <a:p>
            <a:pPr marL="342900" indent="-342900"/>
            <a:r>
              <a:rPr lang="en-US" dirty="0" smtClean="0"/>
              <a:t> 	tag unordered 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&gt;,</a:t>
            </a:r>
            <a:r>
              <a:rPr lang="en-US" dirty="0" err="1" smtClean="0"/>
              <a:t>untuk</a:t>
            </a:r>
            <a:r>
              <a:rPr lang="en-US" dirty="0" smtClean="0"/>
              <a:t> tag item </a:t>
            </a:r>
            <a:r>
              <a:rPr lang="en-US" dirty="0" err="1" smtClean="0"/>
              <a:t>listnya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endParaRPr lang="en-US" b="1" dirty="0" smtClean="0"/>
          </a:p>
          <a:p>
            <a:pPr marL="342900" indent="-342900"/>
            <a:r>
              <a:rPr lang="en-US" dirty="0" smtClean="0"/>
              <a:t>	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 smtClean="0"/>
          </a:p>
          <a:p>
            <a:pPr marL="342900" indent="-342900"/>
            <a:r>
              <a:rPr lang="en-US" dirty="0" smtClean="0"/>
              <a:t>	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list-style-type: item list </a:t>
            </a:r>
            <a:r>
              <a:rPr lang="en-US" b="1" i="1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3">
                    <a:lumMod val="75000"/>
                  </a:schemeClr>
                </a:solidFill>
              </a:rPr>
              <a:t>tanda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bullets</a:t>
            </a:r>
            <a:endParaRPr lang="en-US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      list-style-type: item list </a:t>
            </a:r>
            <a:r>
              <a:rPr lang="en-US" b="1" i="1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3">
                    <a:lumMod val="75000"/>
                  </a:schemeClr>
                </a:solidFill>
              </a:rPr>
              <a:t>tanda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circle</a:t>
            </a:r>
            <a:endParaRPr lang="en-US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      list-style-type: item list </a:t>
            </a:r>
            <a:r>
              <a:rPr lang="en-US" b="1" i="1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3">
                    <a:lumMod val="75000"/>
                  </a:schemeClr>
                </a:solidFill>
              </a:rPr>
              <a:t>tanda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squares</a:t>
            </a:r>
            <a:endParaRPr lang="en-US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      list-style-type: item list </a:t>
            </a:r>
            <a:r>
              <a:rPr lang="en-US" b="1" i="1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marked</a:t>
            </a: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5785" y="3685540"/>
            <a:ext cx="375285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1025"/>
            <a:ext cx="762000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10.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54668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Ordered HTML Lists</a:t>
            </a:r>
            <a:endParaRPr lang="en-US" dirty="0" smtClean="0"/>
          </a:p>
          <a:p>
            <a:pPr marL="342900" indent="-342900"/>
            <a:r>
              <a:rPr lang="en-US" dirty="0" smtClean="0"/>
              <a:t> 	tag unordered 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&gt;,</a:t>
            </a:r>
            <a:r>
              <a:rPr lang="en-US" dirty="0" err="1" smtClean="0"/>
              <a:t>untuk</a:t>
            </a:r>
            <a:r>
              <a:rPr lang="en-US" dirty="0" smtClean="0"/>
              <a:t> tag item </a:t>
            </a:r>
            <a:r>
              <a:rPr lang="en-US" dirty="0" err="1" smtClean="0"/>
              <a:t>listnya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endParaRPr lang="en-US" b="1" dirty="0" smtClean="0"/>
          </a:p>
          <a:p>
            <a:pPr marL="342900" indent="-342900"/>
            <a:r>
              <a:rPr lang="en-US" dirty="0" smtClean="0"/>
              <a:t>	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en-US" dirty="0" smtClean="0"/>
          </a:p>
          <a:p>
            <a:pPr marL="342900" indent="-342900"/>
            <a:r>
              <a:rPr lang="en-US" dirty="0" smtClean="0"/>
              <a:t>	</a:t>
            </a:r>
            <a:endParaRPr lang="en-US" dirty="0" smtClean="0"/>
          </a:p>
          <a:p>
            <a:pPr marL="342900" indent="-342900"/>
            <a:r>
              <a:rPr lang="en-US" dirty="0" smtClean="0"/>
              <a:t>	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type="1“ list item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angka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	type="A“ list item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huruf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uppercase letters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	type="a“ list item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huruf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uppercase letters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	type="I“ list item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romawi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uppercase roman numbers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/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	type="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“ list item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dengan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romawi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lowercase roman numbers</a:t>
            </a: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7454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Ordered: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3975" y="3933825"/>
            <a:ext cx="338137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101025"/>
            <a:ext cx="609600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754082"/>
            <a:ext cx="678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/photo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mempermanis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web-mu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Format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/image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berekstensi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lain: .jpg; .bmp; .gif;  .gif animation.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merujuk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direktori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URL);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disekitar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width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pixel);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pixel)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penganti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3505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2200" y="3874770"/>
            <a:ext cx="604710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01025"/>
            <a:ext cx="609600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12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754082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Hyperlink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HTML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Anchor (tag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2286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752725"/>
            <a:ext cx="73056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01025"/>
            <a:ext cx="609600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13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754082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HTML. Tag-tag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mendeifinisikan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&lt;td&gt;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selengkapnya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tag-tag html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Tag-tag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dirangkai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30596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9640" y="2858770"/>
            <a:ext cx="5217160" cy="390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8040" y="3512820"/>
            <a:ext cx="4648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ALHAMDULILLAH SELESAI DAN SEMOGA BAROKAH APA YANG KAMI AJARKAN DARI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PUSDIKOM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4191000"/>
            <a:ext cx="3429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4341812"/>
            <a:ext cx="3429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Logo Pusdiko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5450" y="1528445"/>
            <a:ext cx="2866390" cy="174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Dasar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Dasar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HTML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930" y="993140"/>
            <a:ext cx="896302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APA ITU 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Text Markup Language (html)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, merupakan bahasa markup yang digunakan untuk 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membuat halaman web dan menampilkan berbagai informasi didalam sebuah browser. 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Dokumen html (atau halaman web) terdiri dari elemen-elemen yang menginstruksikan 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browser untuk menghasilkan tampilan sesuai dengan yang diinginkan.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Ada dua cara untuk membuat halaman web dengan html yaitu menggunakan web 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designer atau dengan teks editor biasa, dan setiap berkas html disimpan dalam ekstensi 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.html. Dan perlu diingat bahwa nama berkas pada beberapa sistem operasi akan bersifat 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case-sensitive, sehingga berkas dengan nama dokumen.html berbeda dengan berkas 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DOKUMEN.html dan berbeda juga dengan berkas Dokumen.html.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Setiap website yang dibuat dengan menggunakan html memiliki dokumen utama 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yang diberi nama index.html. Sehingga bila ingin membuat website, wajib memiliki 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berkas ini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71800" y="3886200"/>
            <a:ext cx="4572000" cy="1066800"/>
            <a:chOff x="5410200" y="76200"/>
            <a:chExt cx="3657600" cy="1066800"/>
          </a:xfrm>
        </p:grpSpPr>
        <p:sp>
          <p:nvSpPr>
            <p:cNvPr id="6" name="Rectangle 5"/>
            <p:cNvSpPr/>
            <p:nvPr/>
          </p:nvSpPr>
          <p:spPr>
            <a:xfrm>
              <a:off x="6172200" y="76200"/>
              <a:ext cx="2895600" cy="1066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4000" i="1" dirty="0" err="1" smtClean="0">
                  <a:sym typeface="+mn-ea"/>
                </a:rPr>
                <a:t>Berikut</a:t>
              </a:r>
              <a:r>
                <a:rPr lang="en-US" sz="4000" i="1" dirty="0" smtClean="0">
                  <a:sym typeface="+mn-ea"/>
                </a:rPr>
                <a:t> </a:t>
              </a:r>
              <a:r>
                <a:rPr lang="en-US" sz="4000" i="1" dirty="0" err="1" smtClean="0">
                  <a:sym typeface="+mn-ea"/>
                </a:rPr>
                <a:t>contoh</a:t>
              </a:r>
              <a:endParaRPr lang="en-US" sz="4000" i="1" dirty="0" err="1" smtClean="0">
                <a:sym typeface="+mn-e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76200"/>
              <a:ext cx="838200" cy="1066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8600" y="1676400"/>
            <a:ext cx="868680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600" dirty="0" smtClean="0"/>
              <a:t>S</a:t>
            </a:r>
            <a:r>
              <a:rPr lang="en-US" sz="4000" dirty="0" smtClean="0"/>
              <a:t>TRUKTUR DASAR HTML.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pemograman</a:t>
            </a:r>
            <a:r>
              <a:rPr lang="en-US" sz="2000" dirty="0" smtClean="0"/>
              <a:t> web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mendasar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pondasi</a:t>
            </a:r>
            <a:r>
              <a:rPr lang="en-US" sz="2000" dirty="0" smtClean="0"/>
              <a:t> </a:t>
            </a:r>
            <a:r>
              <a:rPr lang="en-US" sz="2000" dirty="0" err="1" smtClean="0"/>
              <a:t>terbangunnya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HTML.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33400" y="685800"/>
            <a:ext cx="39624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Caslon Pro" panose="0205050205050A020403" pitchFamily="18" charset="0"/>
              </a:rPr>
              <a:t>&lt;!DOCTYPE html&gt;</a:t>
            </a:r>
            <a:br>
              <a:rPr lang="en-US" sz="2400" dirty="0" smtClean="0">
                <a:latin typeface="Adobe Caslon Pro" panose="0205050205050A020403" pitchFamily="18" charset="0"/>
              </a:rPr>
            </a:br>
            <a:r>
              <a:rPr lang="en-US" sz="2400" dirty="0">
                <a:latin typeface="Adobe Caslon Pro" panose="0205050205050A020403" pitchFamily="18" charset="0"/>
              </a:rPr>
              <a:t>&lt;html</a:t>
            </a:r>
            <a:r>
              <a:rPr lang="en-US" sz="2400" dirty="0" smtClean="0">
                <a:latin typeface="Adobe Caslon Pro" panose="0205050205050A020403" pitchFamily="18" charset="0"/>
              </a:rPr>
              <a:t>&gt;</a:t>
            </a:r>
            <a:endParaRPr lang="en-US" sz="2400" dirty="0" smtClean="0">
              <a:latin typeface="Adobe Caslon Pro" panose="0205050205050A020403" pitchFamily="18" charset="0"/>
            </a:endParaRPr>
          </a:p>
          <a:p>
            <a:r>
              <a:rPr lang="en-US" sz="2400" dirty="0" smtClean="0">
                <a:latin typeface="Adobe Caslon Pro" panose="0205050205050A020403" pitchFamily="18" charset="0"/>
              </a:rPr>
              <a:t>&lt;head&gt;</a:t>
            </a:r>
            <a:endParaRPr lang="en-US" sz="2400" dirty="0" smtClean="0">
              <a:latin typeface="Adobe Caslon Pro" panose="0205050205050A020403" pitchFamily="18" charset="0"/>
            </a:endParaRPr>
          </a:p>
          <a:p>
            <a:r>
              <a:rPr lang="en-US" sz="2400" dirty="0" smtClean="0">
                <a:latin typeface="Adobe Caslon Pro" panose="0205050205050A020403" pitchFamily="18" charset="0"/>
              </a:rPr>
              <a:t>&lt;title&gt;&lt;/title&gt;</a:t>
            </a:r>
            <a:endParaRPr lang="en-US" sz="2400" dirty="0">
              <a:latin typeface="Adobe Caslon Pro" panose="0205050205050A020403" pitchFamily="18" charset="0"/>
            </a:endParaRPr>
          </a:p>
          <a:p>
            <a:r>
              <a:rPr lang="en-US" sz="2400" dirty="0" smtClean="0">
                <a:latin typeface="Adobe Caslon Pro" panose="0205050205050A020403" pitchFamily="18" charset="0"/>
              </a:rPr>
              <a:t>&lt;/head&gt;</a:t>
            </a:r>
            <a:br>
              <a:rPr lang="en-US" sz="2400" dirty="0" smtClean="0">
                <a:latin typeface="Adobe Caslon Pro" panose="0205050205050A020403" pitchFamily="18" charset="0"/>
              </a:rPr>
            </a:br>
            <a:r>
              <a:rPr lang="en-US" sz="2400" dirty="0">
                <a:latin typeface="Adobe Caslon Pro" panose="0205050205050A020403" pitchFamily="18" charset="0"/>
              </a:rPr>
              <a:t>&lt;body&gt;</a:t>
            </a:r>
            <a:br>
              <a:rPr lang="en-US" sz="2400" dirty="0" smtClean="0">
                <a:latin typeface="Adobe Caslon Pro" panose="0205050205050A020403" pitchFamily="18" charset="0"/>
              </a:rPr>
            </a:br>
            <a:endParaRPr lang="en-US" sz="2400" dirty="0" smtClean="0">
              <a:latin typeface="Adobe Caslon Pro" panose="0205050205050A020403" pitchFamily="18" charset="0"/>
            </a:endParaRPr>
          </a:p>
          <a:p>
            <a:r>
              <a:rPr lang="en-US" sz="2400" dirty="0" smtClean="0">
                <a:latin typeface="Adobe Caslon Pro" panose="0205050205050A020403" pitchFamily="18" charset="0"/>
              </a:rPr>
              <a:t>……Masukkan informasi yang ingin ditampilkan disini …...…</a:t>
            </a:r>
            <a:endParaRPr lang="en-US" sz="2400" dirty="0" smtClean="0">
              <a:latin typeface="Adobe Caslon Pro" panose="0205050205050A020403" pitchFamily="18" charset="0"/>
            </a:endParaRPr>
          </a:p>
          <a:p>
            <a:endParaRPr lang="en-US" sz="2400" dirty="0" smtClean="0">
              <a:latin typeface="Adobe Caslon Pro" panose="0205050205050A020403" pitchFamily="18" charset="0"/>
            </a:endParaRPr>
          </a:p>
          <a:p>
            <a:r>
              <a:rPr lang="en-US" sz="2400" dirty="0" smtClean="0">
                <a:latin typeface="Adobe Caslon Pro" panose="0205050205050A020403" pitchFamily="18" charset="0"/>
              </a:rPr>
              <a:t>&lt;/</a:t>
            </a:r>
            <a:r>
              <a:rPr lang="en-US" sz="2400" dirty="0">
                <a:latin typeface="Adobe Caslon Pro" panose="0205050205050A020403" pitchFamily="18" charset="0"/>
              </a:rPr>
              <a:t>body&gt;</a:t>
            </a:r>
            <a:br>
              <a:rPr lang="en-US" sz="2400" dirty="0" smtClean="0">
                <a:latin typeface="Adobe Caslon Pro" panose="0205050205050A020403" pitchFamily="18" charset="0"/>
              </a:rPr>
            </a:br>
            <a:r>
              <a:rPr lang="en-US" sz="2400" dirty="0">
                <a:latin typeface="Adobe Caslon Pro" panose="0205050205050A020403" pitchFamily="18" charset="0"/>
              </a:rPr>
              <a:t>&lt;/html&gt;</a:t>
            </a:r>
            <a:endParaRPr lang="en-US" sz="2400" dirty="0">
              <a:latin typeface="Adobe Caslon Pro" panose="0205050205050A020403" pitchFamily="18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3352800" y="762000"/>
            <a:ext cx="1143000" cy="3962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8200" y="25863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dobe Caslon Pro" panose="0205050205050A020403" pitchFamily="18" charset="0"/>
              </a:rPr>
              <a:t>Struktur</a:t>
            </a:r>
            <a:r>
              <a:rPr lang="en-US" sz="2400" dirty="0" smtClean="0">
                <a:latin typeface="Adobe Caslon Pro" panose="0205050205050A020403" pitchFamily="18" charset="0"/>
              </a:rPr>
              <a:t> </a:t>
            </a:r>
            <a:r>
              <a:rPr lang="en-US" sz="2400" dirty="0" err="1" smtClean="0">
                <a:latin typeface="Adobe Caslon Pro" panose="0205050205050A020403" pitchFamily="18" charset="0"/>
              </a:rPr>
              <a:t>Dasar</a:t>
            </a:r>
            <a:r>
              <a:rPr lang="en-US" sz="2400" dirty="0" smtClean="0">
                <a:latin typeface="Adobe Caslon Pro" panose="0205050205050A020403" pitchFamily="18" charset="0"/>
              </a:rPr>
              <a:t> HTML</a:t>
            </a:r>
            <a:endParaRPr lang="en-US" sz="2400" dirty="0"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Body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41705" y="100965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635" y="808672"/>
            <a:ext cx="73266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 …. &lt;/body&gt;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web.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body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diletakkan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background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/image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(background),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(text),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(link),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visited link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active link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lain-lain.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2209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body :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595" y="2795270"/>
            <a:ext cx="8229600" cy="344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Body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2249805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1705" y="100965"/>
            <a:ext cx="920115" cy="583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/>
          <p:nvPr>
            <p:ph idx="1"/>
          </p:nvPr>
        </p:nvSpPr>
        <p:spPr>
          <a:xfrm>
            <a:off x="152400" y="906780"/>
            <a:ext cx="8534400" cy="5871210"/>
          </a:xfrm>
        </p:spPr>
        <p:txBody>
          <a:bodyPr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Sudah disebutkan sebelumnya bahwa dokumen html terdiri dari elemen-elemen, maka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berikut ini adalah struktur dari elemen: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Elemen dalam dokumen html ditandai dengan penulisan tag yang berpasangan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(contoh: &lt;body&gt;&lt;/body&gt;), walau ada pula yang tidak harus berpasangan (contoh: 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&lt;img&gt;)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Tag diapit dengan dua karakter kurung bersudut &lt; dan &gt;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Tag pertama dalam suatu elemen adalah tag pembuka dan yang kedua merupakan tag  penutup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Tag case-isensitive, sehingga &lt;body&gt; sama dengan &lt;BODY&gt;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Tag dapat mempunyai atribut untuk mengubah default pemformatan dokumen dengan tag tersebut.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210" y="2060575"/>
            <a:ext cx="5296535" cy="1252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14401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heading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brand label.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&lt;H1&gt;…&lt;/H1&gt;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&lt;H2&gt; ,&lt;H3&gt;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headingnya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headingnya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Heading :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43000" y="101025"/>
            <a:ext cx="22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" y="3074035"/>
            <a:ext cx="7008495" cy="347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7200" y="808672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diawal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menuliskan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pasangannya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&lt;p&gt;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1006" y="6172200"/>
            <a:ext cx="8381993" cy="634365"/>
            <a:chOff x="381006" y="6172200"/>
            <a:chExt cx="8381993" cy="634365"/>
          </a:xfrm>
        </p:grpSpPr>
        <p:pic>
          <p:nvPicPr>
            <p:cNvPr id="24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381006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25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1447806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26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2514605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27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3581404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28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4648203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29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5715002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30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6781801" y="6172200"/>
              <a:ext cx="914399" cy="634365"/>
            </a:xfrm>
            <a:prstGeom prst="rect">
              <a:avLst/>
            </a:prstGeom>
            <a:noFill/>
          </p:spPr>
        </p:pic>
        <p:pic>
          <p:nvPicPr>
            <p:cNvPr id="31" name="Picture 2" descr="D:\Data Sekolah\commit\photo_2017-09-27_16-52-37.jpg"/>
            <p:cNvPicPr>
              <a:picLocks noChangeAspect="1" noChangeArrowheads="1"/>
            </p:cNvPicPr>
            <p:nvPr/>
          </p:nvPicPr>
          <p:blipFill>
            <a:blip r:embed="rId1" cstate="print">
              <a:lum bright="68000" contrast="-55000"/>
            </a:blip>
            <a:srcRect/>
            <a:stretch>
              <a:fillRect/>
            </a:stretch>
          </p:blipFill>
          <p:spPr bwMode="auto">
            <a:xfrm>
              <a:off x="7848600" y="6172200"/>
              <a:ext cx="914399" cy="634365"/>
            </a:xfrm>
            <a:prstGeom prst="rect">
              <a:avLst/>
            </a:prstGeom>
            <a:noFill/>
          </p:spPr>
        </p:pic>
      </p:grpSp>
      <p:sp>
        <p:nvSpPr>
          <p:cNvPr id="35" name="Rectangle 34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Paragraf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143000" y="101025"/>
            <a:ext cx="22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22976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21305"/>
            <a:ext cx="7439025" cy="3693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52400"/>
            <a:ext cx="7772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baru (Break)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2249906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01025"/>
            <a:ext cx="228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808672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web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1828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980" y="2346325"/>
            <a:ext cx="7255510" cy="367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7568</Words>
  <Application>WPS Presentation</Application>
  <PresentationFormat>On-screen Show (4:3)</PresentationFormat>
  <Paragraphs>218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Adobe Ming Std L</vt:lpstr>
      <vt:lpstr>Adobe Fan Heiti Std B</vt:lpstr>
      <vt:lpstr>Times New Roman</vt:lpstr>
      <vt:lpstr>Adobe Caslon Pro</vt:lpstr>
      <vt:lpstr>Calibri</vt:lpstr>
      <vt:lpstr>Microsoft YaHei</vt:lpstr>
      <vt:lpstr>Arial Unicode MS</vt:lpstr>
      <vt:lpstr>Office Theme</vt:lpstr>
      <vt:lpstr>PowerPoint 演示文稿</vt:lpstr>
      <vt:lpstr>Dasar Dasar HTML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Hj.Sofiami</dc:creator>
  <cp:lastModifiedBy>ASUS</cp:lastModifiedBy>
  <cp:revision>146</cp:revision>
  <dcterms:created xsi:type="dcterms:W3CDTF">2017-12-06T16:01:00Z</dcterms:created>
  <dcterms:modified xsi:type="dcterms:W3CDTF">2019-10-17T06:20:25Z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