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11ED1-DEE2-4F39-96B8-190B12173E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Metodologi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dan </a:t>
            </a:r>
            <a:r>
              <a:rPr lang="en-US" dirty="0" err="1"/>
              <a:t>metodologi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97631-2193-4BF4-A894-10BC81A2C7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63702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92EA8-2FD7-4653-9C98-727B5CA0F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removal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3667E-48EC-42CA-A082-D07EC6AE8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59012"/>
            <a:ext cx="4954588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Stopword</a:t>
            </a:r>
            <a:r>
              <a:rPr lang="en-US" i="1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Removal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merupakan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proses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untuk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menghilangkan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kata-kata yang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tidak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memiliki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arti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atau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makna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namun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tidak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akan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mengubah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makna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dari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komentar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tersebut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(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Juwiantho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et al., 2020). </a:t>
            </a:r>
            <a:endParaRPr lang="en-ID" sz="3200" dirty="0">
              <a:latin typeface="Montserrat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72BC45-7A34-4512-A001-7B00652B157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324" y="86360"/>
            <a:ext cx="3571875" cy="67137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0744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CDD49-EBF7-46AC-A69F-9F251959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stemming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146B6-AF69-4451-A9C0-35AB1E5BC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954588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Stemming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merupakan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id-ID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proses untuk mentransformasi kata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kerja</a:t>
            </a:r>
            <a:r>
              <a:rPr lang="id-ID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yang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berimbuhan</a:t>
            </a:r>
            <a:r>
              <a:rPr lang="id-ID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pada suatu dokumen menjadi kata dasar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(</a:t>
            </a:r>
            <a:r>
              <a:rPr lang="en-US" i="1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root word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), </a:t>
            </a:r>
            <a:r>
              <a:rPr lang="id-ID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dengan menghapus awalan, akhiran maupun sisipan </a:t>
            </a:r>
            <a:endParaRPr lang="en-ID" sz="3200" dirty="0">
              <a:latin typeface="Montserrat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3CC85E-8D85-4273-86A8-2A453A1E2A0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74" y="98901"/>
            <a:ext cx="4314825" cy="66601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9550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367BE-5FBE-4268-9DCE-62230259A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arsitektur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82D30-DDA5-483B-AC90-E7CFF03C6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43100"/>
            <a:ext cx="9905999" cy="42963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Pengujian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arsitektur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bertujuan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untuk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menemukan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arsitektur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terbaik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sehingga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mendapatkan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hasil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i="1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accuracy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, </a:t>
            </a:r>
            <a:r>
              <a:rPr lang="en-US" i="1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recall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, </a:t>
            </a:r>
            <a:r>
              <a:rPr lang="en-US" i="1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precission</a:t>
            </a:r>
            <a:r>
              <a:rPr lang="en-US" i="1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yang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maksimal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Montserrat" panose="00000500000000000000" pitchFamily="2" charset="0"/>
              </a:rPr>
              <a:t>Parameter yang </a:t>
            </a:r>
            <a:r>
              <a:rPr lang="en-US" dirty="0" err="1">
                <a:latin typeface="Montserrat" panose="00000500000000000000" pitchFamily="2" charset="0"/>
              </a:rPr>
              <a:t>digunakan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untuk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pengujian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arsitektur</a:t>
            </a:r>
            <a:r>
              <a:rPr lang="en-US" dirty="0">
                <a:latin typeface="Montserrat" panose="00000500000000000000" pitchFamily="2" charset="0"/>
              </a:rPr>
              <a:t> :</a:t>
            </a:r>
          </a:p>
          <a:p>
            <a:pPr>
              <a:buFontTx/>
              <a:buChar char="-"/>
            </a:pP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jumlah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i="1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unit 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/ </a:t>
            </a:r>
            <a:r>
              <a:rPr lang="en-US" i="1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neuron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, </a:t>
            </a:r>
          </a:p>
          <a:p>
            <a:pPr>
              <a:buFontTx/>
              <a:buChar char="-"/>
            </a:pP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fungsi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aktivasi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, </a:t>
            </a:r>
          </a:p>
          <a:p>
            <a:pPr>
              <a:buFontTx/>
              <a:buChar char="-"/>
            </a:pP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optimasi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, </a:t>
            </a:r>
          </a:p>
          <a:p>
            <a:pPr>
              <a:buFontTx/>
              <a:buChar char="-"/>
            </a:pPr>
            <a:r>
              <a:rPr lang="en-US" i="1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epoch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, </a:t>
            </a:r>
          </a:p>
          <a:p>
            <a:pPr>
              <a:buFontTx/>
              <a:buChar char="-"/>
            </a:pP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jumlah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i="1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dropout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.</a:t>
            </a:r>
            <a:endParaRPr lang="en-ID" sz="3200" dirty="0">
              <a:latin typeface="Montserrat" panose="00000500000000000000" pitchFamily="2" charset="0"/>
            </a:endParaRPr>
          </a:p>
        </p:txBody>
      </p:sp>
      <p:pic>
        <p:nvPicPr>
          <p:cNvPr id="2050" name="Picture 2" descr="Pengujian Sistem. Pengujian sistem adalah pengujian… | by Peni Kurniawati |  SkyshiDigital | Medium">
            <a:extLst>
              <a:ext uri="{FF2B5EF4-FFF2-40B4-BE49-F238E27FC236}">
                <a16:creationId xmlns:a16="http://schemas.microsoft.com/office/drawing/2014/main" id="{D7EB57CC-4467-4567-9493-A94B5C82B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5" y="3238500"/>
            <a:ext cx="47625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300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56CC8-36E4-41FF-8479-6F537A5ED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48332"/>
          </a:xfrm>
        </p:spPr>
        <p:txBody>
          <a:bodyPr/>
          <a:lstStyle/>
          <a:p>
            <a:r>
              <a:rPr lang="en-US" dirty="0"/>
              <a:t>Parameter </a:t>
            </a:r>
            <a:r>
              <a:rPr lang="en-US" dirty="0" err="1"/>
              <a:t>tetap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C02E6-83E4-4C5A-A224-3DFC5376C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66850"/>
            <a:ext cx="9905999" cy="534352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-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Fungsi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aktivasi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=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fungsi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aktivasi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i="1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Rectifier Linear Unit 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(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ReLU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).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-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Optimasi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= </a:t>
            </a:r>
            <a:r>
              <a:rPr lang="en-US" i="1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Adaptive Moment Estimation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(ADAM).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-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Jumlah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i="1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epoch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= 50 </a:t>
            </a:r>
            <a:r>
              <a:rPr lang="en-US" i="1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epoch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Penelitian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yang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dilakukan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oleh Sari (2017)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menunjukkan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model LSTM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menghasilkan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akurasi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terbaik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96,38%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menggunakan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fungsi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aktivasi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 </a:t>
            </a:r>
            <a:r>
              <a:rPr lang="en-US" i="1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Rectifier Linear Unit 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(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ReLU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) dan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optimasi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i="1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Adaptive Moment Estimation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(ADAM)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dengan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jumlah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i="1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epoch 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yang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digunakan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sebanyak</a:t>
            </a:r>
            <a:r>
              <a:rPr lang="en-US" i="1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50 </a:t>
            </a:r>
            <a:r>
              <a:rPr lang="en-US" i="1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epoch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(Sari et al., 2017).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Montserrat" panose="00000500000000000000" pitchFamily="2" charset="0"/>
                <a:ea typeface="Calibri" panose="020F0502020204030204" pitchFamily="34" charset="0"/>
              </a:rPr>
              <a:t>-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Fungsi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i="1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loss 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=</a:t>
            </a:r>
            <a:r>
              <a:rPr lang="en-US" i="1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Loss Categorical Cross Entropy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-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Pembagian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antara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data </a:t>
            </a:r>
            <a:r>
              <a:rPr lang="en-US" i="1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training 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dan data </a:t>
            </a:r>
            <a:r>
              <a:rPr lang="en-US" i="1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testing 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70% : 30% ,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hal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ini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dikarenakan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jumlah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pembagian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70:30 dan 80:20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dapat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menghasilkan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model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terbaik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(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Gholamy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et al., 2018).</a:t>
            </a:r>
            <a:endParaRPr lang="en-ID" dirty="0">
              <a:latin typeface="Montserrat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3AA10-820D-48A2-91D9-949FBE322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125" y="-304800"/>
            <a:ext cx="402487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86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EBDFF-A3F3-4D14-B0EE-87CBD9F00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uji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7BA66-BD84-4EDB-9CDC-ECFC14949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>
                <a:latin typeface="Montserrat" panose="00000500000000000000" pitchFamily="2" charset="0"/>
              </a:rPr>
              <a:t>Jumlah</a:t>
            </a:r>
            <a:r>
              <a:rPr lang="en-US" dirty="0">
                <a:latin typeface="Montserrat" panose="00000500000000000000" pitchFamily="2" charset="0"/>
              </a:rPr>
              <a:t> neuron : 50 unit </a:t>
            </a:r>
            <a:r>
              <a:rPr lang="en-US" dirty="0" err="1">
                <a:latin typeface="Montserrat" panose="00000500000000000000" pitchFamily="2" charset="0"/>
              </a:rPr>
              <a:t>sampai</a:t>
            </a:r>
            <a:r>
              <a:rPr lang="en-US" dirty="0">
                <a:latin typeface="Montserrat" panose="00000500000000000000" pitchFamily="2" charset="0"/>
              </a:rPr>
              <a:t> 200 unit.</a:t>
            </a:r>
          </a:p>
          <a:p>
            <a:pPr>
              <a:buFontTx/>
              <a:buChar char="-"/>
            </a:pPr>
            <a:r>
              <a:rPr lang="en-US" dirty="0" err="1">
                <a:latin typeface="Montserrat" panose="00000500000000000000" pitchFamily="2" charset="0"/>
              </a:rPr>
              <a:t>Jumlah</a:t>
            </a:r>
            <a:r>
              <a:rPr lang="en-US" dirty="0">
                <a:latin typeface="Montserrat" panose="00000500000000000000" pitchFamily="2" charset="0"/>
              </a:rPr>
              <a:t> dropout : 20, 30, 50.</a:t>
            </a:r>
          </a:p>
          <a:p>
            <a:pPr>
              <a:buFontTx/>
              <a:buChar char="-"/>
            </a:pPr>
            <a:r>
              <a:rPr lang="en-US" dirty="0">
                <a:latin typeface="Montserrat" panose="00000500000000000000" pitchFamily="2" charset="0"/>
              </a:rPr>
              <a:t>Word embedding : word2vec, Glo-</a:t>
            </a:r>
            <a:r>
              <a:rPr lang="en-US" dirty="0" err="1">
                <a:latin typeface="Montserrat" panose="00000500000000000000" pitchFamily="2" charset="0"/>
              </a:rPr>
              <a:t>Ve</a:t>
            </a:r>
            <a:r>
              <a:rPr lang="en-US" dirty="0">
                <a:latin typeface="Montserrat" panose="00000500000000000000" pitchFamily="2" charset="0"/>
              </a:rPr>
              <a:t>, </a:t>
            </a:r>
            <a:r>
              <a:rPr lang="en-US" dirty="0" err="1">
                <a:latin typeface="Montserrat" panose="00000500000000000000" pitchFamily="2" charset="0"/>
              </a:rPr>
              <a:t>Fasttext</a:t>
            </a:r>
            <a:r>
              <a:rPr lang="en-US" dirty="0">
                <a:latin typeface="Montserrat" panose="00000500000000000000" pitchFamily="2" charset="0"/>
              </a:rPr>
              <a:t>.</a:t>
            </a:r>
          </a:p>
          <a:p>
            <a:pPr>
              <a:buFontTx/>
              <a:buChar char="-"/>
            </a:pPr>
            <a:endParaRPr lang="en-ID" dirty="0">
              <a:latin typeface="Montserrat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D35FF1-939E-4DAF-95FA-1911D7600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931" y="618518"/>
            <a:ext cx="4723069" cy="4381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7B0B4A-B9D0-4266-9C97-CA76FBD35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031" y="3952875"/>
            <a:ext cx="5295900" cy="263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814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A370-1D14-41F5-9A8C-B4AFF8DD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27FB55-FFAD-4CDA-894A-5E63D7DE302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307" y="97479"/>
            <a:ext cx="3699418" cy="66630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8006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2AEAC-25B5-48D8-BA5A-5CEAE63B6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AAFC52-A637-4D21-9E65-8222A2CA054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842" y="396081"/>
            <a:ext cx="10702315" cy="606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492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86574-A7BE-48B2-A4D2-967554AF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Glo-</a:t>
            </a:r>
            <a:r>
              <a:rPr lang="en-US" dirty="0" err="1"/>
              <a:t>ve</a:t>
            </a:r>
            <a:endParaRPr lang="en-ID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2F2B713-87E3-4855-B3F6-FFFCE1C12CB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258" y="75192"/>
            <a:ext cx="4234091" cy="67076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4822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9015-3E25-4FE6-9C5D-0CAD78414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FASTText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CDD1A7-68A2-453E-A0B9-9FF21AEA457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488" y="61440"/>
            <a:ext cx="2600011" cy="6639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0035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53C97-E544-437F-AB67-E441AECCF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C39377-7F03-4249-88E7-946DB4F4F2A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618518"/>
            <a:ext cx="9925677" cy="562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0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B7E771-DF31-4554-85E2-756D98EE2D3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091" y="534987"/>
            <a:ext cx="10463733" cy="60277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2876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2162F-A9F2-4642-BDC0-7324A72E9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Lstm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9E7671-4D21-4F13-BAA2-D31B9C4F8F7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837" y="156719"/>
            <a:ext cx="3906637" cy="65445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2670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25CEE-AA88-4C57-8065-EDE27E188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Pengujian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0EFE3E8-007B-40E4-8500-B4C9255423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3578414"/>
              </p:ext>
            </p:extLst>
          </p:nvPr>
        </p:nvGraphicFramePr>
        <p:xfrm>
          <a:off x="1141412" y="1724025"/>
          <a:ext cx="10212386" cy="5048244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558522">
                  <a:extLst>
                    <a:ext uri="{9D8B030D-6E8A-4147-A177-3AD203B41FA5}">
                      <a16:colId xmlns:a16="http://schemas.microsoft.com/office/drawing/2014/main" val="1949106296"/>
                    </a:ext>
                  </a:extLst>
                </a:gridCol>
                <a:gridCol w="916341">
                  <a:extLst>
                    <a:ext uri="{9D8B030D-6E8A-4147-A177-3AD203B41FA5}">
                      <a16:colId xmlns:a16="http://schemas.microsoft.com/office/drawing/2014/main" val="2676682429"/>
                    </a:ext>
                  </a:extLst>
                </a:gridCol>
                <a:gridCol w="1438415">
                  <a:extLst>
                    <a:ext uri="{9D8B030D-6E8A-4147-A177-3AD203B41FA5}">
                      <a16:colId xmlns:a16="http://schemas.microsoft.com/office/drawing/2014/main" val="1511816269"/>
                    </a:ext>
                  </a:extLst>
                </a:gridCol>
                <a:gridCol w="1476998">
                  <a:extLst>
                    <a:ext uri="{9D8B030D-6E8A-4147-A177-3AD203B41FA5}">
                      <a16:colId xmlns:a16="http://schemas.microsoft.com/office/drawing/2014/main" val="1098429113"/>
                    </a:ext>
                  </a:extLst>
                </a:gridCol>
                <a:gridCol w="1476998">
                  <a:extLst>
                    <a:ext uri="{9D8B030D-6E8A-4147-A177-3AD203B41FA5}">
                      <a16:colId xmlns:a16="http://schemas.microsoft.com/office/drawing/2014/main" val="1546187892"/>
                    </a:ext>
                  </a:extLst>
                </a:gridCol>
                <a:gridCol w="1428771">
                  <a:extLst>
                    <a:ext uri="{9D8B030D-6E8A-4147-A177-3AD203B41FA5}">
                      <a16:colId xmlns:a16="http://schemas.microsoft.com/office/drawing/2014/main" val="1355023033"/>
                    </a:ext>
                  </a:extLst>
                </a:gridCol>
                <a:gridCol w="916341">
                  <a:extLst>
                    <a:ext uri="{9D8B030D-6E8A-4147-A177-3AD203B41FA5}">
                      <a16:colId xmlns:a16="http://schemas.microsoft.com/office/drawing/2014/main" val="2929660417"/>
                    </a:ext>
                  </a:extLst>
                </a:gridCol>
              </a:tblGrid>
              <a:tr h="3264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</a:rPr>
                        <a:t>Word embedding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</a:rPr>
                        <a:t>Unit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</a:rPr>
                        <a:t>Dropout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</a:rPr>
                        <a:t>accuracy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 err="1">
                          <a:effectLst/>
                        </a:rPr>
                        <a:t>precission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</a:rPr>
                        <a:t>recall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</a:rPr>
                        <a:t>f1-score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extLst>
                  <a:ext uri="{0D108BD9-81ED-4DB2-BD59-A6C34878D82A}">
                    <a16:rowId xmlns:a16="http://schemas.microsoft.com/office/drawing/2014/main" val="2163241506"/>
                  </a:ext>
                </a:extLst>
              </a:tr>
              <a:tr h="196743">
                <a:tc rowSpan="1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</a:rPr>
                        <a:t>Word2vec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074" marR="107074" marT="53537" marB="53537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50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074" marR="107074" marT="53537" marB="5353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20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extLst>
                  <a:ext uri="{0D108BD9-81ED-4DB2-BD59-A6C34878D82A}">
                    <a16:rowId xmlns:a16="http://schemas.microsoft.com/office/drawing/2014/main" val="3840009437"/>
                  </a:ext>
                </a:extLst>
              </a:tr>
              <a:tr h="196743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30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extLst>
                  <a:ext uri="{0D108BD9-81ED-4DB2-BD59-A6C34878D82A}">
                    <a16:rowId xmlns:a16="http://schemas.microsoft.com/office/drawing/2014/main" val="1560595551"/>
                  </a:ext>
                </a:extLst>
              </a:tr>
              <a:tr h="196743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50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extLst>
                  <a:ext uri="{0D108BD9-81ED-4DB2-BD59-A6C34878D82A}">
                    <a16:rowId xmlns:a16="http://schemas.microsoft.com/office/drawing/2014/main" val="1075953641"/>
                  </a:ext>
                </a:extLst>
              </a:tr>
              <a:tr h="196743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100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074" marR="107074" marT="53537" marB="5353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20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extLst>
                  <a:ext uri="{0D108BD9-81ED-4DB2-BD59-A6C34878D82A}">
                    <a16:rowId xmlns:a16="http://schemas.microsoft.com/office/drawing/2014/main" val="501778018"/>
                  </a:ext>
                </a:extLst>
              </a:tr>
              <a:tr h="196743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30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extLst>
                  <a:ext uri="{0D108BD9-81ED-4DB2-BD59-A6C34878D82A}">
                    <a16:rowId xmlns:a16="http://schemas.microsoft.com/office/drawing/2014/main" val="1790928398"/>
                  </a:ext>
                </a:extLst>
              </a:tr>
              <a:tr h="196743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50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extLst>
                  <a:ext uri="{0D108BD9-81ED-4DB2-BD59-A6C34878D82A}">
                    <a16:rowId xmlns:a16="http://schemas.microsoft.com/office/drawing/2014/main" val="2759542909"/>
                  </a:ext>
                </a:extLst>
              </a:tr>
              <a:tr h="196743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150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074" marR="107074" marT="53537" marB="5353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20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extLst>
                  <a:ext uri="{0D108BD9-81ED-4DB2-BD59-A6C34878D82A}">
                    <a16:rowId xmlns:a16="http://schemas.microsoft.com/office/drawing/2014/main" val="2547141962"/>
                  </a:ext>
                </a:extLst>
              </a:tr>
              <a:tr h="196743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30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extLst>
                  <a:ext uri="{0D108BD9-81ED-4DB2-BD59-A6C34878D82A}">
                    <a16:rowId xmlns:a16="http://schemas.microsoft.com/office/drawing/2014/main" val="3694233606"/>
                  </a:ext>
                </a:extLst>
              </a:tr>
              <a:tr h="196743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50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extLst>
                  <a:ext uri="{0D108BD9-81ED-4DB2-BD59-A6C34878D82A}">
                    <a16:rowId xmlns:a16="http://schemas.microsoft.com/office/drawing/2014/main" val="679145540"/>
                  </a:ext>
                </a:extLst>
              </a:tr>
              <a:tr h="196743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</a:rPr>
                        <a:t>200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074" marR="107074" marT="53537" marB="5353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20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extLst>
                  <a:ext uri="{0D108BD9-81ED-4DB2-BD59-A6C34878D82A}">
                    <a16:rowId xmlns:a16="http://schemas.microsoft.com/office/drawing/2014/main" val="2273234504"/>
                  </a:ext>
                </a:extLst>
              </a:tr>
              <a:tr h="196743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</a:rPr>
                        <a:t>30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extLst>
                  <a:ext uri="{0D108BD9-81ED-4DB2-BD59-A6C34878D82A}">
                    <a16:rowId xmlns:a16="http://schemas.microsoft.com/office/drawing/2014/main" val="3863388497"/>
                  </a:ext>
                </a:extLst>
              </a:tr>
              <a:tr h="196743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</a:rPr>
                        <a:t>50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extLst>
                  <a:ext uri="{0D108BD9-81ED-4DB2-BD59-A6C34878D82A}">
                    <a16:rowId xmlns:a16="http://schemas.microsoft.com/office/drawing/2014/main" val="3059178684"/>
                  </a:ext>
                </a:extLst>
              </a:tr>
              <a:tr h="196743">
                <a:tc rowSpan="1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</a:rPr>
                        <a:t>Glo-</a:t>
                      </a:r>
                      <a:r>
                        <a:rPr lang="en-ID" sz="1200" dirty="0" err="1">
                          <a:effectLst/>
                        </a:rPr>
                        <a:t>Ve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074" marR="107074" marT="53537" marB="53537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50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074" marR="107074" marT="53537" marB="5353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</a:rPr>
                        <a:t>20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extLst>
                  <a:ext uri="{0D108BD9-81ED-4DB2-BD59-A6C34878D82A}">
                    <a16:rowId xmlns:a16="http://schemas.microsoft.com/office/drawing/2014/main" val="3719074874"/>
                  </a:ext>
                </a:extLst>
              </a:tr>
              <a:tr h="196743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30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extLst>
                  <a:ext uri="{0D108BD9-81ED-4DB2-BD59-A6C34878D82A}">
                    <a16:rowId xmlns:a16="http://schemas.microsoft.com/office/drawing/2014/main" val="3106673692"/>
                  </a:ext>
                </a:extLst>
              </a:tr>
              <a:tr h="196743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50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extLst>
                  <a:ext uri="{0D108BD9-81ED-4DB2-BD59-A6C34878D82A}">
                    <a16:rowId xmlns:a16="http://schemas.microsoft.com/office/drawing/2014/main" val="3018528720"/>
                  </a:ext>
                </a:extLst>
              </a:tr>
              <a:tr h="196743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</a:rPr>
                        <a:t>100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074" marR="107074" marT="53537" marB="5353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20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extLst>
                  <a:ext uri="{0D108BD9-81ED-4DB2-BD59-A6C34878D82A}">
                    <a16:rowId xmlns:a16="http://schemas.microsoft.com/office/drawing/2014/main" val="595260472"/>
                  </a:ext>
                </a:extLst>
              </a:tr>
              <a:tr h="196743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30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extLst>
                  <a:ext uri="{0D108BD9-81ED-4DB2-BD59-A6C34878D82A}">
                    <a16:rowId xmlns:a16="http://schemas.microsoft.com/office/drawing/2014/main" val="3137580353"/>
                  </a:ext>
                </a:extLst>
              </a:tr>
              <a:tr h="196743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50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extLst>
                  <a:ext uri="{0D108BD9-81ED-4DB2-BD59-A6C34878D82A}">
                    <a16:rowId xmlns:a16="http://schemas.microsoft.com/office/drawing/2014/main" val="2836841001"/>
                  </a:ext>
                </a:extLst>
              </a:tr>
              <a:tr h="196743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</a:rPr>
                        <a:t>150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074" marR="107074" marT="53537" marB="5353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20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extLst>
                  <a:ext uri="{0D108BD9-81ED-4DB2-BD59-A6C34878D82A}">
                    <a16:rowId xmlns:a16="http://schemas.microsoft.com/office/drawing/2014/main" val="1866012084"/>
                  </a:ext>
                </a:extLst>
              </a:tr>
              <a:tr h="196743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30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extLst>
                  <a:ext uri="{0D108BD9-81ED-4DB2-BD59-A6C34878D82A}">
                    <a16:rowId xmlns:a16="http://schemas.microsoft.com/office/drawing/2014/main" val="3135034814"/>
                  </a:ext>
                </a:extLst>
              </a:tr>
              <a:tr h="196743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50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extLst>
                  <a:ext uri="{0D108BD9-81ED-4DB2-BD59-A6C34878D82A}">
                    <a16:rowId xmlns:a16="http://schemas.microsoft.com/office/drawing/2014/main" val="2696842217"/>
                  </a:ext>
                </a:extLst>
              </a:tr>
              <a:tr h="196743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200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074" marR="107074" marT="53537" marB="5353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20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extLst>
                  <a:ext uri="{0D108BD9-81ED-4DB2-BD59-A6C34878D82A}">
                    <a16:rowId xmlns:a16="http://schemas.microsoft.com/office/drawing/2014/main" val="2903098895"/>
                  </a:ext>
                </a:extLst>
              </a:tr>
              <a:tr h="196743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30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extLst>
                  <a:ext uri="{0D108BD9-81ED-4DB2-BD59-A6C34878D82A}">
                    <a16:rowId xmlns:a16="http://schemas.microsoft.com/office/drawing/2014/main" val="1289903216"/>
                  </a:ext>
                </a:extLst>
              </a:tr>
              <a:tr h="196743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50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32" marR="59632" marT="0" marB="0" anchor="ctr"/>
                </a:tc>
                <a:extLst>
                  <a:ext uri="{0D108BD9-81ED-4DB2-BD59-A6C34878D82A}">
                    <a16:rowId xmlns:a16="http://schemas.microsoft.com/office/drawing/2014/main" val="354983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512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4A82C-C56B-419A-854A-1D9D6DD1D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pengujian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54E7DF-24B2-4268-9EE8-13B8418B94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7014296"/>
              </p:ext>
            </p:extLst>
          </p:nvPr>
        </p:nvGraphicFramePr>
        <p:xfrm>
          <a:off x="1141413" y="1838325"/>
          <a:ext cx="9905998" cy="4933955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481762">
                  <a:extLst>
                    <a:ext uri="{9D8B030D-6E8A-4147-A177-3AD203B41FA5}">
                      <a16:colId xmlns:a16="http://schemas.microsoft.com/office/drawing/2014/main" val="4186745024"/>
                    </a:ext>
                  </a:extLst>
                </a:gridCol>
                <a:gridCol w="888850">
                  <a:extLst>
                    <a:ext uri="{9D8B030D-6E8A-4147-A177-3AD203B41FA5}">
                      <a16:colId xmlns:a16="http://schemas.microsoft.com/office/drawing/2014/main" val="179032318"/>
                    </a:ext>
                  </a:extLst>
                </a:gridCol>
                <a:gridCol w="1395261">
                  <a:extLst>
                    <a:ext uri="{9D8B030D-6E8A-4147-A177-3AD203B41FA5}">
                      <a16:colId xmlns:a16="http://schemas.microsoft.com/office/drawing/2014/main" val="2141016487"/>
                    </a:ext>
                  </a:extLst>
                </a:gridCol>
                <a:gridCol w="1432685">
                  <a:extLst>
                    <a:ext uri="{9D8B030D-6E8A-4147-A177-3AD203B41FA5}">
                      <a16:colId xmlns:a16="http://schemas.microsoft.com/office/drawing/2014/main" val="3360597345"/>
                    </a:ext>
                  </a:extLst>
                </a:gridCol>
                <a:gridCol w="1432685">
                  <a:extLst>
                    <a:ext uri="{9D8B030D-6E8A-4147-A177-3AD203B41FA5}">
                      <a16:colId xmlns:a16="http://schemas.microsoft.com/office/drawing/2014/main" val="2194320802"/>
                    </a:ext>
                  </a:extLst>
                </a:gridCol>
                <a:gridCol w="1385905">
                  <a:extLst>
                    <a:ext uri="{9D8B030D-6E8A-4147-A177-3AD203B41FA5}">
                      <a16:colId xmlns:a16="http://schemas.microsoft.com/office/drawing/2014/main" val="3935288848"/>
                    </a:ext>
                  </a:extLst>
                </a:gridCol>
                <a:gridCol w="888850">
                  <a:extLst>
                    <a:ext uri="{9D8B030D-6E8A-4147-A177-3AD203B41FA5}">
                      <a16:colId xmlns:a16="http://schemas.microsoft.com/office/drawing/2014/main" val="2034855573"/>
                    </a:ext>
                  </a:extLst>
                </a:gridCol>
              </a:tblGrid>
              <a:tr h="6755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</a:rPr>
                        <a:t>Word embedding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</a:rPr>
                        <a:t>Unit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</a:rPr>
                        <a:t>Dropout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</a:rPr>
                        <a:t>accuracy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</a:rPr>
                        <a:t>precision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</a:rPr>
                        <a:t>recall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</a:rPr>
                        <a:t>f1-score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0123872"/>
                  </a:ext>
                </a:extLst>
              </a:tr>
              <a:tr h="354864">
                <a:tc rowSpan="1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 err="1">
                          <a:effectLst/>
                        </a:rPr>
                        <a:t>Fasttext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50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20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04368430"/>
                  </a:ext>
                </a:extLst>
              </a:tr>
              <a:tr h="354864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30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4543467"/>
                  </a:ext>
                </a:extLst>
              </a:tr>
              <a:tr h="354864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50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98935487"/>
                  </a:ext>
                </a:extLst>
              </a:tr>
              <a:tr h="354864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100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20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41251398"/>
                  </a:ext>
                </a:extLst>
              </a:tr>
              <a:tr h="354864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30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28598664"/>
                  </a:ext>
                </a:extLst>
              </a:tr>
              <a:tr h="354864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50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1466815"/>
                  </a:ext>
                </a:extLst>
              </a:tr>
              <a:tr h="354864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150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20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0072282"/>
                  </a:ext>
                </a:extLst>
              </a:tr>
              <a:tr h="354864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30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5499617"/>
                  </a:ext>
                </a:extLst>
              </a:tr>
              <a:tr h="354864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50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0680244"/>
                  </a:ext>
                </a:extLst>
              </a:tr>
              <a:tr h="354864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200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</a:rPr>
                        <a:t>20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88960436"/>
                  </a:ext>
                </a:extLst>
              </a:tr>
              <a:tr h="354864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30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7070292"/>
                  </a:ext>
                </a:extLst>
              </a:tr>
              <a:tr h="354864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50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65792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35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1501-8249-404A-9722-879360B07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Metodologi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04F25A-AE16-4705-8792-E155A4651C0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961" y="1621065"/>
            <a:ext cx="3696078" cy="5106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7876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CE675-A644-49F9-8B8C-86403470D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A88CA-9ECB-4284-A255-4DF73B9A8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>
                <a:latin typeface="Montserrat" panose="00000500000000000000" pitchFamily="2" charset="0"/>
              </a:rPr>
              <a:t>Kebutuhan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fungsional</a:t>
            </a:r>
            <a:endParaRPr lang="en-US" dirty="0">
              <a:latin typeface="Montserrat" panose="00000500000000000000" pitchFamily="2" charset="0"/>
            </a:endParaRPr>
          </a:p>
          <a:p>
            <a:pPr>
              <a:buFontTx/>
              <a:buChar char="-"/>
            </a:pPr>
            <a:r>
              <a:rPr lang="en-ID" dirty="0" err="1">
                <a:latin typeface="Montserrat" panose="00000500000000000000" pitchFamily="2" charset="0"/>
              </a:rPr>
              <a:t>Kebutuhan</a:t>
            </a:r>
            <a:r>
              <a:rPr lang="en-ID" dirty="0">
                <a:latin typeface="Montserrat" panose="00000500000000000000" pitchFamily="2" charset="0"/>
              </a:rPr>
              <a:t> non </a:t>
            </a:r>
            <a:r>
              <a:rPr lang="en-ID" dirty="0" err="1">
                <a:latin typeface="Montserrat" panose="00000500000000000000" pitchFamily="2" charset="0"/>
              </a:rPr>
              <a:t>fungsional</a:t>
            </a:r>
            <a:endParaRPr lang="en-ID" dirty="0">
              <a:latin typeface="Montserrat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45FE8-93A6-4FB2-A9A0-128B97F5E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0" y="19621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50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5D1D5-2950-47A5-B06D-E31551F02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fungsional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6511A-798D-471B-94CF-34FB2BD57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just">
              <a:lnSpc>
                <a:spcPct val="107000"/>
              </a:lnSpc>
              <a:buFont typeface="+mj-lt"/>
              <a:buAutoNum type="alphaLcPeriod"/>
            </a:pPr>
            <a:r>
              <a:rPr lang="en-US" dirty="0" err="1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memproses</a:t>
            </a: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diinputkan</a:t>
            </a: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 Short Term Memory</a:t>
            </a: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(LSTM) dan </a:t>
            </a:r>
            <a:r>
              <a:rPr lang="en-US" i="1" dirty="0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 embedding </a:t>
            </a:r>
            <a:r>
              <a:rPr lang="en-US" i="1" dirty="0" err="1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fasttext</a:t>
            </a: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dirty="0">
              <a:effectLst/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lphaLcPeriod"/>
            </a:pPr>
            <a:r>
              <a:rPr lang="en-US" dirty="0" err="1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emosi</a:t>
            </a: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akurat</a:t>
            </a: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dirty="0">
              <a:effectLst/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lphaLcPeriod"/>
            </a:pPr>
            <a:r>
              <a:rPr lang="en-US" dirty="0" err="1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i="1" dirty="0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login </a:t>
            </a: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 </a:t>
            </a:r>
            <a:r>
              <a:rPr lang="en-US" i="1" dirty="0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dirty="0">
              <a:effectLst/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lphaLcPeriod"/>
            </a:pPr>
            <a:r>
              <a:rPr lang="en-US" dirty="0" err="1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menyimpan</a:t>
            </a: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emosi</a:t>
            </a: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dirty="0">
              <a:effectLst/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n-US" dirty="0" err="1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rekap</a:t>
            </a: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emosi</a:t>
            </a: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dirty="0">
              <a:effectLst/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sz="3200" dirty="0">
              <a:latin typeface="Montserrat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AB7118-757A-4C71-A9CA-94176B7B5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025" y="3404973"/>
            <a:ext cx="5514975" cy="378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496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FC953-120D-470C-AD08-F1483034B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Kebutuhan</a:t>
            </a:r>
            <a:r>
              <a:rPr lang="en-US" dirty="0"/>
              <a:t> non </a:t>
            </a:r>
            <a:r>
              <a:rPr lang="en-US" dirty="0" err="1"/>
              <a:t>fungsional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531B9-CC2B-45FD-88D6-DCEE85AFA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Kebutuhan</a:t>
            </a: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 yang </a:t>
            </a:r>
            <a:r>
              <a:rPr lang="en-US" dirty="0" err="1"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tidak</a:t>
            </a: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berkaitan</a:t>
            </a: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langsung</a:t>
            </a: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dengan</a:t>
            </a: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sistem</a:t>
            </a: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 dan </a:t>
            </a:r>
            <a:r>
              <a:rPr lang="en-US" dirty="0" err="1"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menggambarkan</a:t>
            </a: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properti</a:t>
            </a: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 yang </a:t>
            </a:r>
            <a:r>
              <a:rPr lang="en-US" dirty="0" err="1"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dimiliki</a:t>
            </a: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 oleh </a:t>
            </a:r>
            <a:r>
              <a:rPr lang="en-US" dirty="0" err="1"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sistem</a:t>
            </a: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dinamakan</a:t>
            </a: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kebutuhan</a:t>
            </a: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 non-</a:t>
            </a:r>
            <a:r>
              <a:rPr lang="en-US" dirty="0" err="1"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fungsional</a:t>
            </a: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. </a:t>
            </a:r>
            <a:r>
              <a:rPr lang="en-US" dirty="0" err="1"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Kebutuhan</a:t>
            </a: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 non-</a:t>
            </a:r>
            <a:r>
              <a:rPr lang="en-US" dirty="0" err="1"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fungsional</a:t>
            </a: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terdiri</a:t>
            </a: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dari</a:t>
            </a: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kebutuhan</a:t>
            </a: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perangkat</a:t>
            </a: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keras</a:t>
            </a: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 (</a:t>
            </a:r>
            <a:r>
              <a:rPr lang="en-US" i="1" dirty="0"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hardware</a:t>
            </a: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) dan </a:t>
            </a:r>
            <a:r>
              <a:rPr lang="en-US" dirty="0" err="1"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kebutuhan</a:t>
            </a: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perangkat</a:t>
            </a: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lunak</a:t>
            </a: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 (</a:t>
            </a:r>
            <a:r>
              <a:rPr lang="en-US" i="1" dirty="0"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software</a:t>
            </a: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Montserrat" panose="00000500000000000000" pitchFamily="2" charset="0"/>
              </a:rPr>
              <a:t>- </a:t>
            </a:r>
            <a:r>
              <a:rPr lang="en-US" dirty="0" err="1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i="1" dirty="0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D" dirty="0">
              <a:effectLst/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dirty="0">
                <a:latin typeface="Montserrat" panose="00000500000000000000" pitchFamily="2" charset="0"/>
              </a:rPr>
              <a:t>- </a:t>
            </a:r>
            <a:r>
              <a:rPr lang="en-US" dirty="0" err="1"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Kebutuhan</a:t>
            </a: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perangkat</a:t>
            </a: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lunak</a:t>
            </a: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 (</a:t>
            </a:r>
            <a:r>
              <a:rPr lang="en-US" i="1" dirty="0"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software</a:t>
            </a:r>
            <a:r>
              <a:rPr lang="en-US" dirty="0"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)</a:t>
            </a:r>
            <a:endParaRPr lang="en-US" dirty="0">
              <a:latin typeface="Montserrat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3A71CC-6AC4-4E3C-8429-C8C854998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762" y="3319462"/>
            <a:ext cx="614362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57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3ECB4-12B2-4DB0-B6BF-C1BAFE440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7477A-FF97-4265-8CF1-D30E8A49D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>
                <a:latin typeface="Montserrat" panose="00000500000000000000" pitchFamily="2" charset="0"/>
              </a:rPr>
              <a:t>Perancangan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arsitektur</a:t>
            </a:r>
            <a:endParaRPr lang="en-US" dirty="0">
              <a:latin typeface="Montserrat" panose="00000500000000000000" pitchFamily="2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Montserrat" panose="00000500000000000000" pitchFamily="2" charset="0"/>
              </a:rPr>
              <a:t>Perancangan</a:t>
            </a:r>
            <a:r>
              <a:rPr lang="en-US" dirty="0">
                <a:latin typeface="Montserrat" panose="00000500000000000000" pitchFamily="2" charset="0"/>
              </a:rPr>
              <a:t> proses</a:t>
            </a:r>
          </a:p>
          <a:p>
            <a:pPr>
              <a:buFontTx/>
              <a:buChar char="-"/>
            </a:pPr>
            <a:r>
              <a:rPr lang="en-US" dirty="0" err="1">
                <a:latin typeface="Montserrat" panose="00000500000000000000" pitchFamily="2" charset="0"/>
              </a:rPr>
              <a:t>Perancangan</a:t>
            </a:r>
            <a:r>
              <a:rPr lang="en-US" dirty="0">
                <a:latin typeface="Montserrat" panose="00000500000000000000" pitchFamily="2" charset="0"/>
              </a:rPr>
              <a:t> database</a:t>
            </a:r>
          </a:p>
          <a:p>
            <a:pPr>
              <a:buFontTx/>
              <a:buChar char="-"/>
            </a:pPr>
            <a:r>
              <a:rPr lang="en-US" dirty="0" err="1">
                <a:latin typeface="Montserrat" panose="00000500000000000000" pitchFamily="2" charset="0"/>
              </a:rPr>
              <a:t>Perancangan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antar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muka</a:t>
            </a:r>
            <a:endParaRPr lang="en-ID" dirty="0">
              <a:latin typeface="Montserrat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B337C6-1F17-469E-BB11-D18F7F1A4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755" y="2097088"/>
            <a:ext cx="5874181" cy="336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13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B5F4-6FE8-47F8-97B6-B93E4F5EF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arsitektur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62C470-1D3F-4CCC-B413-22FB2D60477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844" y="1716088"/>
            <a:ext cx="6642311" cy="50161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80483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EAE4A-B808-4F23-9E93-1BECAEC98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Perancangan</a:t>
            </a:r>
            <a:r>
              <a:rPr lang="en-US" dirty="0"/>
              <a:t> proses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1644D-6846-4B49-8807-79B38151E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DFD level 0</a:t>
            </a:r>
          </a:p>
          <a:p>
            <a:pPr>
              <a:buFontTx/>
              <a:buChar char="-"/>
            </a:pPr>
            <a:r>
              <a:rPr lang="en-US" dirty="0"/>
              <a:t>DFD level 1</a:t>
            </a:r>
          </a:p>
          <a:p>
            <a:pPr>
              <a:buFontTx/>
              <a:buChar char="-"/>
            </a:pPr>
            <a:r>
              <a:rPr lang="en-US" dirty="0"/>
              <a:t>DFD level 2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5796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9286F-A81A-4BA9-8AF3-7D4C4136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Pengumpulan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51C07-B914-4EA5-B8CB-975685807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Montserrat" panose="00000500000000000000" pitchFamily="2" charset="0"/>
              </a:rPr>
              <a:t>- Twitter </a:t>
            </a:r>
            <a:r>
              <a:rPr lang="en-US" dirty="0" err="1">
                <a:latin typeface="Montserrat" panose="00000500000000000000" pitchFamily="2" charset="0"/>
              </a:rPr>
              <a:t>menggunakan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teknik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i="1" dirty="0">
                <a:latin typeface="Montserrat" panose="00000500000000000000" pitchFamily="2" charset="0"/>
              </a:rPr>
              <a:t>web scrapping</a:t>
            </a:r>
          </a:p>
          <a:p>
            <a:pPr marL="0" indent="0">
              <a:buNone/>
            </a:pP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- data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penelitian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dari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beberapa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i="1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influencer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sebagai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data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utama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dan data </a:t>
            </a:r>
            <a:r>
              <a:rPr lang="en-US" i="1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trending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selama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1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minggu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(5 April 2021 – 11 April 2021)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sebagai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data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pendukung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i="1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- Influencer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dipilih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karena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untuk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menjadi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i="1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influencer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dibutuhkan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proses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pengungkapan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diri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(</a:t>
            </a:r>
            <a:r>
              <a:rPr lang="en-US" i="1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self disclosure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)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dimedia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sosial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dimana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salah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satu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bentuk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i="1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self disclosure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adalah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mengekspresikan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emosi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(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Saifulloh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dan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Siregar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, 2019)</a:t>
            </a:r>
            <a:endParaRPr lang="en-US" i="1" dirty="0">
              <a:effectLst/>
              <a:latin typeface="Montserrat" panose="00000500000000000000" pitchFamily="2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i="1" dirty="0">
              <a:latin typeface="Montserrat" panose="00000500000000000000" pitchFamily="2" charset="0"/>
            </a:endParaRPr>
          </a:p>
          <a:p>
            <a:pPr marL="0" indent="0">
              <a:buNone/>
            </a:pPr>
            <a:endParaRPr lang="en-US" i="1" dirty="0">
              <a:latin typeface="Montserrat" panose="00000500000000000000" pitchFamily="2" charset="0"/>
            </a:endParaRPr>
          </a:p>
          <a:p>
            <a:pPr marL="0" indent="0">
              <a:buNone/>
            </a:pPr>
            <a:endParaRPr lang="en-ID" dirty="0">
              <a:latin typeface="Montserrat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BA2967-A07A-4CC6-8EE5-A387B5973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994" y="457200"/>
            <a:ext cx="5863381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03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DA70B-7D8E-46F7-94E6-E496AEFF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 level 0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8789E5-1E09-43F4-B9E6-707289F5E9C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4" y="2097088"/>
            <a:ext cx="6188075" cy="46449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59130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FACFB-B82C-4B4A-879D-030C2FB28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Dfd</a:t>
            </a:r>
            <a:r>
              <a:rPr lang="en-US" dirty="0"/>
              <a:t> level1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A32AFB-18DB-4218-ADCF-8FE2628B2F3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512" y="1906518"/>
            <a:ext cx="8054975" cy="49514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2691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0A98A-B301-4588-A5C4-DD5B40F7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Dfd</a:t>
            </a:r>
            <a:r>
              <a:rPr lang="en-US" dirty="0"/>
              <a:t> level 2 (login dan register)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F4AB41-A4C4-495B-8775-0211F700523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268" y="2167731"/>
            <a:ext cx="7126287" cy="44179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56509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BB81A-52B4-484D-A1C5-943A01CDD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Dfd</a:t>
            </a:r>
            <a:r>
              <a:rPr lang="en-US" dirty="0"/>
              <a:t> level 2 (</a:t>
            </a:r>
            <a:r>
              <a:rPr lang="en-US" dirty="0" err="1"/>
              <a:t>Deteksi</a:t>
            </a:r>
            <a:r>
              <a:rPr lang="en-US" dirty="0"/>
              <a:t> </a:t>
            </a:r>
            <a:r>
              <a:rPr lang="en-US" dirty="0" err="1"/>
              <a:t>emosi</a:t>
            </a:r>
            <a:r>
              <a:rPr lang="en-US" dirty="0"/>
              <a:t>)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8FE57E-33C1-443F-B522-FE7F81BD912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443162"/>
            <a:ext cx="9905998" cy="36517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41554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2DA43-4670-4717-B09E-FB8E9D732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Dfd</a:t>
            </a:r>
            <a:r>
              <a:rPr lang="en-US" dirty="0"/>
              <a:t> level 2 (Hasil </a:t>
            </a:r>
            <a:r>
              <a:rPr lang="en-US" dirty="0" err="1"/>
              <a:t>rekap</a:t>
            </a:r>
            <a:r>
              <a:rPr lang="en-US" dirty="0"/>
              <a:t>)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EA746B-2270-4247-963E-326EC514E35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33" y="2491581"/>
            <a:ext cx="10347734" cy="35948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68373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80AAF-815A-4C0C-A45E-5A67E7C56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Perancangan</a:t>
            </a:r>
            <a:r>
              <a:rPr lang="en-US" dirty="0"/>
              <a:t> database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5BF8A-CAD3-4E6F-935B-E4F9D4E3B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>
                <a:latin typeface="Montserrat" panose="00000500000000000000" pitchFamily="2" charset="0"/>
              </a:rPr>
              <a:t>ERD (</a:t>
            </a:r>
            <a:r>
              <a:rPr lang="en-US" i="1" dirty="0">
                <a:latin typeface="Montserrat" panose="00000500000000000000" pitchFamily="2" charset="0"/>
              </a:rPr>
              <a:t>Entity Relational Diagram</a:t>
            </a:r>
            <a:r>
              <a:rPr lang="en-US" dirty="0">
                <a:latin typeface="Montserrat" panose="00000500000000000000" pitchFamily="2" charset="0"/>
              </a:rPr>
              <a:t>)</a:t>
            </a:r>
          </a:p>
          <a:p>
            <a:pPr>
              <a:buFontTx/>
              <a:buChar char="-"/>
            </a:pPr>
            <a:r>
              <a:rPr lang="en-US" dirty="0">
                <a:latin typeface="Montserrat" panose="00000500000000000000" pitchFamily="2" charset="0"/>
              </a:rPr>
              <a:t>RAT (</a:t>
            </a:r>
            <a:r>
              <a:rPr lang="en-US" i="1" dirty="0" err="1">
                <a:latin typeface="Montserrat" panose="00000500000000000000" pitchFamily="2" charset="0"/>
              </a:rPr>
              <a:t>Relasi</a:t>
            </a:r>
            <a:r>
              <a:rPr lang="en-US" i="1" dirty="0">
                <a:latin typeface="Montserrat" panose="00000500000000000000" pitchFamily="2" charset="0"/>
              </a:rPr>
              <a:t> </a:t>
            </a:r>
            <a:r>
              <a:rPr lang="en-US" i="1" dirty="0" err="1">
                <a:latin typeface="Montserrat" panose="00000500000000000000" pitchFamily="2" charset="0"/>
              </a:rPr>
              <a:t>Antar</a:t>
            </a:r>
            <a:r>
              <a:rPr lang="en-US" i="1" dirty="0">
                <a:latin typeface="Montserrat" panose="00000500000000000000" pitchFamily="2" charset="0"/>
              </a:rPr>
              <a:t> </a:t>
            </a:r>
            <a:r>
              <a:rPr lang="en-US" i="1" dirty="0" err="1">
                <a:latin typeface="Montserrat" panose="00000500000000000000" pitchFamily="2" charset="0"/>
              </a:rPr>
              <a:t>Tabel</a:t>
            </a:r>
            <a:r>
              <a:rPr lang="en-US" dirty="0">
                <a:latin typeface="Montserrat" panose="00000500000000000000" pitchFamily="2" charset="0"/>
              </a:rPr>
              <a:t>)</a:t>
            </a:r>
          </a:p>
          <a:p>
            <a:pPr>
              <a:buFontTx/>
              <a:buChar char="-"/>
            </a:pPr>
            <a:r>
              <a:rPr lang="en-US" dirty="0" err="1">
                <a:latin typeface="Montserrat" panose="00000500000000000000" pitchFamily="2" charset="0"/>
              </a:rPr>
              <a:t>Struktur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Tabel</a:t>
            </a:r>
            <a:endParaRPr lang="en-ID" dirty="0">
              <a:latin typeface="Montserrat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E5451C-9E25-4E68-8005-8F763AC48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225" y="3581400"/>
            <a:ext cx="66675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2055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187E4-6A70-4B28-B026-7CFC36F05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A03499-0E32-4753-BCF1-4CEDD5C0EE3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066634"/>
            <a:ext cx="10002837" cy="38819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99787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2E896-B157-429D-B5D1-2F89EA50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88357C-7437-4851-A4C9-2C1190676A1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0" y="2591383"/>
            <a:ext cx="8325601" cy="30614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39013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9FA76-2D91-44AE-8D64-C01C8D6B8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tabel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0E96965-72DD-4BAA-A730-4851DC1F84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1633996"/>
              </p:ext>
            </p:extLst>
          </p:nvPr>
        </p:nvGraphicFramePr>
        <p:xfrm>
          <a:off x="2027237" y="2787498"/>
          <a:ext cx="8134350" cy="9223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3960">
                  <a:extLst>
                    <a:ext uri="{9D8B030D-6E8A-4147-A177-3AD203B41FA5}">
                      <a16:colId xmlns:a16="http://schemas.microsoft.com/office/drawing/2014/main" val="141737752"/>
                    </a:ext>
                  </a:extLst>
                </a:gridCol>
                <a:gridCol w="1503650">
                  <a:extLst>
                    <a:ext uri="{9D8B030D-6E8A-4147-A177-3AD203B41FA5}">
                      <a16:colId xmlns:a16="http://schemas.microsoft.com/office/drawing/2014/main" val="100059655"/>
                    </a:ext>
                  </a:extLst>
                </a:gridCol>
                <a:gridCol w="3122888">
                  <a:extLst>
                    <a:ext uri="{9D8B030D-6E8A-4147-A177-3AD203B41FA5}">
                      <a16:colId xmlns:a16="http://schemas.microsoft.com/office/drawing/2014/main" val="3668190139"/>
                    </a:ext>
                  </a:extLst>
                </a:gridCol>
                <a:gridCol w="2033852">
                  <a:extLst>
                    <a:ext uri="{9D8B030D-6E8A-4147-A177-3AD203B41FA5}">
                      <a16:colId xmlns:a16="http://schemas.microsoft.com/office/drawing/2014/main" val="31524630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</a:pPr>
                      <a:r>
                        <a:rPr lang="en-US" sz="1200" dirty="0">
                          <a:effectLst/>
                          <a:latin typeface="Montserrat" panose="00000500000000000000" pitchFamily="2" charset="0"/>
                        </a:rPr>
                        <a:t>Kolom</a:t>
                      </a:r>
                      <a:endParaRPr lang="en-ID" sz="12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</a:pPr>
                      <a:r>
                        <a:rPr lang="en-US" sz="1200">
                          <a:effectLst/>
                          <a:latin typeface="Montserrat" panose="00000500000000000000" pitchFamily="2" charset="0"/>
                        </a:rPr>
                        <a:t>Tipe data</a:t>
                      </a:r>
                      <a:endParaRPr lang="en-ID" sz="12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</a:pPr>
                      <a:r>
                        <a:rPr lang="en-US" sz="1200">
                          <a:effectLst/>
                          <a:latin typeface="Montserrat" panose="00000500000000000000" pitchFamily="2" charset="0"/>
                        </a:rPr>
                        <a:t>Constraints</a:t>
                      </a:r>
                      <a:endParaRPr lang="en-ID" sz="12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Montserrat" panose="00000500000000000000" pitchFamily="2" charset="0"/>
                        </a:rPr>
                        <a:t>Keterangan</a:t>
                      </a:r>
                      <a:endParaRPr lang="en-ID" sz="12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6427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</a:pPr>
                      <a:r>
                        <a:rPr lang="en-US" sz="1200" dirty="0">
                          <a:effectLst/>
                          <a:latin typeface="Montserrat" panose="00000500000000000000" pitchFamily="2" charset="0"/>
                        </a:rPr>
                        <a:t>Id</a:t>
                      </a:r>
                      <a:endParaRPr lang="en-ID" sz="12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</a:pPr>
                      <a:r>
                        <a:rPr lang="en-US" sz="1200" dirty="0">
                          <a:effectLst/>
                          <a:latin typeface="Montserrat" panose="00000500000000000000" pitchFamily="2" charset="0"/>
                        </a:rPr>
                        <a:t>Integer(11)</a:t>
                      </a:r>
                      <a:endParaRPr lang="en-ID" sz="12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200" dirty="0">
                          <a:effectLst/>
                          <a:latin typeface="Montserrat" panose="00000500000000000000" pitchFamily="2" charset="0"/>
                        </a:rPr>
                        <a:t>Primary key , Auto Increment</a:t>
                      </a:r>
                      <a:endParaRPr lang="en-ID" sz="12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Montserrat" panose="00000500000000000000" pitchFamily="2" charset="0"/>
                        </a:rPr>
                        <a:t>Id user</a:t>
                      </a:r>
                      <a:endParaRPr lang="en-ID" sz="12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5080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</a:pPr>
                      <a:r>
                        <a:rPr lang="en-US" sz="1200">
                          <a:effectLst/>
                          <a:latin typeface="Montserrat" panose="00000500000000000000" pitchFamily="2" charset="0"/>
                        </a:rPr>
                        <a:t>nama</a:t>
                      </a:r>
                      <a:endParaRPr lang="en-ID" sz="12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</a:pPr>
                      <a:r>
                        <a:rPr lang="en-US" sz="1200">
                          <a:effectLst/>
                          <a:latin typeface="Montserrat" panose="00000500000000000000" pitchFamily="2" charset="0"/>
                        </a:rPr>
                        <a:t>varchar(191)</a:t>
                      </a:r>
                      <a:endParaRPr lang="en-ID" sz="12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</a:pPr>
                      <a:r>
                        <a:rPr lang="en-US" sz="1200" dirty="0">
                          <a:effectLst/>
                          <a:latin typeface="Montserrat" panose="00000500000000000000" pitchFamily="2" charset="0"/>
                        </a:rPr>
                        <a:t> </a:t>
                      </a:r>
                      <a:endParaRPr lang="en-ID" sz="12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effectLst/>
                          <a:latin typeface="Montserrat" panose="00000500000000000000" pitchFamily="2" charset="0"/>
                        </a:rPr>
                        <a:t>nama</a:t>
                      </a:r>
                      <a:r>
                        <a:rPr lang="en-US" sz="1200" dirty="0">
                          <a:effectLst/>
                          <a:latin typeface="Montserrat" panose="00000500000000000000" pitchFamily="2" charset="0"/>
                        </a:rPr>
                        <a:t> user</a:t>
                      </a:r>
                      <a:endParaRPr lang="en-ID" sz="12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3765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</a:pPr>
                      <a:r>
                        <a:rPr lang="en-US" sz="1200">
                          <a:effectLst/>
                          <a:latin typeface="Montserrat" panose="00000500000000000000" pitchFamily="2" charset="0"/>
                        </a:rPr>
                        <a:t>password</a:t>
                      </a:r>
                      <a:endParaRPr lang="en-ID" sz="12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</a:pPr>
                      <a:r>
                        <a:rPr lang="en-US" sz="1200">
                          <a:effectLst/>
                          <a:latin typeface="Montserrat" panose="00000500000000000000" pitchFamily="2" charset="0"/>
                        </a:rPr>
                        <a:t>varchar(191)</a:t>
                      </a:r>
                      <a:endParaRPr lang="en-ID" sz="12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</a:pPr>
                      <a:r>
                        <a:rPr lang="en-US" sz="1200" dirty="0">
                          <a:effectLst/>
                          <a:latin typeface="Montserrat" panose="00000500000000000000" pitchFamily="2" charset="0"/>
                        </a:rPr>
                        <a:t> </a:t>
                      </a:r>
                      <a:endParaRPr lang="en-ID" sz="12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Montserrat" panose="00000500000000000000" pitchFamily="2" charset="0"/>
                        </a:rPr>
                        <a:t>Password user</a:t>
                      </a:r>
                      <a:endParaRPr lang="en-ID" sz="12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275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</a:pPr>
                      <a:r>
                        <a:rPr lang="en-US" sz="1200">
                          <a:effectLst/>
                          <a:latin typeface="Montserrat" panose="00000500000000000000" pitchFamily="2" charset="0"/>
                        </a:rPr>
                        <a:t>email</a:t>
                      </a:r>
                      <a:endParaRPr lang="en-ID" sz="12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</a:pPr>
                      <a:r>
                        <a:rPr lang="en-US" sz="1200" dirty="0">
                          <a:effectLst/>
                          <a:latin typeface="Montserrat" panose="00000500000000000000" pitchFamily="2" charset="0"/>
                        </a:rPr>
                        <a:t>varchar(191)</a:t>
                      </a:r>
                      <a:endParaRPr lang="en-ID" sz="12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</a:pPr>
                      <a:r>
                        <a:rPr lang="en-US" sz="1200" dirty="0">
                          <a:effectLst/>
                          <a:latin typeface="Montserrat" panose="00000500000000000000" pitchFamily="2" charset="0"/>
                        </a:rPr>
                        <a:t> </a:t>
                      </a:r>
                      <a:endParaRPr lang="en-ID" sz="12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Montserrat" panose="00000500000000000000" pitchFamily="2" charset="0"/>
                        </a:rPr>
                        <a:t>email user</a:t>
                      </a:r>
                      <a:endParaRPr lang="en-ID" sz="12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784948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C89AB91-8C55-4E3B-8AC1-F8C249D06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04117"/>
              </p:ext>
            </p:extLst>
          </p:nvPr>
        </p:nvGraphicFramePr>
        <p:xfrm>
          <a:off x="2027237" y="4909159"/>
          <a:ext cx="8134350" cy="9223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3961">
                  <a:extLst>
                    <a:ext uri="{9D8B030D-6E8A-4147-A177-3AD203B41FA5}">
                      <a16:colId xmlns:a16="http://schemas.microsoft.com/office/drawing/2014/main" val="4182127286"/>
                    </a:ext>
                  </a:extLst>
                </a:gridCol>
                <a:gridCol w="1503653">
                  <a:extLst>
                    <a:ext uri="{9D8B030D-6E8A-4147-A177-3AD203B41FA5}">
                      <a16:colId xmlns:a16="http://schemas.microsoft.com/office/drawing/2014/main" val="3786304343"/>
                    </a:ext>
                  </a:extLst>
                </a:gridCol>
                <a:gridCol w="3122884">
                  <a:extLst>
                    <a:ext uri="{9D8B030D-6E8A-4147-A177-3AD203B41FA5}">
                      <a16:colId xmlns:a16="http://schemas.microsoft.com/office/drawing/2014/main" val="3325488274"/>
                    </a:ext>
                  </a:extLst>
                </a:gridCol>
                <a:gridCol w="2033852">
                  <a:extLst>
                    <a:ext uri="{9D8B030D-6E8A-4147-A177-3AD203B41FA5}">
                      <a16:colId xmlns:a16="http://schemas.microsoft.com/office/drawing/2014/main" val="22035297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</a:pPr>
                      <a:r>
                        <a:rPr lang="en-US" sz="1200" dirty="0">
                          <a:effectLst/>
                          <a:latin typeface="Montserrat" panose="00000500000000000000" pitchFamily="2" charset="0"/>
                        </a:rPr>
                        <a:t>Kolom</a:t>
                      </a:r>
                      <a:endParaRPr lang="en-ID" sz="12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</a:pPr>
                      <a:r>
                        <a:rPr lang="en-US" sz="1200">
                          <a:effectLst/>
                          <a:latin typeface="Montserrat" panose="00000500000000000000" pitchFamily="2" charset="0"/>
                        </a:rPr>
                        <a:t>Tipe data</a:t>
                      </a:r>
                      <a:endParaRPr lang="en-ID" sz="12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</a:pPr>
                      <a:r>
                        <a:rPr lang="en-US" sz="1200" dirty="0">
                          <a:effectLst/>
                          <a:latin typeface="Montserrat" panose="00000500000000000000" pitchFamily="2" charset="0"/>
                        </a:rPr>
                        <a:t>Constraints</a:t>
                      </a:r>
                      <a:endParaRPr lang="en-ID" sz="12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Montserrat" panose="00000500000000000000" pitchFamily="2" charset="0"/>
                        </a:rPr>
                        <a:t>Keterangan</a:t>
                      </a:r>
                      <a:endParaRPr lang="en-ID" sz="12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8942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</a:pPr>
                      <a:r>
                        <a:rPr lang="en-US" sz="1200" dirty="0">
                          <a:effectLst/>
                          <a:latin typeface="Montserrat" panose="00000500000000000000" pitchFamily="2" charset="0"/>
                        </a:rPr>
                        <a:t>Id</a:t>
                      </a:r>
                      <a:endParaRPr lang="en-ID" sz="12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</a:pPr>
                      <a:r>
                        <a:rPr lang="en-US" sz="1200">
                          <a:effectLst/>
                          <a:latin typeface="Montserrat" panose="00000500000000000000" pitchFamily="2" charset="0"/>
                        </a:rPr>
                        <a:t>Integer(11)</a:t>
                      </a:r>
                      <a:endParaRPr lang="en-ID" sz="12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200">
                          <a:effectLst/>
                          <a:latin typeface="Montserrat" panose="00000500000000000000" pitchFamily="2" charset="0"/>
                        </a:rPr>
                        <a:t>Primary key , Auto Increment</a:t>
                      </a:r>
                      <a:endParaRPr lang="en-ID" sz="12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Montserrat" panose="00000500000000000000" pitchFamily="2" charset="0"/>
                        </a:rPr>
                        <a:t>Id rekaps</a:t>
                      </a:r>
                      <a:endParaRPr lang="en-ID" sz="12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0156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</a:pPr>
                      <a:r>
                        <a:rPr lang="en-US" sz="1200">
                          <a:effectLst/>
                          <a:latin typeface="Montserrat" panose="00000500000000000000" pitchFamily="2" charset="0"/>
                        </a:rPr>
                        <a:t>user_id</a:t>
                      </a:r>
                      <a:endParaRPr lang="en-ID" sz="12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</a:pPr>
                      <a:r>
                        <a:rPr lang="en-US" sz="1200" dirty="0">
                          <a:effectLst/>
                          <a:latin typeface="Montserrat" panose="00000500000000000000" pitchFamily="2" charset="0"/>
                        </a:rPr>
                        <a:t>Integer(11)</a:t>
                      </a:r>
                      <a:endParaRPr lang="en-ID" sz="12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</a:pPr>
                      <a:r>
                        <a:rPr lang="en-US" sz="1200" dirty="0">
                          <a:effectLst/>
                          <a:latin typeface="Montserrat" panose="00000500000000000000" pitchFamily="2" charset="0"/>
                        </a:rPr>
                        <a:t>Foreign key</a:t>
                      </a:r>
                      <a:endParaRPr lang="en-ID" sz="12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Montserrat" panose="00000500000000000000" pitchFamily="2" charset="0"/>
                        </a:rPr>
                        <a:t>Id user</a:t>
                      </a:r>
                      <a:endParaRPr lang="en-ID" sz="12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7896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</a:pPr>
                      <a:r>
                        <a:rPr lang="en-US" sz="1200">
                          <a:effectLst/>
                          <a:latin typeface="Montserrat" panose="00000500000000000000" pitchFamily="2" charset="0"/>
                        </a:rPr>
                        <a:t>teks</a:t>
                      </a:r>
                      <a:endParaRPr lang="en-ID" sz="12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</a:pPr>
                      <a:r>
                        <a:rPr lang="en-US" sz="1200" dirty="0">
                          <a:effectLst/>
                          <a:latin typeface="Montserrat" panose="00000500000000000000" pitchFamily="2" charset="0"/>
                        </a:rPr>
                        <a:t>varchar(191)</a:t>
                      </a:r>
                      <a:endParaRPr lang="en-ID" sz="12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</a:pPr>
                      <a:r>
                        <a:rPr lang="en-US" sz="1200">
                          <a:effectLst/>
                          <a:latin typeface="Montserrat" panose="00000500000000000000" pitchFamily="2" charset="0"/>
                        </a:rPr>
                        <a:t> </a:t>
                      </a:r>
                      <a:endParaRPr lang="en-ID" sz="12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Montserrat" panose="00000500000000000000" pitchFamily="2" charset="0"/>
                        </a:rPr>
                        <a:t>teks rekaps</a:t>
                      </a:r>
                      <a:endParaRPr lang="en-ID" sz="12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225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</a:pPr>
                      <a:r>
                        <a:rPr lang="en-US" sz="1200">
                          <a:effectLst/>
                          <a:latin typeface="Montserrat" panose="00000500000000000000" pitchFamily="2" charset="0"/>
                        </a:rPr>
                        <a:t>emosi</a:t>
                      </a:r>
                      <a:endParaRPr lang="en-ID" sz="12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</a:pPr>
                      <a:r>
                        <a:rPr lang="en-US" sz="1200" dirty="0">
                          <a:effectLst/>
                          <a:latin typeface="Montserrat" panose="00000500000000000000" pitchFamily="2" charset="0"/>
                        </a:rPr>
                        <a:t>varchar(191)</a:t>
                      </a:r>
                      <a:endParaRPr lang="en-ID" sz="12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</a:pPr>
                      <a:r>
                        <a:rPr lang="en-US" sz="1200" dirty="0">
                          <a:effectLst/>
                          <a:latin typeface="Montserrat" panose="00000500000000000000" pitchFamily="2" charset="0"/>
                        </a:rPr>
                        <a:t> </a:t>
                      </a:r>
                      <a:endParaRPr lang="en-ID" sz="12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effectLst/>
                          <a:latin typeface="Montserrat" panose="00000500000000000000" pitchFamily="2" charset="0"/>
                        </a:rPr>
                        <a:t>emosi</a:t>
                      </a:r>
                      <a:r>
                        <a:rPr lang="en-US" sz="1200" dirty="0">
                          <a:effectLst/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Montserrat" panose="00000500000000000000" pitchFamily="2" charset="0"/>
                        </a:rPr>
                        <a:t>rekaps</a:t>
                      </a:r>
                      <a:endParaRPr lang="en-ID" sz="12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8518710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2EE7ED-24C1-4705-98BE-B935E8D22B7C}"/>
              </a:ext>
            </a:extLst>
          </p:cNvPr>
          <p:cNvSpPr txBox="1">
            <a:spLocks/>
          </p:cNvSpPr>
          <p:nvPr/>
        </p:nvSpPr>
        <p:spPr>
          <a:xfrm>
            <a:off x="2027237" y="2019785"/>
            <a:ext cx="4192588" cy="53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 err="1">
                <a:latin typeface="Montserrat" panose="00000500000000000000" pitchFamily="2" charset="0"/>
              </a:rPr>
              <a:t>Tabel</a:t>
            </a:r>
            <a:r>
              <a:rPr lang="en-US" dirty="0">
                <a:latin typeface="Montserrat" panose="00000500000000000000" pitchFamily="2" charset="0"/>
              </a:rPr>
              <a:t> users</a:t>
            </a:r>
            <a:endParaRPr lang="en-ID" dirty="0">
              <a:latin typeface="Montserrat" panose="00000500000000000000" pitchFamily="2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E4D602-08C3-4FB8-A8C0-A25E049C2862}"/>
              </a:ext>
            </a:extLst>
          </p:cNvPr>
          <p:cNvSpPr txBox="1">
            <a:spLocks/>
          </p:cNvSpPr>
          <p:nvPr/>
        </p:nvSpPr>
        <p:spPr>
          <a:xfrm>
            <a:off x="2027237" y="4209751"/>
            <a:ext cx="4192588" cy="53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 err="1">
                <a:latin typeface="Montserrat" panose="00000500000000000000" pitchFamily="2" charset="0"/>
              </a:rPr>
              <a:t>Tabel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rekaps</a:t>
            </a:r>
            <a:endParaRPr lang="en-ID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5570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EC2BE-0F55-4DCE-A4C8-E4C8B6DE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muka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EF7C0-8767-4857-A688-FD583E3D8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>
                <a:latin typeface="Montserrat" panose="00000500000000000000" pitchFamily="2" charset="0"/>
              </a:rPr>
              <a:t>Halaman home</a:t>
            </a:r>
          </a:p>
          <a:p>
            <a:pPr>
              <a:buFontTx/>
              <a:buChar char="-"/>
            </a:pPr>
            <a:r>
              <a:rPr lang="en-US" dirty="0">
                <a:latin typeface="Montserrat" panose="00000500000000000000" pitchFamily="2" charset="0"/>
              </a:rPr>
              <a:t>Halaman </a:t>
            </a:r>
            <a:r>
              <a:rPr lang="en-US" dirty="0" err="1">
                <a:latin typeface="Montserrat" panose="00000500000000000000" pitchFamily="2" charset="0"/>
              </a:rPr>
              <a:t>hasil</a:t>
            </a:r>
            <a:endParaRPr lang="en-US" dirty="0">
              <a:latin typeface="Montserrat" panose="00000500000000000000" pitchFamily="2" charset="0"/>
            </a:endParaRPr>
          </a:p>
          <a:p>
            <a:pPr>
              <a:buFontTx/>
              <a:buChar char="-"/>
            </a:pPr>
            <a:r>
              <a:rPr lang="en-US" dirty="0">
                <a:latin typeface="Montserrat" panose="00000500000000000000" pitchFamily="2" charset="0"/>
              </a:rPr>
              <a:t>Halaman login</a:t>
            </a:r>
          </a:p>
          <a:p>
            <a:pPr>
              <a:buFontTx/>
              <a:buChar char="-"/>
            </a:pPr>
            <a:r>
              <a:rPr lang="en-US" dirty="0">
                <a:latin typeface="Montserrat" panose="00000500000000000000" pitchFamily="2" charset="0"/>
              </a:rPr>
              <a:t>Halaman register</a:t>
            </a:r>
          </a:p>
          <a:p>
            <a:pPr>
              <a:buFontTx/>
              <a:buChar char="-"/>
            </a:pPr>
            <a:r>
              <a:rPr lang="en-US" dirty="0">
                <a:latin typeface="Montserrat" panose="00000500000000000000" pitchFamily="2" charset="0"/>
              </a:rPr>
              <a:t>Halaman </a:t>
            </a:r>
            <a:r>
              <a:rPr lang="en-US" dirty="0" err="1">
                <a:latin typeface="Montserrat" panose="00000500000000000000" pitchFamily="2" charset="0"/>
              </a:rPr>
              <a:t>rekap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hasil</a:t>
            </a:r>
            <a:endParaRPr lang="en-ID" dirty="0">
              <a:latin typeface="Montserrat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2E3551-7813-4D17-B7D5-4F14AC41C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801" y="1962150"/>
            <a:ext cx="6221574" cy="427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678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EB0F9-DFB1-40A5-AC1B-BFFDC264B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Labelling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F9C41-77BC-42DE-BAA8-6DEAD44F7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>
                <a:latin typeface="Montserrat" panose="00000500000000000000" pitchFamily="2" charset="0"/>
              </a:rPr>
              <a:t>Data </a:t>
            </a:r>
            <a:r>
              <a:rPr lang="en-US" dirty="0" err="1">
                <a:latin typeface="Montserrat" panose="00000500000000000000" pitchFamily="2" charset="0"/>
              </a:rPr>
              <a:t>dilabelling</a:t>
            </a:r>
            <a:r>
              <a:rPr lang="en-US" dirty="0">
                <a:latin typeface="Montserrat" panose="00000500000000000000" pitchFamily="2" charset="0"/>
              </a:rPr>
              <a:t> oleh </a:t>
            </a:r>
            <a:r>
              <a:rPr lang="en-US" dirty="0" err="1">
                <a:latin typeface="Montserrat" panose="00000500000000000000" pitchFamily="2" charset="0"/>
              </a:rPr>
              <a:t>mahasiswa</a:t>
            </a:r>
            <a:r>
              <a:rPr lang="en-US" dirty="0">
                <a:latin typeface="Montserrat" panose="00000500000000000000" pitchFamily="2" charset="0"/>
              </a:rPr>
              <a:t> yang </a:t>
            </a:r>
            <a:r>
              <a:rPr lang="en-US" dirty="0" err="1">
                <a:latin typeface="Montserrat" panose="00000500000000000000" pitchFamily="2" charset="0"/>
              </a:rPr>
              <a:t>aktif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bermain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i="1" dirty="0">
                <a:latin typeface="Montserrat" panose="00000500000000000000" pitchFamily="2" charset="0"/>
              </a:rPr>
              <a:t>twitter </a:t>
            </a:r>
            <a:endParaRPr lang="en-US" dirty="0">
              <a:latin typeface="Montserrat" panose="00000500000000000000" pitchFamily="2" charset="0"/>
            </a:endParaRPr>
          </a:p>
          <a:p>
            <a:pPr>
              <a:buFontTx/>
              <a:buChar char="-"/>
            </a:pPr>
            <a:r>
              <a:rPr lang="en-ID" dirty="0">
                <a:latin typeface="Montserrat" panose="00000500000000000000" pitchFamily="2" charset="0"/>
              </a:rPr>
              <a:t>Data </a:t>
            </a:r>
            <a:r>
              <a:rPr lang="en-ID" dirty="0" err="1">
                <a:latin typeface="Montserrat" panose="00000500000000000000" pitchFamily="2" charset="0"/>
              </a:rPr>
              <a:t>dilabelling</a:t>
            </a:r>
            <a:r>
              <a:rPr lang="en-ID" dirty="0">
                <a:latin typeface="Montserrat" panose="00000500000000000000" pitchFamily="2" charset="0"/>
              </a:rPr>
              <a:t> </a:t>
            </a:r>
            <a:r>
              <a:rPr lang="en-ID" dirty="0" err="1">
                <a:latin typeface="Montserrat" panose="00000500000000000000" pitchFamily="2" charset="0"/>
              </a:rPr>
              <a:t>dengan</a:t>
            </a:r>
            <a:r>
              <a:rPr lang="en-ID" dirty="0">
                <a:latin typeface="Montserrat" panose="00000500000000000000" pitchFamily="2" charset="0"/>
              </a:rPr>
              <a:t> 6 </a:t>
            </a:r>
            <a:r>
              <a:rPr lang="en-ID" dirty="0" err="1">
                <a:latin typeface="Montserrat" panose="00000500000000000000" pitchFamily="2" charset="0"/>
              </a:rPr>
              <a:t>emosi</a:t>
            </a:r>
            <a:r>
              <a:rPr lang="en-ID" dirty="0">
                <a:latin typeface="Montserrat" panose="00000500000000000000" pitchFamily="2" charset="0"/>
              </a:rPr>
              <a:t> </a:t>
            </a:r>
            <a:r>
              <a:rPr lang="en-ID" dirty="0" err="1">
                <a:latin typeface="Montserrat" panose="00000500000000000000" pitchFamily="2" charset="0"/>
              </a:rPr>
              <a:t>sesuai</a:t>
            </a:r>
            <a:r>
              <a:rPr lang="en-ID" dirty="0">
                <a:latin typeface="Montserrat" panose="00000500000000000000" pitchFamily="2" charset="0"/>
              </a:rPr>
              <a:t> model </a:t>
            </a:r>
            <a:r>
              <a:rPr lang="en-ID" dirty="0" err="1">
                <a:latin typeface="Montserrat" panose="00000500000000000000" pitchFamily="2" charset="0"/>
              </a:rPr>
              <a:t>ekman</a:t>
            </a:r>
            <a:endParaRPr lang="en-US" dirty="0">
              <a:latin typeface="Montserrat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B71023-AFA9-437D-A289-86D049E58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1" y="3122614"/>
            <a:ext cx="4907812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5641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56038-4589-4FE5-B55C-57E1B5354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Halaman home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A8D0CF-C9C0-4EDC-84E0-1ABC350180A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691" y="1722615"/>
            <a:ext cx="7602617" cy="50120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70224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7BE46-7C7E-4299-A2A5-A6C85E17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Halaman </a:t>
            </a:r>
            <a:r>
              <a:rPr lang="en-US" dirty="0" err="1"/>
              <a:t>hasil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4D9659-DA5E-4C62-92CB-BC8B4506D1B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783" y="1697037"/>
            <a:ext cx="7707392" cy="50811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75549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4B3C-B080-42DF-8A89-B526DCA66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Halaman login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DE4982-4591-49CE-B2BC-9F30AEAA760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097" y="1990725"/>
            <a:ext cx="7281806" cy="4800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05590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B3ED1-FD20-4B17-9A80-30241330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Halaman register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646DB4-3978-40BB-92C7-ED8A845F1DC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141" y="1906587"/>
            <a:ext cx="7002542" cy="46164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89613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2E7BA-8533-4F17-98D7-A15239E79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Halaman </a:t>
            </a:r>
            <a:r>
              <a:rPr lang="en-US" dirty="0" err="1"/>
              <a:t>rekap</a:t>
            </a:r>
            <a:r>
              <a:rPr lang="en-US" dirty="0"/>
              <a:t> </a:t>
            </a:r>
            <a:r>
              <a:rPr lang="en-US" dirty="0" err="1"/>
              <a:t>hasil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117A9F-F898-48BD-8EF3-BBAF2B136FD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158" y="1858963"/>
            <a:ext cx="7193042" cy="4742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47822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057AC-0446-45C9-A6A1-20436AFD1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pengujian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6A58AB-2083-4FED-972C-604C33EBFC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195724"/>
              </p:ext>
            </p:extLst>
          </p:nvPr>
        </p:nvGraphicFramePr>
        <p:xfrm>
          <a:off x="1582102" y="2563495"/>
          <a:ext cx="9024620" cy="28232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94281">
                  <a:extLst>
                    <a:ext uri="{9D8B030D-6E8A-4147-A177-3AD203B41FA5}">
                      <a16:colId xmlns:a16="http://schemas.microsoft.com/office/drawing/2014/main" val="380768511"/>
                    </a:ext>
                  </a:extLst>
                </a:gridCol>
                <a:gridCol w="1560743">
                  <a:extLst>
                    <a:ext uri="{9D8B030D-6E8A-4147-A177-3AD203B41FA5}">
                      <a16:colId xmlns:a16="http://schemas.microsoft.com/office/drawing/2014/main" val="2487844208"/>
                    </a:ext>
                  </a:extLst>
                </a:gridCol>
                <a:gridCol w="2694281">
                  <a:extLst>
                    <a:ext uri="{9D8B030D-6E8A-4147-A177-3AD203B41FA5}">
                      <a16:colId xmlns:a16="http://schemas.microsoft.com/office/drawing/2014/main" val="1137954173"/>
                    </a:ext>
                  </a:extLst>
                </a:gridCol>
                <a:gridCol w="1098740">
                  <a:extLst>
                    <a:ext uri="{9D8B030D-6E8A-4147-A177-3AD203B41FA5}">
                      <a16:colId xmlns:a16="http://schemas.microsoft.com/office/drawing/2014/main" val="796517368"/>
                    </a:ext>
                  </a:extLst>
                </a:gridCol>
                <a:gridCol w="976575">
                  <a:extLst>
                    <a:ext uri="{9D8B030D-6E8A-4147-A177-3AD203B41FA5}">
                      <a16:colId xmlns:a16="http://schemas.microsoft.com/office/drawing/2014/main" val="4290554444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Montserrat" panose="00000500000000000000" pitchFamily="2" charset="0"/>
                        </a:rPr>
                        <a:t>No</a:t>
                      </a:r>
                      <a:endParaRPr lang="en-ID" sz="12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Montserrat" panose="00000500000000000000" pitchFamily="2" charset="0"/>
                        </a:rPr>
                        <a:t>Halaman</a:t>
                      </a:r>
                      <a:endParaRPr lang="en-ID" sz="12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Montserrat" panose="00000500000000000000" pitchFamily="2" charset="0"/>
                        </a:rPr>
                        <a:t>Pengujian</a:t>
                      </a:r>
                      <a:endParaRPr lang="en-ID" sz="12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Montserrat" panose="00000500000000000000" pitchFamily="2" charset="0"/>
                        </a:rPr>
                        <a:t>Hasil</a:t>
                      </a:r>
                      <a:endParaRPr lang="en-ID" sz="12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1464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Montserrat" panose="00000500000000000000" pitchFamily="2" charset="0"/>
                        </a:rPr>
                        <a:t>Berhasil</a:t>
                      </a:r>
                      <a:endParaRPr lang="en-ID" sz="12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effectLst/>
                          <a:latin typeface="Montserrat" panose="00000500000000000000" pitchFamily="2" charset="0"/>
                        </a:rPr>
                        <a:t>Gagal</a:t>
                      </a:r>
                      <a:endParaRPr lang="en-ID" sz="12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60315312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Montserrat" panose="00000500000000000000" pitchFamily="2" charset="0"/>
                        </a:rPr>
                        <a:t>1.</a:t>
                      </a:r>
                      <a:endParaRPr lang="en-ID" sz="12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Montserrat" panose="00000500000000000000" pitchFamily="2" charset="0"/>
                        </a:rPr>
                        <a:t>Halaman utama</a:t>
                      </a:r>
                      <a:endParaRPr lang="en-ID" sz="12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Montserrat" panose="00000500000000000000" pitchFamily="2" charset="0"/>
                        </a:rPr>
                        <a:t>User dapat menginput teks</a:t>
                      </a:r>
                      <a:endParaRPr lang="en-ID" sz="12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Montserrat" panose="00000500000000000000" pitchFamily="2" charset="0"/>
                        </a:rPr>
                        <a:t> </a:t>
                      </a:r>
                      <a:endParaRPr lang="en-ID" sz="12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Montserrat" panose="00000500000000000000" pitchFamily="2" charset="0"/>
                        </a:rPr>
                        <a:t> </a:t>
                      </a:r>
                      <a:endParaRPr lang="en-ID" sz="12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29438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Montserrat" panose="00000500000000000000" pitchFamily="2" charset="0"/>
                        </a:rPr>
                        <a:t>Sistem dapat melakukan validasi input</a:t>
                      </a:r>
                      <a:endParaRPr lang="en-ID" sz="12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Montserrat" panose="00000500000000000000" pitchFamily="2" charset="0"/>
                        </a:rPr>
                        <a:t> </a:t>
                      </a:r>
                      <a:endParaRPr lang="en-ID" sz="12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Montserrat" panose="00000500000000000000" pitchFamily="2" charset="0"/>
                        </a:rPr>
                        <a:t> </a:t>
                      </a:r>
                      <a:endParaRPr lang="en-ID" sz="12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6054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Montserrat" panose="00000500000000000000" pitchFamily="2" charset="0"/>
                        </a:rPr>
                        <a:t>2.</a:t>
                      </a:r>
                      <a:endParaRPr lang="en-ID" sz="12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Montserrat" panose="00000500000000000000" pitchFamily="2" charset="0"/>
                        </a:rPr>
                        <a:t>Halaman hasil</a:t>
                      </a:r>
                      <a:endParaRPr lang="en-ID" sz="12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Montserrat" panose="00000500000000000000" pitchFamily="2" charset="0"/>
                        </a:rPr>
                        <a:t>Sistem dapat menampilkan hasil deteksi emosi</a:t>
                      </a:r>
                      <a:endParaRPr lang="en-ID" sz="12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Montserrat" panose="00000500000000000000" pitchFamily="2" charset="0"/>
                        </a:rPr>
                        <a:t> </a:t>
                      </a:r>
                      <a:endParaRPr lang="en-ID" sz="12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Montserrat" panose="00000500000000000000" pitchFamily="2" charset="0"/>
                        </a:rPr>
                        <a:t> </a:t>
                      </a:r>
                      <a:endParaRPr lang="en-ID" sz="12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2364339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Montserrat" panose="00000500000000000000" pitchFamily="2" charset="0"/>
                        </a:rPr>
                        <a:t>3.</a:t>
                      </a:r>
                      <a:endParaRPr lang="en-ID" sz="12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Montserrat" panose="00000500000000000000" pitchFamily="2" charset="0"/>
                        </a:rPr>
                        <a:t>Halaman login</a:t>
                      </a:r>
                      <a:endParaRPr lang="en-ID" sz="12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Montserrat" panose="00000500000000000000" pitchFamily="2" charset="0"/>
                        </a:rPr>
                        <a:t>User dapat melakukan login</a:t>
                      </a:r>
                      <a:endParaRPr lang="en-ID" sz="12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Montserrat" panose="00000500000000000000" pitchFamily="2" charset="0"/>
                        </a:rPr>
                        <a:t> </a:t>
                      </a:r>
                      <a:endParaRPr lang="en-ID" sz="12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Montserrat" panose="00000500000000000000" pitchFamily="2" charset="0"/>
                        </a:rPr>
                        <a:t> </a:t>
                      </a:r>
                      <a:endParaRPr lang="en-ID" sz="12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177433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Montserrat" panose="00000500000000000000" pitchFamily="2" charset="0"/>
                        </a:rPr>
                        <a:t>Sistem dapat melakukan validasi input</a:t>
                      </a:r>
                      <a:endParaRPr lang="en-ID" sz="12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Montserrat" panose="00000500000000000000" pitchFamily="2" charset="0"/>
                        </a:rPr>
                        <a:t> </a:t>
                      </a:r>
                      <a:endParaRPr lang="en-ID" sz="12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Montserrat" panose="00000500000000000000" pitchFamily="2" charset="0"/>
                        </a:rPr>
                        <a:t> </a:t>
                      </a:r>
                      <a:endParaRPr lang="en-ID" sz="12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9033522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Montserrat" panose="00000500000000000000" pitchFamily="2" charset="0"/>
                        </a:rPr>
                        <a:t>4.</a:t>
                      </a:r>
                      <a:endParaRPr lang="en-ID" sz="12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Montserrat" panose="00000500000000000000" pitchFamily="2" charset="0"/>
                        </a:rPr>
                        <a:t>Halaman Register</a:t>
                      </a:r>
                      <a:endParaRPr lang="en-ID" sz="12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Montserrat" panose="00000500000000000000" pitchFamily="2" charset="0"/>
                        </a:rPr>
                        <a:t>User dapat melakukan register</a:t>
                      </a:r>
                      <a:endParaRPr lang="en-ID" sz="12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Montserrat" panose="00000500000000000000" pitchFamily="2" charset="0"/>
                        </a:rPr>
                        <a:t> </a:t>
                      </a:r>
                      <a:endParaRPr lang="en-ID" sz="12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Montserrat" panose="00000500000000000000" pitchFamily="2" charset="0"/>
                        </a:rPr>
                        <a:t> </a:t>
                      </a:r>
                      <a:endParaRPr lang="en-ID" sz="12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639063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Montserrat" panose="00000500000000000000" pitchFamily="2" charset="0"/>
                        </a:rPr>
                        <a:t>Sistem dapat melakukan validasi input</a:t>
                      </a:r>
                      <a:endParaRPr lang="en-ID" sz="12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Montserrat" panose="00000500000000000000" pitchFamily="2" charset="0"/>
                        </a:rPr>
                        <a:t> </a:t>
                      </a:r>
                      <a:endParaRPr lang="en-ID" sz="12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Montserrat" panose="00000500000000000000" pitchFamily="2" charset="0"/>
                        </a:rPr>
                        <a:t> </a:t>
                      </a:r>
                      <a:endParaRPr lang="en-ID" sz="12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8115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Montserrat" panose="00000500000000000000" pitchFamily="2" charset="0"/>
                        </a:rPr>
                        <a:t>5.</a:t>
                      </a:r>
                      <a:endParaRPr lang="en-ID" sz="12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Montserrat" panose="00000500000000000000" pitchFamily="2" charset="0"/>
                        </a:rPr>
                        <a:t>Halaman </a:t>
                      </a:r>
                      <a:r>
                        <a:rPr lang="en-US" sz="1200" dirty="0" err="1">
                          <a:effectLst/>
                          <a:latin typeface="Montserrat" panose="00000500000000000000" pitchFamily="2" charset="0"/>
                        </a:rPr>
                        <a:t>Rekap</a:t>
                      </a:r>
                      <a:endParaRPr lang="en-ID" sz="12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effectLst/>
                          <a:latin typeface="Montserrat" panose="00000500000000000000" pitchFamily="2" charset="0"/>
                        </a:rPr>
                        <a:t>Sistem</a:t>
                      </a:r>
                      <a:r>
                        <a:rPr lang="en-US" sz="1200" dirty="0">
                          <a:effectLst/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Montserrat" panose="00000500000000000000" pitchFamily="2" charset="0"/>
                        </a:rPr>
                        <a:t>dapat</a:t>
                      </a:r>
                      <a:r>
                        <a:rPr lang="en-US" sz="1200" dirty="0">
                          <a:effectLst/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Montserrat" panose="00000500000000000000" pitchFamily="2" charset="0"/>
                        </a:rPr>
                        <a:t>menampilkan</a:t>
                      </a:r>
                      <a:r>
                        <a:rPr lang="en-US" sz="1200" dirty="0">
                          <a:effectLst/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Montserrat" panose="00000500000000000000" pitchFamily="2" charset="0"/>
                        </a:rPr>
                        <a:t>hasil</a:t>
                      </a:r>
                      <a:r>
                        <a:rPr lang="en-US" sz="1200" dirty="0">
                          <a:effectLst/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Montserrat" panose="00000500000000000000" pitchFamily="2" charset="0"/>
                        </a:rPr>
                        <a:t>rekap</a:t>
                      </a:r>
                      <a:endParaRPr lang="en-ID" sz="12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Montserrat" panose="00000500000000000000" pitchFamily="2" charset="0"/>
                        </a:rPr>
                        <a:t> </a:t>
                      </a:r>
                      <a:endParaRPr lang="en-ID" sz="12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Montserrat" panose="00000500000000000000" pitchFamily="2" charset="0"/>
                        </a:rPr>
                        <a:t> </a:t>
                      </a:r>
                      <a:endParaRPr lang="en-ID" sz="12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0680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786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99A39-C768-4CA7-BE0F-071D9BD82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803CC-8FF9-4EA8-BDE3-FEB0FACF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Montserrat" panose="00000500000000000000" pitchFamily="2" charset="0"/>
              </a:rPr>
              <a:t>Preprocessing </a:t>
            </a:r>
            <a:r>
              <a:rPr lang="en-US" dirty="0" err="1">
                <a:latin typeface="Montserrat" panose="00000500000000000000" pitchFamily="2" charset="0"/>
              </a:rPr>
              <a:t>terdiri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dari</a:t>
            </a:r>
            <a:endParaRPr lang="en-US" dirty="0">
              <a:latin typeface="Montserrat" panose="00000500000000000000" pitchFamily="2" charset="0"/>
            </a:endParaRPr>
          </a:p>
          <a:p>
            <a:pPr>
              <a:buFontTx/>
              <a:buChar char="-"/>
            </a:pPr>
            <a:r>
              <a:rPr lang="en-US" i="1" dirty="0">
                <a:latin typeface="Montserrat" panose="00000500000000000000" pitchFamily="2" charset="0"/>
              </a:rPr>
              <a:t>Case folding</a:t>
            </a:r>
          </a:p>
          <a:p>
            <a:pPr>
              <a:buFontTx/>
              <a:buChar char="-"/>
            </a:pPr>
            <a:r>
              <a:rPr lang="en-US" i="1" dirty="0">
                <a:latin typeface="Montserrat" panose="00000500000000000000" pitchFamily="2" charset="0"/>
              </a:rPr>
              <a:t>Remove punctuation</a:t>
            </a:r>
          </a:p>
          <a:p>
            <a:pPr>
              <a:buFontTx/>
              <a:buChar char="-"/>
            </a:pPr>
            <a:r>
              <a:rPr lang="en-US" i="1" dirty="0">
                <a:latin typeface="Montserrat" panose="00000500000000000000" pitchFamily="2" charset="0"/>
              </a:rPr>
              <a:t>Remove Number</a:t>
            </a:r>
          </a:p>
          <a:p>
            <a:pPr>
              <a:buFontTx/>
              <a:buChar char="-"/>
            </a:pPr>
            <a:r>
              <a:rPr lang="en-US" i="1" dirty="0">
                <a:latin typeface="Montserrat" panose="00000500000000000000" pitchFamily="2" charset="0"/>
              </a:rPr>
              <a:t>Tokenizing</a:t>
            </a:r>
          </a:p>
          <a:p>
            <a:pPr>
              <a:buFontTx/>
              <a:buChar char="-"/>
            </a:pPr>
            <a:r>
              <a:rPr lang="en-US" i="1" dirty="0">
                <a:latin typeface="Montserrat" panose="00000500000000000000" pitchFamily="2" charset="0"/>
              </a:rPr>
              <a:t>Stop Removal</a:t>
            </a:r>
          </a:p>
          <a:p>
            <a:pPr>
              <a:buFontTx/>
              <a:buChar char="-"/>
            </a:pPr>
            <a:r>
              <a:rPr lang="en-US" i="1" dirty="0">
                <a:latin typeface="Montserrat" panose="00000500000000000000" pitchFamily="2" charset="0"/>
              </a:rPr>
              <a:t>Stemming</a:t>
            </a:r>
            <a:endParaRPr lang="en-ID" dirty="0">
              <a:latin typeface="Montserrat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2DE52D-9B5F-4150-B90D-63A03E3DE23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826" y="327043"/>
            <a:ext cx="4924424" cy="62039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3234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75BE5-167C-49E2-AE25-517CA3B20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folding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9060CD-51B0-47E3-9FC6-208230C6B09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299" y="76869"/>
            <a:ext cx="3315826" cy="670426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3FDB486-9E0A-44EA-B0C0-8D0343E6C5AD}"/>
              </a:ext>
            </a:extLst>
          </p:cNvPr>
          <p:cNvSpPr txBox="1">
            <a:spLocks/>
          </p:cNvSpPr>
          <p:nvPr/>
        </p:nvSpPr>
        <p:spPr>
          <a:xfrm>
            <a:off x="1141413" y="1751992"/>
            <a:ext cx="6067886" cy="22866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Case folding </a:t>
            </a:r>
            <a:r>
              <a:rPr lang="en-US" sz="2400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merupakan</a:t>
            </a:r>
            <a:r>
              <a:rPr lang="en-US" sz="2400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proses </a:t>
            </a:r>
            <a:r>
              <a:rPr lang="en-US" sz="2400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mengubah</a:t>
            </a:r>
            <a:r>
              <a:rPr lang="en-US" sz="2400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seluruh</a:t>
            </a:r>
            <a:r>
              <a:rPr lang="en-US" sz="2400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huruf</a:t>
            </a:r>
            <a:r>
              <a:rPr lang="en-US" sz="2400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dalam</a:t>
            </a:r>
            <a:r>
              <a:rPr lang="en-US" sz="2400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teks</a:t>
            </a:r>
            <a:r>
              <a:rPr lang="en-US" sz="2400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tersebut</a:t>
            </a:r>
            <a:r>
              <a:rPr lang="en-US" sz="2400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menjadi</a:t>
            </a:r>
            <a:r>
              <a:rPr lang="en-US" sz="2400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400" i="1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lower case </a:t>
            </a:r>
            <a:r>
              <a:rPr lang="en-US" sz="2400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atau</a:t>
            </a:r>
            <a:r>
              <a:rPr lang="en-US" sz="2400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huruf</a:t>
            </a:r>
            <a:r>
              <a:rPr lang="en-US" sz="2400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kecil</a:t>
            </a:r>
            <a:r>
              <a:rPr lang="en-US" sz="2400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semua</a:t>
            </a:r>
            <a:r>
              <a:rPr lang="en-US" sz="2400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(Salam et al., 2018)</a:t>
            </a:r>
            <a:endParaRPr lang="en-ID" sz="32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687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66ACD-0406-44A4-A189-C92B46945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punctuation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95E69-BA4F-4E23-8BC0-E57E6986C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954588" cy="35417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i="1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Remove punctuation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merupakan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proses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menghapus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tanda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baca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pada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teks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dengan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tujuan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mengurangi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beban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pemprosesan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klasifikasi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karena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dianggap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tidak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penting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dan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termasuk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i="1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delimiter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contoh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tanda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baca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yang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yang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dihapus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titik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(.),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koma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(,),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tanda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tanya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(?), </a:t>
            </a:r>
            <a:r>
              <a:rPr lang="en-US" i="1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slash 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(/), </a:t>
            </a:r>
            <a:r>
              <a:rPr lang="en-US" i="1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hastag</a:t>
            </a:r>
            <a:r>
              <a:rPr lang="en-US" i="1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(#),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tanda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seru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(!) dan lain-lain</a:t>
            </a:r>
            <a:endParaRPr lang="en-ID" sz="3200" dirty="0">
              <a:latin typeface="Montserrat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88C086-E2E9-454F-87FF-E859063BD0A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94934"/>
            <a:ext cx="3295650" cy="66681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9781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B1621-20DD-4910-B857-37C0267FF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number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79DF5-09FC-4AEF-B099-1CD5E0E5A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954588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effectLst/>
                <a:latin typeface="+mj-lt"/>
                <a:ea typeface="Calibri" panose="020F0502020204030204" pitchFamily="34" charset="0"/>
              </a:rPr>
              <a:t>Remove number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</a:rPr>
              <a:t>merupakan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</a:rPr>
              <a:t> proses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</a:rPr>
              <a:t>menghapus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</a:rPr>
              <a:t>angka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</a:rPr>
              <a:t> pada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</a:rPr>
              <a:t>suatu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</a:rPr>
              <a:t>teks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</a:rPr>
              <a:t>penghapusan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</a:rPr>
              <a:t>ini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</a:rPr>
              <a:t>sebab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</a:rPr>
              <a:t>angka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</a:rPr>
              <a:t>dianggap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</a:rPr>
              <a:t>tidak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</a:rPr>
              <a:t>memiliki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</a:rPr>
              <a:t> arti dan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</a:rPr>
              <a:t>termasuk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i="1" dirty="0">
                <a:effectLst/>
                <a:latin typeface="+mj-lt"/>
                <a:ea typeface="Calibri" panose="020F0502020204030204" pitchFamily="34" charset="0"/>
              </a:rPr>
              <a:t>delimiter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</a:rPr>
              <a:t>mirip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</a:rPr>
              <a:t>seperti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i="1" dirty="0">
                <a:effectLst/>
                <a:latin typeface="+mj-lt"/>
                <a:ea typeface="Calibri" panose="020F0502020204030204" pitchFamily="34" charset="0"/>
              </a:rPr>
              <a:t>remove punctuation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</a:rPr>
              <a:t>hanya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</a:rPr>
              <a:t>berbeda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</a:rPr>
              <a:t> pada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</a:rPr>
              <a:t>objek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</a:rPr>
              <a:t> yang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</a:rPr>
              <a:t>dihapus</a:t>
            </a:r>
            <a:endParaRPr lang="en-ID" sz="32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FFEE18-717C-4855-B570-10B4E4B128E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0" y="19773"/>
            <a:ext cx="3009900" cy="68184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6888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F1DF8-6009-4D91-AAAE-908E371E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7D609-0A69-4FC4-82B9-CDDA9FA7B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954588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Tokenizing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merupakan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pemotongan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kalimat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berdasarkan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tiap-tiap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kata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penyusunnya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biasanya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pemotongan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berdasarkan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i="1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whitespace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seperti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spasi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, tab, dan enter.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Tiap-tiap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kata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hasil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i="1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tokenizing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disebut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token (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Juwiantho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et al., 2020)</a:t>
            </a:r>
            <a:endParaRPr lang="en-ID" sz="3200" dirty="0">
              <a:latin typeface="Montserrat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9FA771-A523-4572-969D-69349111EA4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424" y="84103"/>
            <a:ext cx="2892425" cy="66897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80265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223</TotalTime>
  <Words>933</Words>
  <Application>Microsoft Office PowerPoint</Application>
  <PresentationFormat>Widescreen</PresentationFormat>
  <Paragraphs>249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Montserrat</vt:lpstr>
      <vt:lpstr>Times New Roman</vt:lpstr>
      <vt:lpstr>Tw Cen MT</vt:lpstr>
      <vt:lpstr>Circuit</vt:lpstr>
      <vt:lpstr>Metodologi Penelitian dan metodologi pengembangan sistem</vt:lpstr>
      <vt:lpstr>PowerPoint Presentation</vt:lpstr>
      <vt:lpstr>Pengumpulan data</vt:lpstr>
      <vt:lpstr>Labelling data</vt:lpstr>
      <vt:lpstr>preprocessing</vt:lpstr>
      <vt:lpstr>Case folding</vt:lpstr>
      <vt:lpstr>Remove punctuation</vt:lpstr>
      <vt:lpstr>Remove number</vt:lpstr>
      <vt:lpstr>tokenizing</vt:lpstr>
      <vt:lpstr>Stop removal</vt:lpstr>
      <vt:lpstr>stemming</vt:lpstr>
      <vt:lpstr>Pengujian arsitektur</vt:lpstr>
      <vt:lpstr>Parameter tetap</vt:lpstr>
      <vt:lpstr>Parameter uji</vt:lpstr>
      <vt:lpstr>word2vec</vt:lpstr>
      <vt:lpstr>PowerPoint Presentation</vt:lpstr>
      <vt:lpstr>Glo-ve</vt:lpstr>
      <vt:lpstr>FASTText</vt:lpstr>
      <vt:lpstr>PowerPoint Presentation</vt:lpstr>
      <vt:lpstr>Lstm</vt:lpstr>
      <vt:lpstr>Pengujian</vt:lpstr>
      <vt:lpstr>pengujian</vt:lpstr>
      <vt:lpstr>Metodologi pengembangan sistem</vt:lpstr>
      <vt:lpstr>Analisis kebutuhan sistem</vt:lpstr>
      <vt:lpstr>Kebutuhan fungsional</vt:lpstr>
      <vt:lpstr>Kebutuhan non fungsional</vt:lpstr>
      <vt:lpstr>Perancangan sistem</vt:lpstr>
      <vt:lpstr>Perancangan arsitektur</vt:lpstr>
      <vt:lpstr>Perancangan proses</vt:lpstr>
      <vt:lpstr>DFD level 0</vt:lpstr>
      <vt:lpstr>Dfd level1</vt:lpstr>
      <vt:lpstr>Dfd level 2 (login dan register)</vt:lpstr>
      <vt:lpstr>Dfd level 2 (Deteksi emosi)</vt:lpstr>
      <vt:lpstr>Dfd level 2 (Hasil rekap)</vt:lpstr>
      <vt:lpstr>Perancangan database</vt:lpstr>
      <vt:lpstr>ERD</vt:lpstr>
      <vt:lpstr>Rat</vt:lpstr>
      <vt:lpstr>Struktur tabel</vt:lpstr>
      <vt:lpstr>Perancangan antar muka</vt:lpstr>
      <vt:lpstr>Halaman home</vt:lpstr>
      <vt:lpstr>Halaman hasil</vt:lpstr>
      <vt:lpstr>Halaman login</vt:lpstr>
      <vt:lpstr>Halaman register</vt:lpstr>
      <vt:lpstr>Halaman rekap hasil</vt:lpstr>
      <vt:lpstr>Perancangan pengujian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Metodologi Penelitian dan metodologi pengembangan sistem</dc:title>
  <dc:creator>M Alfa</dc:creator>
  <cp:lastModifiedBy>acer</cp:lastModifiedBy>
  <cp:revision>20</cp:revision>
  <dcterms:created xsi:type="dcterms:W3CDTF">2021-04-07T15:22:32Z</dcterms:created>
  <dcterms:modified xsi:type="dcterms:W3CDTF">2021-04-12T15:37:30Z</dcterms:modified>
</cp:coreProperties>
</file>