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6" r:id="rId6"/>
    <p:sldId id="260" r:id="rId7"/>
    <p:sldId id="261" r:id="rId8"/>
    <p:sldId id="264" r:id="rId9"/>
    <p:sldId id="262"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373272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1B9BB-C5EC-4065-9379-A86025831E9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37666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1292613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9E5EB-0E88-4BD9-9F3D-42B3A27E647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6796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2920981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01B9BB-C5EC-4065-9379-A86025831E9E}" type="datetimeFigureOut">
              <a:rPr lang="en-IN" smtClean="0"/>
              <a:t>13-12-2023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1849058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01B9BB-C5EC-4065-9379-A86025831E9E}" type="datetimeFigureOut">
              <a:rPr lang="en-IN" smtClean="0"/>
              <a:t>13-12-2023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236426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3629756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287603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334663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17180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1B9BB-C5EC-4065-9379-A86025831E9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207570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1B9BB-C5EC-4065-9379-A86025831E9E}"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125324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367351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182640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A01B9BB-C5EC-4065-9379-A86025831E9E}" type="datetimeFigureOut">
              <a:rPr lang="en-IN" smtClean="0"/>
              <a:t>13-12-2023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420538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1B9BB-C5EC-4065-9379-A86025831E9E}"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69E5EB-0E88-4BD9-9F3D-42B3A27E6477}" type="slidenum">
              <a:rPr lang="en-IN" smtClean="0"/>
              <a:t>‹#›</a:t>
            </a:fld>
            <a:endParaRPr lang="en-IN"/>
          </a:p>
        </p:txBody>
      </p:sp>
    </p:spTree>
    <p:extLst>
      <p:ext uri="{BB962C8B-B14F-4D97-AF65-F5344CB8AC3E}">
        <p14:creationId xmlns:p14="http://schemas.microsoft.com/office/powerpoint/2010/main" val="87962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01B9BB-C5EC-4065-9379-A86025831E9E}" type="datetimeFigureOut">
              <a:rPr lang="en-IN" smtClean="0"/>
              <a:t>13-12-2023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69E5EB-0E88-4BD9-9F3D-42B3A27E6477}" type="slidenum">
              <a:rPr lang="en-IN" smtClean="0"/>
              <a:t>‹#›</a:t>
            </a:fld>
            <a:endParaRPr lang="en-IN"/>
          </a:p>
        </p:txBody>
      </p:sp>
    </p:spTree>
    <p:extLst>
      <p:ext uri="{BB962C8B-B14F-4D97-AF65-F5344CB8AC3E}">
        <p14:creationId xmlns:p14="http://schemas.microsoft.com/office/powerpoint/2010/main" val="50087171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E6ED-89A4-DBE2-A618-318EF873622D}"/>
              </a:ext>
            </a:extLst>
          </p:cNvPr>
          <p:cNvSpPr>
            <a:spLocks noGrp="1"/>
          </p:cNvSpPr>
          <p:nvPr>
            <p:ph type="ctrTitle"/>
          </p:nvPr>
        </p:nvSpPr>
        <p:spPr>
          <a:xfrm>
            <a:off x="1036320" y="840694"/>
            <a:ext cx="9144000" cy="3248706"/>
          </a:xfrm>
        </p:spPr>
        <p:txBody>
          <a:bodyPr>
            <a:normAutofit/>
          </a:bodyPr>
          <a:lstStyle/>
          <a:p>
            <a:r>
              <a:rPr lang="en-US" sz="6000" cap="all" spc="100" dirty="0">
                <a:effectLst/>
                <a:latin typeface="Bahnschrift Condensed" panose="020B0502040204020203" pitchFamily="34" charset="0"/>
              </a:rPr>
              <a:t>Enhancing User Experience and Business success with Recommendation Systems</a:t>
            </a:r>
            <a:endParaRPr lang="en-IN" dirty="0">
              <a:latin typeface="Bahnschrift Condensed" panose="020B0502040204020203" pitchFamily="34" charset="0"/>
            </a:endParaRPr>
          </a:p>
        </p:txBody>
      </p:sp>
      <p:sp>
        <p:nvSpPr>
          <p:cNvPr id="3" name="Subtitle 2">
            <a:extLst>
              <a:ext uri="{FF2B5EF4-FFF2-40B4-BE49-F238E27FC236}">
                <a16:creationId xmlns:a16="http://schemas.microsoft.com/office/drawing/2014/main" id="{1F626062-3D55-4006-A395-B0ED91E1FE68}"/>
              </a:ext>
            </a:extLst>
          </p:cNvPr>
          <p:cNvSpPr>
            <a:spLocks noGrp="1"/>
          </p:cNvSpPr>
          <p:nvPr>
            <p:ph type="subTitle" idx="1"/>
          </p:nvPr>
        </p:nvSpPr>
        <p:spPr>
          <a:xfrm>
            <a:off x="1036320" y="4409440"/>
            <a:ext cx="9631680" cy="1753430"/>
          </a:xfrm>
        </p:spPr>
        <p:txBody>
          <a:bodyPr>
            <a:normAutofit/>
          </a:bodyPr>
          <a:lstStyle/>
          <a:p>
            <a:r>
              <a:rPr lang="en-IN" dirty="0">
                <a:latin typeface="Bahnschrift Light Condensed" panose="020B0502040204020203" pitchFamily="34" charset="0"/>
              </a:rPr>
              <a:t>Presented by: -  </a:t>
            </a:r>
          </a:p>
          <a:p>
            <a:r>
              <a:rPr lang="en-IN" dirty="0">
                <a:latin typeface="Bahnschrift Light Condensed" panose="020B0502040204020203" pitchFamily="34" charset="0"/>
              </a:rPr>
              <a:t>    Shivam Kumar</a:t>
            </a:r>
          </a:p>
          <a:p>
            <a:r>
              <a:rPr lang="en-IN" dirty="0">
                <a:latin typeface="Bahnschrift Light Condensed" panose="020B0502040204020203" pitchFamily="34" charset="0"/>
              </a:rPr>
              <a:t>    MITU22MCAD0096</a:t>
            </a:r>
          </a:p>
        </p:txBody>
      </p:sp>
    </p:spTree>
    <p:extLst>
      <p:ext uri="{BB962C8B-B14F-4D97-AF65-F5344CB8AC3E}">
        <p14:creationId xmlns:p14="http://schemas.microsoft.com/office/powerpoint/2010/main" val="336024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5DED-4EA8-2997-6413-DDD5B612AE0D}"/>
              </a:ext>
            </a:extLst>
          </p:cNvPr>
          <p:cNvSpPr>
            <a:spLocks noGrp="1"/>
          </p:cNvSpPr>
          <p:nvPr>
            <p:ph type="title"/>
          </p:nvPr>
        </p:nvSpPr>
        <p:spPr/>
        <p:txBody>
          <a:bodyPr/>
          <a:lstStyle/>
          <a:p>
            <a:r>
              <a:rPr lang="en-IN" dirty="0"/>
              <a:t> </a:t>
            </a:r>
            <a:br>
              <a:rPr lang="en-IN" dirty="0"/>
            </a:br>
            <a:endParaRPr lang="en-IN" dirty="0"/>
          </a:p>
        </p:txBody>
      </p:sp>
      <p:sp>
        <p:nvSpPr>
          <p:cNvPr id="3" name="Content Placeholder 2">
            <a:extLst>
              <a:ext uri="{FF2B5EF4-FFF2-40B4-BE49-F238E27FC236}">
                <a16:creationId xmlns:a16="http://schemas.microsoft.com/office/drawing/2014/main" id="{29BD433E-3C2F-18D0-1DF7-63086D567B68}"/>
              </a:ext>
            </a:extLst>
          </p:cNvPr>
          <p:cNvSpPr>
            <a:spLocks noGrp="1"/>
          </p:cNvSpPr>
          <p:nvPr>
            <p:ph idx="1"/>
          </p:nvPr>
        </p:nvSpPr>
        <p:spPr>
          <a:xfrm>
            <a:off x="645130" y="1194318"/>
            <a:ext cx="9404723" cy="5054082"/>
          </a:xfrm>
        </p:spPr>
        <p:txBody>
          <a:bodyPr>
            <a:normAutofit/>
          </a:bodyPr>
          <a:lstStyle/>
          <a:p>
            <a:pPr algn="l"/>
            <a:r>
              <a:rPr lang="en-US" b="1" i="0" dirty="0">
                <a:effectLst/>
                <a:latin typeface="Nunito" pitchFamily="2" charset="0"/>
              </a:rPr>
              <a:t>Advantage</a:t>
            </a:r>
            <a:endParaRPr lang="en-US" b="0" i="0" dirty="0">
              <a:effectLst/>
              <a:latin typeface="Nunito" pitchFamily="2" charset="0"/>
            </a:endParaRPr>
          </a:p>
          <a:p>
            <a:pPr algn="just">
              <a:buFont typeface="Arial" panose="020B0604020202020204" pitchFamily="34" charset="0"/>
              <a:buChar char="•"/>
            </a:pPr>
            <a:r>
              <a:rPr lang="en-US" b="0" i="0" dirty="0">
                <a:effectLst/>
                <a:latin typeface="Nunito" pitchFamily="2" charset="0"/>
              </a:rPr>
              <a:t>Model doesn’t need data of other users since recommendations are specific to a single user.</a:t>
            </a:r>
          </a:p>
          <a:p>
            <a:pPr algn="just">
              <a:buFont typeface="Arial" panose="020B0604020202020204" pitchFamily="34" charset="0"/>
              <a:buChar char="•"/>
            </a:pPr>
            <a:r>
              <a:rPr lang="en-US" b="0" i="0" dirty="0">
                <a:effectLst/>
                <a:latin typeface="Nunito" pitchFamily="2" charset="0"/>
              </a:rPr>
              <a:t>It makes it easier to scale to a large number of users.</a:t>
            </a:r>
          </a:p>
          <a:p>
            <a:pPr algn="just">
              <a:buFont typeface="Arial" panose="020B0604020202020204" pitchFamily="34" charset="0"/>
              <a:buChar char="•"/>
            </a:pPr>
            <a:r>
              <a:rPr lang="en-US" b="0" i="0" dirty="0">
                <a:effectLst/>
                <a:latin typeface="Nunito" pitchFamily="2" charset="0"/>
              </a:rPr>
              <a:t>The model can Capture the specific Interests of the user and can recommend items that very few other users are interested in.</a:t>
            </a:r>
          </a:p>
          <a:p>
            <a:pPr algn="l"/>
            <a:r>
              <a:rPr lang="en-US" b="1" i="0" dirty="0">
                <a:effectLst/>
                <a:latin typeface="Nunito" pitchFamily="2" charset="0"/>
              </a:rPr>
              <a:t>Disadvantage</a:t>
            </a:r>
            <a:endParaRPr lang="en-US" b="0" i="0" dirty="0">
              <a:effectLst/>
              <a:latin typeface="Nunito" pitchFamily="2" charset="0"/>
            </a:endParaRPr>
          </a:p>
          <a:p>
            <a:pPr algn="just">
              <a:buFont typeface="Arial" panose="020B0604020202020204" pitchFamily="34" charset="0"/>
              <a:buChar char="•"/>
            </a:pPr>
            <a:r>
              <a:rPr lang="en-US" b="0" i="0" dirty="0">
                <a:effectLst/>
                <a:latin typeface="Nunito" pitchFamily="2" charset="0"/>
              </a:rPr>
              <a:t>Feature representation of items is hand-engineered to some extent, this tech requires a lot of domain knowledge.</a:t>
            </a:r>
          </a:p>
          <a:p>
            <a:pPr algn="just">
              <a:buFont typeface="Arial" panose="020B0604020202020204" pitchFamily="34" charset="0"/>
              <a:buChar char="•"/>
            </a:pPr>
            <a:r>
              <a:rPr lang="en-US" b="0" i="0" dirty="0">
                <a:effectLst/>
                <a:latin typeface="Nunito" pitchFamily="2" charset="0"/>
              </a:rPr>
              <a:t>The model can only make recommendations based on the existing interest of a user. In other words, the model has limited ability to expand on the user’s existing interests.</a:t>
            </a:r>
          </a:p>
          <a:p>
            <a:endParaRPr lang="en-IN" dirty="0">
              <a:latin typeface="Nunito" pitchFamily="2" charset="0"/>
            </a:endParaRPr>
          </a:p>
        </p:txBody>
      </p:sp>
    </p:spTree>
    <p:extLst>
      <p:ext uri="{BB962C8B-B14F-4D97-AF65-F5344CB8AC3E}">
        <p14:creationId xmlns:p14="http://schemas.microsoft.com/office/powerpoint/2010/main" val="271711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7AF030-9894-2679-CD79-A7C44550E439}"/>
              </a:ext>
            </a:extLst>
          </p:cNvPr>
          <p:cNvSpPr>
            <a:spLocks noGrp="1"/>
          </p:cNvSpPr>
          <p:nvPr>
            <p:ph type="title"/>
          </p:nvPr>
        </p:nvSpPr>
        <p:spPr>
          <a:xfrm>
            <a:off x="1393638" y="2728735"/>
            <a:ext cx="9404723" cy="1400530"/>
          </a:xfrm>
        </p:spPr>
        <p:txBody>
          <a:bodyPr/>
          <a:lstStyle/>
          <a:p>
            <a:pPr algn="ctr"/>
            <a:r>
              <a:rPr lang="en-IN" sz="6800" b="1"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5155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F9B4-BB71-6E65-3E52-100AF25EBF76}"/>
              </a:ext>
            </a:extLst>
          </p:cNvPr>
          <p:cNvSpPr>
            <a:spLocks noGrp="1"/>
          </p:cNvSpPr>
          <p:nvPr>
            <p:ph type="title"/>
          </p:nvPr>
        </p:nvSpPr>
        <p:spPr>
          <a:xfrm>
            <a:off x="645130" y="477520"/>
            <a:ext cx="9404723" cy="929951"/>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A1D4C68-075D-19D1-C6FA-AD8CDABF6507}"/>
              </a:ext>
            </a:extLst>
          </p:cNvPr>
          <p:cNvSpPr>
            <a:spLocks noGrp="1"/>
          </p:cNvSpPr>
          <p:nvPr>
            <p:ph idx="1"/>
          </p:nvPr>
        </p:nvSpPr>
        <p:spPr>
          <a:xfrm>
            <a:off x="1103312" y="1324947"/>
            <a:ext cx="8946541" cy="4923453"/>
          </a:xfrm>
        </p:spPr>
        <p:txBody>
          <a:bodyPr>
            <a:normAutofit fontScale="85000" lnSpcReduction="20000"/>
          </a:bodyPr>
          <a:lstStyle/>
          <a:p>
            <a:endParaRPr lang="en-US" b="1" i="0" dirty="0">
              <a:effectLst/>
              <a:latin typeface="Nunito" pitchFamily="2" charset="0"/>
            </a:endParaRPr>
          </a:p>
          <a:p>
            <a:pPr algn="l"/>
            <a:r>
              <a:rPr lang="en-US" sz="2200" b="0" i="0" dirty="0">
                <a:effectLst/>
                <a:latin typeface="Nunito" pitchFamily="2" charset="0"/>
                <a:cs typeface="Heebo" pitchFamily="2" charset="-79"/>
              </a:rPr>
              <a:t>A recommender system, also known as a recommendation system, is a subclass of information filtering systems that seeks to predict the “rating” or “preference” a user would give to an item. </a:t>
            </a:r>
          </a:p>
          <a:p>
            <a:pPr algn="l"/>
            <a:r>
              <a:rPr lang="en-US" sz="2200" b="0" i="0" dirty="0">
                <a:effectLst/>
                <a:latin typeface="Nunito" pitchFamily="2" charset="0"/>
                <a:cs typeface="Heebo" pitchFamily="2" charset="-79"/>
              </a:rPr>
              <a:t>Recommender systems are used in playlist generators for video and music services, product recommenders for online stores, content recommenders for social media platforms, and in many other areas. These systems operate by gathering data on users’ past behavior, such as purchasing history or watched videos, and use that information to calculate a prediction of what they may have an interest in in the future. </a:t>
            </a:r>
          </a:p>
          <a:p>
            <a:pPr algn="l"/>
            <a:r>
              <a:rPr lang="en-US" sz="2200" b="0" i="0" dirty="0">
                <a:effectLst/>
                <a:latin typeface="Nunito" pitchFamily="2" charset="0"/>
                <a:cs typeface="Heebo" pitchFamily="2" charset="-79"/>
              </a:rPr>
              <a:t>There are several algorithms that can be used to build recommender systems, such as collaborative filtering, content-based filtering, and hybrid systems that combine both methods. The goal of a recommender system is to personalize the user experience by providing highly relevant and useful recommendations.</a:t>
            </a:r>
            <a:r>
              <a:rPr lang="en-US" sz="2200" b="1" i="0" dirty="0">
                <a:effectLst/>
                <a:latin typeface="Nunito" pitchFamily="2" charset="0"/>
              </a:rPr>
              <a:t> </a:t>
            </a:r>
          </a:p>
          <a:p>
            <a:r>
              <a:rPr lang="en-US" sz="2200" i="0" dirty="0" err="1">
                <a:effectLst/>
                <a:latin typeface="Nunito" pitchFamily="2" charset="0"/>
              </a:rPr>
              <a:t>Eg</a:t>
            </a:r>
            <a:r>
              <a:rPr lang="en-US" sz="2200" i="0" dirty="0">
                <a:effectLst/>
                <a:latin typeface="Nunito" pitchFamily="2" charset="0"/>
              </a:rPr>
              <a:t>: In the case of Netflix which movie to watch, In the case of e-commerce which product to buy, or In the case of kindle which book to read, etc.</a:t>
            </a:r>
            <a:endParaRPr lang="en-IN" sz="2200" dirty="0">
              <a:latin typeface="Nunito" pitchFamily="2" charset="0"/>
            </a:endParaRPr>
          </a:p>
        </p:txBody>
      </p:sp>
    </p:spTree>
    <p:extLst>
      <p:ext uri="{BB962C8B-B14F-4D97-AF65-F5344CB8AC3E}">
        <p14:creationId xmlns:p14="http://schemas.microsoft.com/office/powerpoint/2010/main" val="181613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11CA-BCCA-6113-5FAB-A61AC53018D6}"/>
              </a:ext>
            </a:extLst>
          </p:cNvPr>
          <p:cNvSpPr>
            <a:spLocks noGrp="1"/>
          </p:cNvSpPr>
          <p:nvPr>
            <p:ph type="title"/>
          </p:nvPr>
        </p:nvSpPr>
        <p:spPr>
          <a:xfrm>
            <a:off x="874220" y="609601"/>
            <a:ext cx="9404723" cy="1400530"/>
          </a:xfrm>
        </p:spPr>
        <p:txBody>
          <a:bodyPr/>
          <a:lstStyle/>
          <a:p>
            <a:pPr algn="l"/>
            <a:r>
              <a:rPr lang="en-US" b="1" i="0" dirty="0">
                <a:effectLst/>
                <a:latin typeface="Times New Roman" panose="02020603050405020304" pitchFamily="18" charset="0"/>
                <a:cs typeface="Times New Roman" panose="02020603050405020304" pitchFamily="18" charset="0"/>
              </a:rPr>
              <a:t>Use Cases of Recommendation Systems</a:t>
            </a:r>
          </a:p>
        </p:txBody>
      </p:sp>
      <p:sp>
        <p:nvSpPr>
          <p:cNvPr id="3" name="Content Placeholder 2">
            <a:extLst>
              <a:ext uri="{FF2B5EF4-FFF2-40B4-BE49-F238E27FC236}">
                <a16:creationId xmlns:a16="http://schemas.microsoft.com/office/drawing/2014/main" id="{5DB41177-0624-5BC1-C977-C0E7106B25C5}"/>
              </a:ext>
            </a:extLst>
          </p:cNvPr>
          <p:cNvSpPr>
            <a:spLocks noGrp="1"/>
          </p:cNvSpPr>
          <p:nvPr>
            <p:ph idx="1"/>
          </p:nvPr>
        </p:nvSpPr>
        <p:spPr>
          <a:xfrm>
            <a:off x="1103310" y="1758278"/>
            <a:ext cx="8946541" cy="4195481"/>
          </a:xfrm>
        </p:spPr>
        <p:txBody>
          <a:bodyPr>
            <a:normAutofit lnSpcReduction="10000"/>
          </a:bodyPr>
          <a:lstStyle/>
          <a:p>
            <a:pPr algn="l"/>
            <a:r>
              <a:rPr lang="en-IN" b="1" i="0" dirty="0">
                <a:effectLst/>
                <a:latin typeface="Nunito" pitchFamily="2" charset="0"/>
              </a:rPr>
              <a:t>1. eCommerce Recommendations</a:t>
            </a:r>
          </a:p>
          <a:p>
            <a:pPr algn="l"/>
            <a:r>
              <a:rPr lang="en-IN" b="1" i="0" dirty="0">
                <a:effectLst/>
                <a:latin typeface="Nunito" pitchFamily="2" charset="0"/>
              </a:rPr>
              <a:t>2. Media Recommendations</a:t>
            </a:r>
          </a:p>
          <a:p>
            <a:pPr algn="l"/>
            <a:r>
              <a:rPr lang="en-US" b="1" i="0" dirty="0">
                <a:effectLst/>
                <a:latin typeface="Nunito" pitchFamily="2" charset="0"/>
              </a:rPr>
              <a:t>3. Video Games and Stores</a:t>
            </a:r>
          </a:p>
          <a:p>
            <a:pPr algn="l"/>
            <a:r>
              <a:rPr lang="en-IN" b="1" i="0" dirty="0">
                <a:effectLst/>
                <a:latin typeface="Nunito" pitchFamily="2" charset="0"/>
              </a:rPr>
              <a:t>4. Location-Based Recommendations</a:t>
            </a:r>
          </a:p>
          <a:p>
            <a:pPr algn="l"/>
            <a:r>
              <a:rPr lang="en-IN" b="1" i="0" dirty="0">
                <a:effectLst/>
                <a:latin typeface="Nunito" pitchFamily="2" charset="0"/>
              </a:rPr>
              <a:t>5. Health and Fitness</a:t>
            </a:r>
          </a:p>
          <a:p>
            <a:r>
              <a:rPr lang="en-IN" b="1" i="0" dirty="0">
                <a:effectLst/>
                <a:latin typeface="Nunito" pitchFamily="2" charset="0"/>
                <a:cs typeface="Heebo" pitchFamily="2" charset="-79"/>
              </a:rPr>
              <a:t>6. Social media</a:t>
            </a:r>
          </a:p>
          <a:p>
            <a:r>
              <a:rPr lang="en-IN" b="1" i="0" dirty="0">
                <a:effectLst/>
                <a:latin typeface="Nunito" pitchFamily="2" charset="0"/>
                <a:cs typeface="Heebo" pitchFamily="2" charset="-79"/>
              </a:rPr>
              <a:t>7. Finance</a:t>
            </a:r>
          </a:p>
          <a:p>
            <a:r>
              <a:rPr lang="en-IN" b="1" i="0" dirty="0">
                <a:effectLst/>
                <a:latin typeface="Nunito" pitchFamily="2" charset="0"/>
                <a:cs typeface="Heebo" pitchFamily="2" charset="-79"/>
              </a:rPr>
              <a:t>8. Advertising</a:t>
            </a:r>
          </a:p>
          <a:p>
            <a:r>
              <a:rPr lang="en-IN" b="1" i="0" dirty="0">
                <a:effectLst/>
                <a:latin typeface="Nunito" pitchFamily="2" charset="0"/>
                <a:cs typeface="Heebo" pitchFamily="2" charset="-79"/>
              </a:rPr>
              <a:t>9. Education</a:t>
            </a:r>
          </a:p>
          <a:p>
            <a:pPr marL="0" indent="0">
              <a:buNone/>
            </a:pPr>
            <a:r>
              <a:rPr lang="en-IN" dirty="0">
                <a:latin typeface="Nunito" pitchFamily="2" charset="0"/>
              </a:rPr>
              <a:t>And many more…</a:t>
            </a:r>
          </a:p>
          <a:p>
            <a:pPr marL="0" indent="0">
              <a:buNone/>
            </a:pPr>
            <a:endParaRPr lang="en-IN" dirty="0">
              <a:latin typeface="Nunito" pitchFamily="2" charset="0"/>
            </a:endParaRPr>
          </a:p>
        </p:txBody>
      </p:sp>
    </p:spTree>
    <p:extLst>
      <p:ext uri="{BB962C8B-B14F-4D97-AF65-F5344CB8AC3E}">
        <p14:creationId xmlns:p14="http://schemas.microsoft.com/office/powerpoint/2010/main" val="368100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FE87-D1C4-805D-15E2-357FA8534489}"/>
              </a:ext>
            </a:extLst>
          </p:cNvPr>
          <p:cNvSpPr>
            <a:spLocks noGrp="1"/>
          </p:cNvSpPr>
          <p:nvPr>
            <p:ph type="title"/>
          </p:nvPr>
        </p:nvSpPr>
        <p:spPr>
          <a:xfrm>
            <a:off x="874220" y="508702"/>
            <a:ext cx="9404723" cy="1400530"/>
          </a:xfrm>
        </p:spPr>
        <p:txBody>
          <a:bodyPr/>
          <a:lstStyle/>
          <a:p>
            <a:pPr algn="ctr"/>
            <a:r>
              <a:rPr lang="en-US" sz="4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Types of Recommendation Systems</a:t>
            </a:r>
            <a:br>
              <a:rPr lang="en-IN" sz="4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D768F0-9B79-354F-500E-573761566C25}"/>
              </a:ext>
            </a:extLst>
          </p:cNvPr>
          <p:cNvSpPr>
            <a:spLocks noGrp="1"/>
          </p:cNvSpPr>
          <p:nvPr>
            <p:ph idx="1"/>
          </p:nvPr>
        </p:nvSpPr>
        <p:spPr/>
        <p:txBody>
          <a:bodyPr>
            <a:normAutofit/>
          </a:bodyPr>
          <a:lstStyle/>
          <a:p>
            <a:pPr algn="l" rtl="0" fontAlgn="base"/>
            <a:r>
              <a:rPr lang="en-IN" b="0" i="0" dirty="0">
                <a:solidFill>
                  <a:srgbClr val="FFFFFF"/>
                </a:solidFill>
                <a:effectLst/>
                <a:latin typeface="Nunito" pitchFamily="2" charset="0"/>
              </a:rPr>
              <a:t>Recommender System is of different types:</a:t>
            </a:r>
            <a:endParaRPr lang="en-US" b="1" i="0" dirty="0">
              <a:solidFill>
                <a:srgbClr val="FFFFFF"/>
              </a:solidFill>
              <a:effectLst/>
              <a:latin typeface="Nunito" pitchFamily="2" charset="0"/>
            </a:endParaRPr>
          </a:p>
          <a:p>
            <a:pPr algn="l" fontAlgn="base">
              <a:buFont typeface="Arial" panose="020B0604020202020204" pitchFamily="34" charset="0"/>
              <a:buChar char="•"/>
            </a:pPr>
            <a:r>
              <a:rPr lang="en-US" b="1" i="0" dirty="0">
                <a:solidFill>
                  <a:srgbClr val="FFFFFF"/>
                </a:solidFill>
                <a:effectLst/>
                <a:latin typeface="Nunito" pitchFamily="2" charset="0"/>
              </a:rPr>
              <a:t>Content-Based Recommendation: </a:t>
            </a:r>
            <a:r>
              <a:rPr lang="en-US" b="0" i="0" dirty="0">
                <a:solidFill>
                  <a:srgbClr val="FFFFFF"/>
                </a:solidFill>
                <a:effectLst/>
                <a:latin typeface="Nunito" pitchFamily="2" charset="0"/>
              </a:rPr>
              <a:t>It is supervised machine learning used to induce a classifier to discriminate between interesting and uninteresting items for the user.</a:t>
            </a:r>
          </a:p>
          <a:p>
            <a:pPr algn="l" fontAlgn="base">
              <a:buFont typeface="Arial" panose="020B0604020202020204" pitchFamily="34" charset="0"/>
              <a:buChar char="•"/>
            </a:pPr>
            <a:endParaRPr lang="en-US" b="0" i="0" dirty="0">
              <a:solidFill>
                <a:srgbClr val="FFFFFF"/>
              </a:solidFill>
              <a:effectLst/>
              <a:latin typeface="Nunito" pitchFamily="2" charset="0"/>
            </a:endParaRPr>
          </a:p>
          <a:p>
            <a:pPr algn="l" fontAlgn="base">
              <a:buFont typeface="Arial" panose="020B0604020202020204" pitchFamily="34" charset="0"/>
              <a:buChar char="•"/>
            </a:pPr>
            <a:r>
              <a:rPr lang="en-US" b="1" i="0" dirty="0">
                <a:solidFill>
                  <a:srgbClr val="FFFFFF"/>
                </a:solidFill>
                <a:effectLst/>
                <a:latin typeface="Nunito" pitchFamily="2" charset="0"/>
              </a:rPr>
              <a:t>Collaborative Filtering: </a:t>
            </a:r>
            <a:r>
              <a:rPr lang="en-US" i="0" dirty="0">
                <a:solidFill>
                  <a:srgbClr val="FFFFFF"/>
                </a:solidFill>
                <a:effectLst/>
                <a:latin typeface="Nunito" pitchFamily="2" charset="0"/>
              </a:rPr>
              <a:t>Collaborative Filtering </a:t>
            </a:r>
            <a:r>
              <a:rPr lang="en-US" b="0" i="0" dirty="0">
                <a:solidFill>
                  <a:srgbClr val="FFFFFF"/>
                </a:solidFill>
                <a:effectLst/>
                <a:latin typeface="Nunito" pitchFamily="2" charset="0"/>
              </a:rPr>
              <a:t>recommends items based on similarity measures between users and/or items. The basic assumption behind the algorithm is that users with similar interests have common preferences.</a:t>
            </a:r>
          </a:p>
          <a:p>
            <a:pPr marL="0" indent="0">
              <a:buNone/>
            </a:pPr>
            <a:br>
              <a:rPr lang="en-US" dirty="0"/>
            </a:br>
            <a:endParaRPr lang="en-IN" dirty="0"/>
          </a:p>
        </p:txBody>
      </p:sp>
    </p:spTree>
    <p:extLst>
      <p:ext uri="{BB962C8B-B14F-4D97-AF65-F5344CB8AC3E}">
        <p14:creationId xmlns:p14="http://schemas.microsoft.com/office/powerpoint/2010/main" val="13039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3051-E45E-3164-26E7-BBDE3B281355}"/>
              </a:ext>
            </a:extLst>
          </p:cNvPr>
          <p:cNvSpPr>
            <a:spLocks noGrp="1"/>
          </p:cNvSpPr>
          <p:nvPr>
            <p:ph type="title"/>
          </p:nvPr>
        </p:nvSpPr>
        <p:spPr>
          <a:xfrm>
            <a:off x="1410302" y="442558"/>
            <a:ext cx="9404723" cy="1400530"/>
          </a:xfrm>
        </p:spPr>
        <p:txBody>
          <a:bodyPr/>
          <a:lstStyle/>
          <a:p>
            <a:pPr algn="ctr"/>
            <a:r>
              <a:rPr lang="en-US" i="0" dirty="0">
                <a:solidFill>
                  <a:schemeClr val="tx1"/>
                </a:solidFill>
                <a:effectLst/>
                <a:latin typeface="Times New Roman" panose="02020603050405020304" pitchFamily="18" charset="0"/>
                <a:cs typeface="Times New Roman" panose="02020603050405020304" pitchFamily="18" charset="0"/>
              </a:rPr>
              <a:t> Collaborative Based Filtering</a:t>
            </a:r>
            <a:br>
              <a:rPr lang="en-US" i="0" dirty="0">
                <a:solidFill>
                  <a:schemeClr val="tx1"/>
                </a:solidFill>
                <a:effectLst/>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8D8D96-457E-598F-3775-AC91329314B0}"/>
              </a:ext>
            </a:extLst>
          </p:cNvPr>
          <p:cNvSpPr>
            <a:spLocks noGrp="1"/>
          </p:cNvSpPr>
          <p:nvPr>
            <p:ph idx="1"/>
          </p:nvPr>
        </p:nvSpPr>
        <p:spPr>
          <a:xfrm>
            <a:off x="812800" y="1533953"/>
            <a:ext cx="9662316" cy="4466252"/>
          </a:xfrm>
        </p:spPr>
        <p:txBody>
          <a:bodyPr>
            <a:normAutofit fontScale="92500" lnSpcReduction="20000"/>
          </a:bodyPr>
          <a:lstStyle/>
          <a:p>
            <a:pPr algn="just"/>
            <a:r>
              <a:rPr lang="en-US" sz="2200" b="0" i="0" dirty="0">
                <a:effectLst/>
                <a:latin typeface="Nunito" pitchFamily="2" charset="0"/>
              </a:rPr>
              <a:t>Recommending the new items to users based on the interest and preference of other similar users is basically collaborative-based filtering. For </a:t>
            </a:r>
            <a:r>
              <a:rPr lang="en-US" sz="2200" b="0" i="0" dirty="0" err="1">
                <a:effectLst/>
                <a:latin typeface="Nunito" pitchFamily="2" charset="0"/>
              </a:rPr>
              <a:t>eg</a:t>
            </a:r>
            <a:r>
              <a:rPr lang="en-US" sz="2200" b="0" i="0" dirty="0">
                <a:effectLst/>
                <a:latin typeface="Nunito" pitchFamily="2" charset="0"/>
              </a:rPr>
              <a:t>:- When we shop on Amazon it recommends new products saying </a:t>
            </a:r>
            <a:r>
              <a:rPr lang="en-US" sz="2200" b="0" i="1" dirty="0">
                <a:effectLst/>
                <a:latin typeface="Nunito" pitchFamily="2" charset="0"/>
              </a:rPr>
              <a:t>“Customer who brought this also brought” </a:t>
            </a:r>
            <a:r>
              <a:rPr lang="en-US" sz="2200" b="0" i="0" dirty="0">
                <a:effectLst/>
                <a:latin typeface="Nunito" pitchFamily="2" charset="0"/>
              </a:rPr>
              <a:t>as shown below.</a:t>
            </a:r>
          </a:p>
          <a:p>
            <a:pPr algn="just"/>
            <a:endParaRPr lang="en-US" sz="2200" b="0" i="0" dirty="0">
              <a:effectLst/>
              <a:latin typeface="Nunito" pitchFamily="2" charset="0"/>
            </a:endParaRPr>
          </a:p>
          <a:p>
            <a:pPr algn="just"/>
            <a:r>
              <a:rPr lang="en-US" sz="2200" b="0" i="0" dirty="0">
                <a:effectLst/>
                <a:latin typeface="Nunito" pitchFamily="2" charset="0"/>
              </a:rPr>
              <a:t>There are 2 types of collaborative filtering:-</a:t>
            </a:r>
          </a:p>
          <a:p>
            <a:pPr marL="0" indent="0" algn="l">
              <a:buNone/>
            </a:pPr>
            <a:r>
              <a:rPr lang="en-US" sz="2200" b="1" dirty="0">
                <a:latin typeface="Nunito" pitchFamily="2" charset="0"/>
              </a:rPr>
              <a:t>     </a:t>
            </a:r>
          </a:p>
          <a:p>
            <a:pPr marL="0" indent="0" algn="l">
              <a:buNone/>
            </a:pPr>
            <a:r>
              <a:rPr lang="en-US" sz="2200" b="1" i="0" dirty="0">
                <a:effectLst/>
                <a:latin typeface="Nunito" pitchFamily="2" charset="0"/>
              </a:rPr>
              <a:t>      User-Based Collaborative Filtering</a:t>
            </a:r>
            <a:endParaRPr lang="en-US" sz="2200" b="0" i="0" dirty="0">
              <a:effectLst/>
              <a:latin typeface="Nunito" pitchFamily="2" charset="0"/>
            </a:endParaRPr>
          </a:p>
          <a:p>
            <a:pPr>
              <a:buFont typeface="Arial" panose="020B0604020202020204" pitchFamily="34" charset="0"/>
              <a:buChar char="•"/>
            </a:pPr>
            <a:r>
              <a:rPr lang="en-US" sz="2200" b="0" i="0" dirty="0">
                <a:effectLst/>
                <a:latin typeface="Nunito" pitchFamily="2" charset="0"/>
              </a:rPr>
              <a:t>Rating of the item is done using the rating of neighboring users. In simple words, It is based on the notion of users’ similarity.</a:t>
            </a:r>
            <a:br>
              <a:rPr lang="en-US" sz="2200" b="0" i="0" dirty="0">
                <a:effectLst/>
                <a:latin typeface="Nunito" pitchFamily="2" charset="0"/>
              </a:rPr>
            </a:br>
            <a:endParaRPr lang="en-IN" sz="2200" b="1" dirty="0">
              <a:latin typeface="Nunito" pitchFamily="2" charset="0"/>
            </a:endParaRPr>
          </a:p>
          <a:p>
            <a:pPr marL="0" indent="0">
              <a:buNone/>
            </a:pPr>
            <a:r>
              <a:rPr lang="en-IN" sz="2200" b="1" i="0" dirty="0">
                <a:effectLst/>
                <a:latin typeface="Nunito" pitchFamily="2" charset="0"/>
              </a:rPr>
              <a:t>     Item-Based Collaborative Filtering</a:t>
            </a:r>
          </a:p>
          <a:p>
            <a:pPr>
              <a:buFont typeface="Arial" panose="020B0604020202020204" pitchFamily="34" charset="0"/>
              <a:buChar char="•"/>
            </a:pPr>
            <a:r>
              <a:rPr lang="en-US" sz="2200" b="0" i="0" dirty="0">
                <a:effectLst/>
                <a:latin typeface="Nunito" pitchFamily="2" charset="0"/>
              </a:rPr>
              <a:t>The rating of the item is predicted using the user’s own rating on neighboring items. In simple words, it is based on the notion of item similarity.</a:t>
            </a:r>
            <a:endParaRPr lang="en-IN" sz="2200" b="0" i="0" dirty="0">
              <a:effectLst/>
              <a:latin typeface="Nunito" pitchFamily="2" charset="0"/>
            </a:endParaRPr>
          </a:p>
          <a:p>
            <a:endParaRPr lang="en-IN" dirty="0"/>
          </a:p>
        </p:txBody>
      </p:sp>
      <p:pic>
        <p:nvPicPr>
          <p:cNvPr id="2050" name="Picture 2" descr="collaborative filtering | recommendation-system">
            <a:extLst>
              <a:ext uri="{FF2B5EF4-FFF2-40B4-BE49-F238E27FC236}">
                <a16:creationId xmlns:a16="http://schemas.microsoft.com/office/drawing/2014/main" id="{B2C01C89-A4CC-FC05-14C6-0EDDDB843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280" y="2439175"/>
            <a:ext cx="4220667" cy="153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76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B59E-4B3D-89FE-D1B2-017CEECA4804}"/>
              </a:ext>
            </a:extLst>
          </p:cNvPr>
          <p:cNvSpPr>
            <a:spLocks noGrp="1"/>
          </p:cNvSpPr>
          <p:nvPr>
            <p:ph type="title"/>
          </p:nvPr>
        </p:nvSpPr>
        <p:spPr>
          <a:xfrm>
            <a:off x="874220" y="493358"/>
            <a:ext cx="9404723" cy="1400530"/>
          </a:xfrm>
        </p:spPr>
        <p:txBody>
          <a:bodyPr/>
          <a:lstStyle/>
          <a:p>
            <a:pPr algn="ctr"/>
            <a:r>
              <a:rPr lang="en-US" i="0" dirty="0">
                <a:solidFill>
                  <a:srgbClr val="FFFFFF"/>
                </a:solidFill>
                <a:effectLst/>
                <a:latin typeface="Times New Roman" panose="02020603050405020304" pitchFamily="18" charset="0"/>
                <a:cs typeface="Times New Roman" panose="02020603050405020304" pitchFamily="18" charset="0"/>
              </a:rPr>
              <a:t>Content-Based Recommendation (Entertainment)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DE51CE-2B9A-71C5-9EF2-FA277A956EFE}"/>
              </a:ext>
            </a:extLst>
          </p:cNvPr>
          <p:cNvSpPr>
            <a:spLocks noGrp="1"/>
          </p:cNvSpPr>
          <p:nvPr>
            <p:ph idx="1"/>
          </p:nvPr>
        </p:nvSpPr>
        <p:spPr>
          <a:xfrm>
            <a:off x="1103312" y="1893888"/>
            <a:ext cx="8946541" cy="4354511"/>
          </a:xfrm>
        </p:spPr>
        <p:txBody>
          <a:bodyPr/>
          <a:lstStyle/>
          <a:p>
            <a:r>
              <a:rPr lang="en-US" b="0" i="0" dirty="0">
                <a:solidFill>
                  <a:srgbClr val="FFFFFF"/>
                </a:solidFill>
                <a:effectLst/>
                <a:latin typeface="Nunito" pitchFamily="2" charset="0"/>
              </a:rPr>
              <a:t>Content-based systems recommend items to the customer similar to previously high-rated items by the customer. It uses the features and properties of the item. From these properties, it can calculate the similarity between the items.</a:t>
            </a:r>
            <a:endParaRPr lang="en-US" dirty="0">
              <a:solidFill>
                <a:srgbClr val="FFFFFF"/>
              </a:solidFill>
              <a:latin typeface="Nunito" pitchFamily="2" charset="0"/>
            </a:endParaRPr>
          </a:p>
          <a:p>
            <a:endParaRPr lang="en-US" b="0" i="0" dirty="0">
              <a:solidFill>
                <a:srgbClr val="FFFFFF"/>
              </a:solidFill>
              <a:effectLst/>
              <a:latin typeface="Nunito" pitchFamily="2" charset="0"/>
            </a:endParaRPr>
          </a:p>
          <a:p>
            <a:r>
              <a:rPr lang="en-US" b="1" dirty="0">
                <a:solidFill>
                  <a:srgbClr val="FFFFFF"/>
                </a:solidFill>
                <a:latin typeface="Nunito" pitchFamily="2" charset="0"/>
              </a:rPr>
              <a:t>Item Profile</a:t>
            </a:r>
          </a:p>
          <a:p>
            <a:pPr>
              <a:buFont typeface="Arial" panose="020B0604020202020204" pitchFamily="34" charset="0"/>
              <a:buChar char="•"/>
            </a:pPr>
            <a:r>
              <a:rPr lang="en-US" b="0" i="0" dirty="0">
                <a:solidFill>
                  <a:srgbClr val="FFFFFF"/>
                </a:solidFill>
                <a:effectLst/>
                <a:latin typeface="Nunito" pitchFamily="2" charset="0"/>
              </a:rPr>
              <a:t>In a content-based recommendation system, we need to build a profile for each item, which contains the important properties of each item. For Example, If the movie is an item, then its actors, director, release year, and genre are its important properties.</a:t>
            </a:r>
          </a:p>
          <a:p>
            <a:pPr>
              <a:buFont typeface="Arial" panose="020B0604020202020204" pitchFamily="34" charset="0"/>
              <a:buChar char="•"/>
            </a:pPr>
            <a:r>
              <a:rPr lang="en-US" dirty="0">
                <a:solidFill>
                  <a:srgbClr val="FFFFFF"/>
                </a:solidFill>
                <a:latin typeface="Nunito" pitchFamily="2" charset="0"/>
              </a:rPr>
              <a:t>Fo</a:t>
            </a:r>
            <a:r>
              <a:rPr lang="en-US" b="0" i="0" dirty="0">
                <a:solidFill>
                  <a:srgbClr val="FFFFFF"/>
                </a:solidFill>
                <a:effectLst/>
                <a:latin typeface="Nunito" pitchFamily="2" charset="0"/>
              </a:rPr>
              <a:t>r the document, the important property is the type of content and set of important words in it.</a:t>
            </a:r>
          </a:p>
          <a:p>
            <a:endParaRPr lang="en-IN" dirty="0"/>
          </a:p>
        </p:txBody>
      </p:sp>
    </p:spTree>
    <p:extLst>
      <p:ext uri="{BB962C8B-B14F-4D97-AF65-F5344CB8AC3E}">
        <p14:creationId xmlns:p14="http://schemas.microsoft.com/office/powerpoint/2010/main" val="197010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EACA-F29B-2F18-C16C-6A82E75951C4}"/>
              </a:ext>
            </a:extLst>
          </p:cNvPr>
          <p:cNvSpPr>
            <a:spLocks noGrp="1"/>
          </p:cNvSpPr>
          <p:nvPr>
            <p:ph type="title"/>
          </p:nvPr>
        </p:nvSpPr>
        <p:spPr>
          <a:xfrm>
            <a:off x="874220" y="499371"/>
            <a:ext cx="9404723" cy="1400530"/>
          </a:xfrm>
        </p:spPr>
        <p:txBody>
          <a:bodyPr/>
          <a:lstStyle/>
          <a:p>
            <a:pPr algn="ctr"/>
            <a:r>
              <a:rPr lang="en-IN" dirty="0"/>
              <a:t> </a:t>
            </a:r>
            <a:br>
              <a:rPr lang="en-IN" dirty="0"/>
            </a:br>
            <a:endParaRPr lang="en-IN" dirty="0"/>
          </a:p>
        </p:txBody>
      </p:sp>
      <p:sp>
        <p:nvSpPr>
          <p:cNvPr id="3" name="Content Placeholder 2">
            <a:extLst>
              <a:ext uri="{FF2B5EF4-FFF2-40B4-BE49-F238E27FC236}">
                <a16:creationId xmlns:a16="http://schemas.microsoft.com/office/drawing/2014/main" id="{670E029E-CDF8-66F8-3203-167C0A46ED22}"/>
              </a:ext>
            </a:extLst>
          </p:cNvPr>
          <p:cNvSpPr>
            <a:spLocks noGrp="1"/>
          </p:cNvSpPr>
          <p:nvPr>
            <p:ph idx="1"/>
          </p:nvPr>
        </p:nvSpPr>
        <p:spPr>
          <a:xfrm>
            <a:off x="1211249" y="554486"/>
            <a:ext cx="8946541" cy="5749028"/>
          </a:xfrm>
        </p:spPr>
        <p:txBody>
          <a:bodyPr/>
          <a:lstStyle/>
          <a:p>
            <a:r>
              <a:rPr lang="en-IN" b="1" i="0" dirty="0">
                <a:solidFill>
                  <a:srgbClr val="FFFFFF"/>
                </a:solidFill>
                <a:effectLst/>
                <a:latin typeface="Nunito" pitchFamily="2" charset="0"/>
              </a:rPr>
              <a:t>TF-IDF Vectorizer</a:t>
            </a:r>
          </a:p>
          <a:p>
            <a:pPr marL="0" indent="0">
              <a:buNone/>
            </a:pPr>
            <a:r>
              <a:rPr lang="en-IN" b="1" i="0" dirty="0">
                <a:solidFill>
                  <a:srgbClr val="FFFFFF"/>
                </a:solidFill>
                <a:effectLst/>
                <a:latin typeface="Nunito" pitchFamily="2" charset="0"/>
              </a:rPr>
              <a:t>     Term Frequency(TF)</a:t>
            </a:r>
          </a:p>
          <a:p>
            <a:pPr>
              <a:buFont typeface="Wingdings" panose="05000000000000000000" pitchFamily="2" charset="2"/>
              <a:buChar char="§"/>
            </a:pPr>
            <a:r>
              <a:rPr lang="en-US" dirty="0">
                <a:latin typeface="Nunito" pitchFamily="2" charset="0"/>
              </a:rPr>
              <a:t>Term frequency, or TF for short, is a key idea in information retrieval and natural language processing. It displays the regularity with which a certain term or word occurs in a text corpus or document. TF is used to rank terms in a document according to their relative value or significance.</a:t>
            </a:r>
          </a:p>
          <a:p>
            <a:pPr marL="0" indent="0">
              <a:buNone/>
            </a:pPr>
            <a:r>
              <a:rPr lang="en-IN" b="1" i="0" dirty="0">
                <a:solidFill>
                  <a:srgbClr val="FFFFFF"/>
                </a:solidFill>
                <a:effectLst/>
                <a:latin typeface="Nunito" pitchFamily="2" charset="0"/>
              </a:rPr>
              <a:t>     Inverse Document Frequency – </a:t>
            </a:r>
            <a:r>
              <a:rPr lang="en-IN" b="1" i="0" dirty="0" err="1">
                <a:solidFill>
                  <a:srgbClr val="FFFFFF"/>
                </a:solidFill>
                <a:effectLst/>
                <a:latin typeface="Nunito" pitchFamily="2" charset="0"/>
              </a:rPr>
              <a:t>idf</a:t>
            </a:r>
            <a:endParaRPr lang="en-US" dirty="0">
              <a:solidFill>
                <a:srgbClr val="FFFFFF"/>
              </a:solidFill>
              <a:latin typeface="Nunito" pitchFamily="2" charset="0"/>
            </a:endParaRPr>
          </a:p>
          <a:p>
            <a:pPr>
              <a:buFont typeface="Arial" panose="020B0604020202020204" pitchFamily="34" charset="0"/>
              <a:buChar char="•"/>
            </a:pPr>
            <a:r>
              <a:rPr lang="en-US" b="0" i="0" dirty="0">
                <a:solidFill>
                  <a:srgbClr val="FFFFFF"/>
                </a:solidFill>
                <a:effectLst/>
                <a:latin typeface="Nunito" pitchFamily="2" charset="0"/>
              </a:rPr>
              <a:t>The main purpose of doing a search is to find out relevant documents matching the query.</a:t>
            </a:r>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DDE3B59A-83AD-AA6A-178B-655AEF42A10A}"/>
              </a:ext>
            </a:extLst>
          </p:cNvPr>
          <p:cNvPicPr>
            <a:picLocks noChangeAspect="1"/>
          </p:cNvPicPr>
          <p:nvPr/>
        </p:nvPicPr>
        <p:blipFill rotWithShape="1">
          <a:blip r:embed="rId2">
            <a:extLst>
              <a:ext uri="{28A0092B-C50C-407E-A947-70E740481C1C}">
                <a14:useLocalDpi xmlns:a14="http://schemas.microsoft.com/office/drawing/2010/main" val="0"/>
              </a:ext>
            </a:extLst>
          </a:blip>
          <a:srcRect l="-1" t="44662" r="56699"/>
          <a:stretch/>
        </p:blipFill>
        <p:spPr>
          <a:xfrm>
            <a:off x="6522721" y="4165599"/>
            <a:ext cx="4885211" cy="2584595"/>
          </a:xfrm>
          <a:prstGeom prst="rect">
            <a:avLst/>
          </a:prstGeom>
        </p:spPr>
      </p:pic>
      <p:pic>
        <p:nvPicPr>
          <p:cNvPr id="7" name="Picture 6">
            <a:extLst>
              <a:ext uri="{FF2B5EF4-FFF2-40B4-BE49-F238E27FC236}">
                <a16:creationId xmlns:a16="http://schemas.microsoft.com/office/drawing/2014/main" id="{51219A72-FEC9-D791-AEAF-04CA6B328150}"/>
              </a:ext>
            </a:extLst>
          </p:cNvPr>
          <p:cNvPicPr>
            <a:picLocks noChangeAspect="1"/>
          </p:cNvPicPr>
          <p:nvPr/>
        </p:nvPicPr>
        <p:blipFill rotWithShape="1">
          <a:blip r:embed="rId3">
            <a:extLst>
              <a:ext uri="{28A0092B-C50C-407E-A947-70E740481C1C}">
                <a14:useLocalDpi xmlns:a14="http://schemas.microsoft.com/office/drawing/2010/main" val="0"/>
              </a:ext>
            </a:extLst>
          </a:blip>
          <a:srcRect r="46154"/>
          <a:stretch/>
        </p:blipFill>
        <p:spPr>
          <a:xfrm>
            <a:off x="784068" y="4165599"/>
            <a:ext cx="5435600" cy="2584595"/>
          </a:xfrm>
          <a:prstGeom prst="rect">
            <a:avLst/>
          </a:prstGeom>
        </p:spPr>
      </p:pic>
    </p:spTree>
    <p:extLst>
      <p:ext uri="{BB962C8B-B14F-4D97-AF65-F5344CB8AC3E}">
        <p14:creationId xmlns:p14="http://schemas.microsoft.com/office/powerpoint/2010/main" val="3686954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F301-6AC1-E9EB-26E3-D74C5DA238BF}"/>
              </a:ext>
            </a:extLst>
          </p:cNvPr>
          <p:cNvSpPr>
            <a:spLocks noGrp="1"/>
          </p:cNvSpPr>
          <p:nvPr>
            <p:ph type="title"/>
          </p:nvPr>
        </p:nvSpPr>
        <p:spPr/>
        <p:txBody>
          <a:bodyPr/>
          <a:lstStyle/>
          <a:p>
            <a:r>
              <a:rPr lang="en-IN" dirty="0"/>
              <a:t> </a:t>
            </a:r>
            <a:br>
              <a:rPr lang="en-IN" dirty="0"/>
            </a:br>
            <a:endParaRPr lang="en-IN" dirty="0"/>
          </a:p>
        </p:txBody>
      </p:sp>
      <p:sp>
        <p:nvSpPr>
          <p:cNvPr id="3" name="Content Placeholder 2">
            <a:extLst>
              <a:ext uri="{FF2B5EF4-FFF2-40B4-BE49-F238E27FC236}">
                <a16:creationId xmlns:a16="http://schemas.microsoft.com/office/drawing/2014/main" id="{04CC6B78-BF21-0B15-3C21-D0F47D0B7985}"/>
              </a:ext>
            </a:extLst>
          </p:cNvPr>
          <p:cNvSpPr>
            <a:spLocks noGrp="1"/>
          </p:cNvSpPr>
          <p:nvPr>
            <p:ph idx="1"/>
          </p:nvPr>
        </p:nvSpPr>
        <p:spPr>
          <a:xfrm>
            <a:off x="294640" y="452718"/>
            <a:ext cx="9755213" cy="5795681"/>
          </a:xfrm>
        </p:spPr>
        <p:txBody>
          <a:bodyPr/>
          <a:lstStyle/>
          <a:p>
            <a:pPr marL="400050" lvl="1" indent="0">
              <a:buNone/>
            </a:pPr>
            <a:r>
              <a:rPr lang="en-US" sz="2000" b="1" dirty="0">
                <a:solidFill>
                  <a:srgbClr val="FFFFFF"/>
                </a:solidFill>
                <a:latin typeface="Nunito" pitchFamily="2" charset="0"/>
              </a:rPr>
              <a:t>Scoring</a:t>
            </a:r>
          </a:p>
          <a:p>
            <a:pPr marL="685800" lvl="1">
              <a:buFont typeface="Arial" panose="020B0604020202020204" pitchFamily="34" charset="0"/>
              <a:buChar char="•"/>
            </a:pPr>
            <a:r>
              <a:rPr lang="en-US" b="0" i="0" dirty="0">
                <a:solidFill>
                  <a:srgbClr val="FFFFFF"/>
                </a:solidFill>
                <a:effectLst/>
                <a:latin typeface="Nunito" pitchFamily="2" charset="0"/>
              </a:rPr>
              <a:t>We will use any of the similarity measures ( Cosine Similarity method) to find the similarity between the query and each document.</a:t>
            </a:r>
            <a:endParaRPr lang="en-IN" b="1" dirty="0"/>
          </a:p>
        </p:txBody>
      </p:sp>
      <p:pic>
        <p:nvPicPr>
          <p:cNvPr id="5" name="Picture 4">
            <a:extLst>
              <a:ext uri="{FF2B5EF4-FFF2-40B4-BE49-F238E27FC236}">
                <a16:creationId xmlns:a16="http://schemas.microsoft.com/office/drawing/2014/main" id="{BA6226C7-6065-999F-EC54-FB76583C182B}"/>
              </a:ext>
            </a:extLst>
          </p:cNvPr>
          <p:cNvPicPr>
            <a:picLocks noChangeAspect="1"/>
          </p:cNvPicPr>
          <p:nvPr/>
        </p:nvPicPr>
        <p:blipFill rotWithShape="1">
          <a:blip r:embed="rId2"/>
          <a:srcRect l="11626" t="21354" r="14712" b="17192"/>
          <a:stretch/>
        </p:blipFill>
        <p:spPr>
          <a:xfrm>
            <a:off x="985520" y="1767840"/>
            <a:ext cx="9136699" cy="4068482"/>
          </a:xfrm>
          <a:prstGeom prst="rect">
            <a:avLst/>
          </a:prstGeom>
        </p:spPr>
      </p:pic>
    </p:spTree>
    <p:extLst>
      <p:ext uri="{BB962C8B-B14F-4D97-AF65-F5344CB8AC3E}">
        <p14:creationId xmlns:p14="http://schemas.microsoft.com/office/powerpoint/2010/main" val="399152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E06CCAF-F737-7E3D-E531-0C43BA974A18}"/>
              </a:ext>
            </a:extLst>
          </p:cNvPr>
          <p:cNvSpPr>
            <a:spLocks noGrp="1"/>
          </p:cNvSpPr>
          <p:nvPr>
            <p:ph type="title"/>
          </p:nvPr>
        </p:nvSpPr>
        <p:spPr/>
        <p:txBody>
          <a:bodyPr/>
          <a:lstStyle/>
          <a:p>
            <a:r>
              <a:rPr lang="en-IN" dirty="0"/>
              <a:t> </a:t>
            </a:r>
            <a:br>
              <a:rPr lang="en-IN" dirty="0"/>
            </a:br>
            <a:endParaRPr lang="en-IN" dirty="0"/>
          </a:p>
        </p:txBody>
      </p:sp>
      <p:sp>
        <p:nvSpPr>
          <p:cNvPr id="9" name="Content Placeholder 8">
            <a:extLst>
              <a:ext uri="{FF2B5EF4-FFF2-40B4-BE49-F238E27FC236}">
                <a16:creationId xmlns:a16="http://schemas.microsoft.com/office/drawing/2014/main" id="{EA93A4DF-7204-8D4E-7D64-D9FBF0F40884}"/>
              </a:ext>
            </a:extLst>
          </p:cNvPr>
          <p:cNvSpPr>
            <a:spLocks noGrp="1"/>
          </p:cNvSpPr>
          <p:nvPr>
            <p:ph idx="1"/>
          </p:nvPr>
        </p:nvSpPr>
        <p:spPr>
          <a:xfrm>
            <a:off x="1103312" y="783772"/>
            <a:ext cx="8946541" cy="5464628"/>
          </a:xfrm>
        </p:spPr>
        <p:txBody>
          <a:bodyPr/>
          <a:lstStyle/>
          <a:p>
            <a:pPr marL="0" indent="0">
              <a:buNone/>
            </a:pPr>
            <a:r>
              <a:rPr lang="en-IN" b="1" i="0" kern="1200" dirty="0">
                <a:solidFill>
                  <a:srgbClr val="EBEBEB"/>
                </a:solidFill>
                <a:effectLst/>
                <a:latin typeface="Nunito" pitchFamily="2" charset="0"/>
                <a:ea typeface="+mj-ea"/>
                <a:cs typeface="+mj-cs"/>
              </a:rPr>
              <a:t>Recommendation from list of movies</a:t>
            </a:r>
          </a:p>
          <a:p>
            <a:pPr>
              <a:buFont typeface="Arial" panose="020B0604020202020204" pitchFamily="34" charset="0"/>
              <a:buChar char="•"/>
            </a:pPr>
            <a:r>
              <a:rPr lang="en-IN" sz="1800" b="0" i="0" kern="1200" dirty="0">
                <a:solidFill>
                  <a:srgbClr val="EBEBEB"/>
                </a:solidFill>
                <a:effectLst/>
                <a:latin typeface="Nunito" pitchFamily="2" charset="0"/>
                <a:ea typeface="+mj-ea"/>
                <a:cs typeface="+mj-cs"/>
              </a:rPr>
              <a:t>On the basic of the tag of a movie the recommendation function will filter out the similar movie, the vector of each movie will be compare and the similar movie with the title will be </a:t>
            </a:r>
            <a:r>
              <a:rPr lang="en-IN" sz="1800" dirty="0">
                <a:solidFill>
                  <a:srgbClr val="EBEBEB"/>
                </a:solidFill>
                <a:latin typeface="Nunito" pitchFamily="2" charset="0"/>
              </a:rPr>
              <a:t>displayed.</a:t>
            </a:r>
          </a:p>
          <a:p>
            <a:pPr>
              <a:buFont typeface="Arial" panose="020B0604020202020204" pitchFamily="34" charset="0"/>
              <a:buChar char="•"/>
            </a:pPr>
            <a:r>
              <a:rPr lang="en-IN" sz="1800" dirty="0">
                <a:solidFill>
                  <a:srgbClr val="EBEBEB"/>
                </a:solidFill>
                <a:latin typeface="Nunito" pitchFamily="2" charset="0"/>
              </a:rPr>
              <a:t>Here we have displayed top 10 similar movies</a:t>
            </a:r>
          </a:p>
          <a:p>
            <a:pPr>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3D2CB1CE-7DD5-EBF4-6706-E806E82F5153}"/>
              </a:ext>
            </a:extLst>
          </p:cNvPr>
          <p:cNvPicPr>
            <a:picLocks noChangeAspect="1"/>
          </p:cNvPicPr>
          <p:nvPr/>
        </p:nvPicPr>
        <p:blipFill>
          <a:blip r:embed="rId2"/>
          <a:stretch>
            <a:fillRect/>
          </a:stretch>
        </p:blipFill>
        <p:spPr>
          <a:xfrm>
            <a:off x="1456061" y="2873828"/>
            <a:ext cx="8943975" cy="3200400"/>
          </a:xfrm>
          <a:prstGeom prst="rect">
            <a:avLst/>
          </a:prstGeom>
        </p:spPr>
      </p:pic>
    </p:spTree>
    <p:extLst>
      <p:ext uri="{BB962C8B-B14F-4D97-AF65-F5344CB8AC3E}">
        <p14:creationId xmlns:p14="http://schemas.microsoft.com/office/powerpoint/2010/main" val="4110416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2444</TotalTime>
  <Words>851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 Condensed</vt:lpstr>
      <vt:lpstr>Bahnschrift Light Condensed</vt:lpstr>
      <vt:lpstr>Century Gothic</vt:lpstr>
      <vt:lpstr>Nunito</vt:lpstr>
      <vt:lpstr>Times New Roman</vt:lpstr>
      <vt:lpstr>Wingdings</vt:lpstr>
      <vt:lpstr>Wingdings 3</vt:lpstr>
      <vt:lpstr>Ion</vt:lpstr>
      <vt:lpstr>Enhancing User Experience and Business success with Recommendation Systems</vt:lpstr>
      <vt:lpstr>Introduction</vt:lpstr>
      <vt:lpstr>Use Cases of Recommendation Systems</vt:lpstr>
      <vt:lpstr>Types of Recommendation Systems </vt:lpstr>
      <vt:lpstr> Collaborative Based Filtering </vt:lpstr>
      <vt:lpstr>Content-Based Recommendation (Entertainment)</vt:lpstr>
      <vt:lpstr>  </vt:lpstr>
      <vt:lpstr>  </vt:lpstr>
      <vt:lpstr>  </vt:lpstr>
      <vt:lpst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User Experience and Business success with Recommendation Systems</dc:title>
  <dc:creator>Shivam Kumar</dc:creator>
  <cp:lastModifiedBy>Shivam Kumar</cp:lastModifiedBy>
  <cp:revision>2</cp:revision>
  <dcterms:created xsi:type="dcterms:W3CDTF">2023-11-22T03:17:45Z</dcterms:created>
  <dcterms:modified xsi:type="dcterms:W3CDTF">2023-12-13T06:31:51Z</dcterms:modified>
</cp:coreProperties>
</file>