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7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03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56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4263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464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7432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284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672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516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13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58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533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808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528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867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418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805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FA26F-A664-4294-9CED-367A652DB803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732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_________Microsoft_Visio.vsdx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FF2978-3227-FB74-05B8-FD9E79437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1560" y="2404534"/>
            <a:ext cx="8501204" cy="1646302"/>
          </a:xfrm>
        </p:spPr>
        <p:txBody>
          <a:bodyPr anchor="ctr"/>
          <a:lstStyle/>
          <a:p>
            <a:pPr algn="ctr">
              <a:spcAft>
                <a:spcPts val="2400"/>
              </a:spcAft>
            </a:pPr>
            <a:r>
              <a:rPr lang="ru-RU" sz="4000" dirty="0"/>
              <a:t>«Электронный Дневник Политеха»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72A5423-6B0E-DC9D-0804-ECFC21E2A3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2000" dirty="0">
                <a:latin typeface="Trebuchet MS (Основной текст)"/>
                <a:cs typeface="Times New Roman" panose="02020603050405020304" pitchFamily="18" charset="0"/>
              </a:rPr>
              <a:t>Мельник Сергий 22919</a:t>
            </a:r>
            <a:r>
              <a:rPr lang="en-US" sz="2000" dirty="0">
                <a:latin typeface="Trebuchet MS (Основной текст)"/>
                <a:cs typeface="Times New Roman" panose="02020603050405020304" pitchFamily="18" charset="0"/>
              </a:rPr>
              <a:t>/</a:t>
            </a:r>
            <a:r>
              <a:rPr lang="ru-RU" sz="2000" dirty="0">
                <a:latin typeface="Trebuchet MS (Основной текст)"/>
                <a:cs typeface="Times New Roman" panose="02020603050405020304" pitchFamily="18" charset="0"/>
              </a:rPr>
              <a:t>1</a:t>
            </a:r>
          </a:p>
          <a:p>
            <a:pPr marL="4320000" algn="ctr">
              <a:lnSpc>
                <a:spcPct val="150000"/>
              </a:lnSpc>
              <a:spcBef>
                <a:spcPts val="1800"/>
              </a:spcBef>
            </a:pPr>
            <a:r>
              <a:rPr lang="en-US" sz="2000" dirty="0">
                <a:latin typeface="Trebuchet MS (Основной текст)"/>
                <a:cs typeface="Times New Roman" panose="02020603050405020304" pitchFamily="18" charset="0"/>
              </a:rPr>
              <a:t>GitHub </a:t>
            </a:r>
            <a:r>
              <a:rPr lang="ru-RU" sz="2000" dirty="0"/>
              <a:t>━</a:t>
            </a:r>
            <a:r>
              <a:rPr lang="en-US" sz="2000" dirty="0">
                <a:latin typeface="Trebuchet MS (Основной текст)"/>
                <a:cs typeface="Times New Roman" panose="02020603050405020304" pitchFamily="18" charset="0"/>
              </a:rPr>
              <a:t> </a:t>
            </a:r>
            <a:endParaRPr lang="ru-RU" sz="2000" dirty="0">
              <a:latin typeface="Trebuchet MS (Основной текст)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807D4FC-5A8A-88D9-8B48-FB45CA9CB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546" y="4396295"/>
            <a:ext cx="1057423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42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403A-35A5-9D0E-62B8-EB35CBEB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sz="4000" dirty="0"/>
              <a:t>Тестирование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C84B1B6-BADB-CCB7-FBDE-A96C6E4FC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484" y="2160589"/>
            <a:ext cx="4950651" cy="3501573"/>
          </a:xfrm>
          <a:prstGeom prst="rect">
            <a:avLst/>
          </a:prstGeom>
        </p:spPr>
      </p:pic>
      <p:sp>
        <p:nvSpPr>
          <p:cNvPr id="12" name="Объект 11">
            <a:extLst>
              <a:ext uri="{FF2B5EF4-FFF2-40B4-BE49-F238E27FC236}">
                <a16:creationId xmlns:a16="http://schemas.microsoft.com/office/drawing/2014/main" id="{4DE1F5FD-72DF-8C50-E22E-8716216FC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C93469C-A28D-90E1-003F-473E3BF3C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160589"/>
            <a:ext cx="4950651" cy="350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753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403A-35A5-9D0E-62B8-EB35CBEB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Дополнительные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5F975-5D4C-1C0D-1DA4-08BC77064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	Ссылка на макет моего сайта ━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087A82-43E4-8A9F-B245-0091942EE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844" y="2066248"/>
            <a:ext cx="1476126" cy="147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807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FF2978-3227-FB74-05B8-FD9E79437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1560" y="2404534"/>
            <a:ext cx="8501204" cy="1646302"/>
          </a:xfrm>
        </p:spPr>
        <p:txBody>
          <a:bodyPr anchor="ctr"/>
          <a:lstStyle/>
          <a:p>
            <a:pPr algn="ctr">
              <a:spcAft>
                <a:spcPts val="2400"/>
              </a:spcAft>
            </a:pPr>
            <a:r>
              <a:rPr lang="ru-RU" sz="4000" dirty="0"/>
              <a:t>«Электронный Дневник Политеха»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72A5423-6B0E-DC9D-0804-ECFC21E2A3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2000" dirty="0">
                <a:latin typeface="Trebuchet MS (Основной текст)"/>
                <a:cs typeface="Times New Roman" panose="02020603050405020304" pitchFamily="18" charset="0"/>
              </a:rPr>
              <a:t>Мельник Сергий 22919</a:t>
            </a:r>
            <a:r>
              <a:rPr lang="en-US" sz="2000" dirty="0">
                <a:latin typeface="Trebuchet MS (Основной текст)"/>
                <a:cs typeface="Times New Roman" panose="02020603050405020304" pitchFamily="18" charset="0"/>
              </a:rPr>
              <a:t>/</a:t>
            </a:r>
            <a:r>
              <a:rPr lang="ru-RU" sz="2000" dirty="0">
                <a:latin typeface="Trebuchet MS (Основной текст)"/>
                <a:cs typeface="Times New Roman" panose="02020603050405020304" pitchFamily="18" charset="0"/>
              </a:rPr>
              <a:t>1</a:t>
            </a:r>
          </a:p>
          <a:p>
            <a:pPr marL="4320000" algn="ctr">
              <a:lnSpc>
                <a:spcPct val="150000"/>
              </a:lnSpc>
              <a:spcBef>
                <a:spcPts val="1800"/>
              </a:spcBef>
            </a:pPr>
            <a:r>
              <a:rPr lang="en-US" sz="2000" dirty="0">
                <a:latin typeface="Trebuchet MS (Основной текст)"/>
                <a:cs typeface="Times New Roman" panose="02020603050405020304" pitchFamily="18" charset="0"/>
              </a:rPr>
              <a:t>GitHub </a:t>
            </a:r>
            <a:r>
              <a:rPr lang="ru-RU" sz="2000" dirty="0"/>
              <a:t>━</a:t>
            </a:r>
            <a:r>
              <a:rPr lang="en-US" sz="2000" dirty="0">
                <a:latin typeface="Trebuchet MS (Основной текст)"/>
                <a:cs typeface="Times New Roman" panose="02020603050405020304" pitchFamily="18" charset="0"/>
              </a:rPr>
              <a:t> </a:t>
            </a:r>
            <a:endParaRPr lang="ru-RU" sz="2000" dirty="0">
              <a:latin typeface="Trebuchet MS (Основной текст)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807D4FC-5A8A-88D9-8B48-FB45CA9CB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546" y="4396295"/>
            <a:ext cx="1057423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259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403A-35A5-9D0E-62B8-EB35CBEB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3798"/>
            <a:ext cx="8596668" cy="1320800"/>
          </a:xfrm>
        </p:spPr>
        <p:txBody>
          <a:bodyPr anchor="ctr">
            <a:normAutofit/>
          </a:bodyPr>
          <a:lstStyle/>
          <a:p>
            <a:r>
              <a:rPr lang="ru-RU" sz="4000" dirty="0"/>
              <a:t>Предметная 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5F975-5D4C-1C0D-1DA4-08BC77064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4597"/>
            <a:ext cx="9580242" cy="4850647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400" dirty="0">
                <a:effectLst/>
                <a:latin typeface="Trebuchet MS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  <a:t>Вход логин/пароль для обучающихся и преподавателей. У преподавателя и обучающихся отображается расписание с информацией (время, где, с кем). У преподавателя есть возможности вносить информацию о домашнем задании, а у студента просмотреть его. Будет обеспечена безопасность данных и стабильность баз данных, понятный пользовательский интерфейс, личный кабинет студента/преподавателя. Преподаватель может выставлять оценки с возможностью их дальнейшего исправления (в течение 7 дней). Студент может просмотреть оценки. Оценки собраны в таблицах по семестрам. Архив с данными о студентах и их успеваемости прошлых годов сохраняется в базу данных. Заведующие отделением ИСПО имеют право вносить учеников в группы, менять расписание и добавлять преподавателей.</a:t>
            </a:r>
          </a:p>
          <a:p>
            <a:pPr marL="0" indent="0">
              <a:buNone/>
            </a:pPr>
            <a:endParaRPr lang="ru-RU" sz="1400" dirty="0">
              <a:latin typeface="Trebuchet MS 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759704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403A-35A5-9D0E-62B8-EB35CBEB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sz="4000" dirty="0"/>
              <a:t>Модель Жизненного Цикла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5F975-5D4C-1C0D-1DA4-08BC77064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000" dirty="0">
                <a:effectLst/>
                <a:latin typeface="Trebuchet MS (Основной текст)"/>
                <a:ea typeface="Calibri" panose="020F0502020204030204" pitchFamily="34" charset="0"/>
              </a:rPr>
              <a:t>«Прототипирование + Каскадная модель»</a:t>
            </a:r>
            <a:endParaRPr lang="ru-RU" sz="2000" dirty="0">
              <a:latin typeface="Trebuchet MS (Основной текст)"/>
            </a:endParaRPr>
          </a:p>
        </p:txBody>
      </p:sp>
      <p:pic>
        <p:nvPicPr>
          <p:cNvPr id="5" name="Рисунок 4" descr="Изображение выглядит как диаграмма, План, Технический чертеж, схематичный&#10;&#10;Автоматически созданное описание">
            <a:extLst>
              <a:ext uri="{FF2B5EF4-FFF2-40B4-BE49-F238E27FC236}">
                <a16:creationId xmlns:a16="http://schemas.microsoft.com/office/drawing/2014/main" id="{04275597-1581-1A81-CD0D-5EC126AE2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748773"/>
            <a:ext cx="7108646" cy="381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551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403A-35A5-9D0E-62B8-EB35CBEB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sz="4000" dirty="0"/>
              <a:t>Графический Интерфейс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5F975-5D4C-1C0D-1DA4-08BC77064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579041"/>
          </a:xfrm>
        </p:spPr>
        <p:txBody>
          <a:bodyPr>
            <a:noAutofit/>
          </a:bodyPr>
          <a:lstStyle/>
          <a:p>
            <a:pPr marL="0" indent="0" fontAlgn="base">
              <a:lnSpc>
                <a:spcPct val="150000"/>
              </a:lnSpc>
              <a:buSzPct val="110000"/>
              <a:buNone/>
            </a:pPr>
            <a:r>
              <a:rPr lang="ru-RU" sz="2000" dirty="0">
                <a:latin typeface="Trebuchet MS (Основной текст)"/>
              </a:rPr>
              <a:t>Принципы удобного </a:t>
            </a:r>
            <a:r>
              <a:rPr lang="en-US" sz="2000" dirty="0">
                <a:latin typeface="Trebuchet MS (Основной текст)"/>
              </a:rPr>
              <a:t>GUI:</a:t>
            </a:r>
          </a:p>
          <a:p>
            <a:pPr fontAlgn="base">
              <a:lnSpc>
                <a:spcPct val="150000"/>
              </a:lnSpc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latin typeface="Trebuchet MS (Основной текст)"/>
              </a:rPr>
              <a:t>Принцип простоты </a:t>
            </a:r>
            <a:endParaRPr lang="en-US" sz="2000" dirty="0">
              <a:latin typeface="Trebuchet MS (Основной текст)"/>
            </a:endParaRPr>
          </a:p>
          <a:p>
            <a:pPr fontAlgn="base">
              <a:lnSpc>
                <a:spcPct val="150000"/>
              </a:lnSpc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latin typeface="Trebuchet MS (Основной текст)"/>
              </a:rPr>
              <a:t>Принцип видимости</a:t>
            </a:r>
          </a:p>
          <a:p>
            <a:pPr fontAlgn="base">
              <a:lnSpc>
                <a:spcPct val="150000"/>
              </a:lnSpc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latin typeface="Trebuchet MS (Основной текст)"/>
              </a:rPr>
              <a:t>Принцип повторного использования</a:t>
            </a:r>
          </a:p>
          <a:p>
            <a:pPr marL="0" indent="0" fontAlgn="base">
              <a:lnSpc>
                <a:spcPct val="150000"/>
              </a:lnSpc>
              <a:buSzPct val="110000"/>
              <a:buNone/>
            </a:pPr>
            <a:r>
              <a:rPr lang="ru-RU" sz="2000" dirty="0">
                <a:latin typeface="Trebuchet MS (Основной текст)"/>
              </a:rPr>
              <a:t>Всего спроектировано 4 уровня доступа</a:t>
            </a:r>
            <a:r>
              <a:rPr lang="en-US" sz="2000" dirty="0">
                <a:latin typeface="Trebuchet MS (Основной текст)"/>
              </a:rPr>
              <a:t>:</a:t>
            </a:r>
            <a:endParaRPr lang="ru-RU" sz="2000" dirty="0">
              <a:latin typeface="Trebuchet MS (Основной текст)"/>
            </a:endParaRPr>
          </a:p>
          <a:p>
            <a:pPr fontAlgn="base">
              <a:lnSpc>
                <a:spcPct val="150000"/>
              </a:lnSpc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latin typeface="Trebuchet MS (Основной текст)"/>
              </a:rPr>
              <a:t>Студент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latin typeface="Trebuchet MS (Основной текст)"/>
              </a:rPr>
              <a:t>Преподаватель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latin typeface="Trebuchet MS (Основной текст)"/>
              </a:rPr>
              <a:t>Администрация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latin typeface="Trebuchet MS (Основной текст)"/>
              </a:rPr>
              <a:t>Сисадмин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CC52D96-94FC-A7B6-C502-055B15EDD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E4B174CD-9394-CD47-2ADA-906B099827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24249"/>
              </p:ext>
            </p:extLst>
          </p:nvPr>
        </p:nvGraphicFramePr>
        <p:xfrm>
          <a:off x="4911783" y="920770"/>
          <a:ext cx="6783944" cy="4006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115773" imgH="6600709" progId="Visio.Drawing.15">
                  <p:embed/>
                </p:oleObj>
              </mc:Choice>
              <mc:Fallback>
                <p:oleObj r:id="rId2" imgW="11115773" imgH="6600709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1783" y="920770"/>
                        <a:ext cx="6783944" cy="40068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2999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403A-35A5-9D0E-62B8-EB35CBEB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00" y="528119"/>
            <a:ext cx="8596668" cy="1320800"/>
          </a:xfrm>
        </p:spPr>
        <p:txBody>
          <a:bodyPr anchor="t">
            <a:normAutofit/>
          </a:bodyPr>
          <a:lstStyle/>
          <a:p>
            <a:r>
              <a:rPr lang="ru-RU" sz="4000" dirty="0"/>
              <a:t>Функционал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5F975-5D4C-1C0D-1DA4-08BC77064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910" y="1554007"/>
            <a:ext cx="11925090" cy="3880773"/>
          </a:xfrm>
        </p:spPr>
        <p:txBody>
          <a:bodyPr numCol="3">
            <a:no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effectLst/>
                <a:latin typeface="Trebuchet MS (Основной текст)"/>
                <a:ea typeface="Times New Roman" panose="02020603050405020304" pitchFamily="18" charset="0"/>
              </a:rPr>
              <a:t>Ввод логина</a:t>
            </a:r>
            <a:endParaRPr lang="ru-RU" dirty="0">
              <a:effectLst/>
              <a:latin typeface="Trebuchet MS (Основной текст)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effectLst/>
                <a:latin typeface="Trebuchet MS (Основной текст)"/>
                <a:ea typeface="Times New Roman" panose="02020603050405020304" pitchFamily="18" charset="0"/>
              </a:rPr>
              <a:t>Ввод пароля</a:t>
            </a:r>
            <a:endParaRPr lang="ru-RU" dirty="0">
              <a:effectLst/>
              <a:latin typeface="Trebuchet MS (Основной текст)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effectLst/>
                <a:latin typeface="Trebuchet MS (Основной текст)"/>
                <a:ea typeface="Times New Roman" panose="02020603050405020304" pitchFamily="18" charset="0"/>
              </a:rPr>
              <a:t>Просмотр преподавателей</a:t>
            </a:r>
            <a:endParaRPr lang="ru-RU" dirty="0">
              <a:effectLst/>
              <a:latin typeface="Trebuchet MS (Основной текст)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effectLst/>
                <a:latin typeface="Trebuchet MS (Основной текст)"/>
                <a:ea typeface="Times New Roman" panose="02020603050405020304" pitchFamily="18" charset="0"/>
              </a:rPr>
              <a:t>Просмотр оценок за семестр</a:t>
            </a:r>
            <a:endParaRPr lang="ru-RU" dirty="0">
              <a:effectLst/>
              <a:latin typeface="Trebuchet MS (Основной текст)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effectLst/>
                <a:latin typeface="Trebuchet MS (Основной текст)"/>
                <a:ea typeface="Times New Roman" panose="02020603050405020304" pitchFamily="18" charset="0"/>
              </a:rPr>
              <a:t>Просмотр оценок за прошлый семестр</a:t>
            </a:r>
            <a:endParaRPr lang="ru-RU" dirty="0">
              <a:effectLst/>
              <a:latin typeface="Trebuchet MS (Основной текст)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effectLst/>
                <a:latin typeface="Trebuchet MS (Основной текст)"/>
                <a:ea typeface="Times New Roman" panose="02020603050405020304" pitchFamily="18" charset="0"/>
              </a:rPr>
              <a:t>Просмотр расписания</a:t>
            </a:r>
            <a:endParaRPr lang="ru-RU" dirty="0">
              <a:effectLst/>
              <a:latin typeface="Trebuchet MS (Основной текст)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effectLst/>
                <a:latin typeface="Trebuchet MS (Основной текст)"/>
                <a:ea typeface="Times New Roman" panose="02020603050405020304" pitchFamily="18" charset="0"/>
              </a:rPr>
              <a:t>Возможность просматривать домашние задания</a:t>
            </a:r>
            <a:endParaRPr lang="ru-RU" dirty="0">
              <a:effectLst/>
              <a:latin typeface="Trebuchet MS (Основной текст)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effectLst/>
                <a:latin typeface="Trebuchet MS (Основной текст)"/>
                <a:ea typeface="Times New Roman" panose="02020603050405020304" pitchFamily="18" charset="0"/>
              </a:rPr>
              <a:t>Просмотр личных данных</a:t>
            </a:r>
            <a:endParaRPr lang="ru-RU" dirty="0">
              <a:effectLst/>
              <a:latin typeface="Trebuchet MS (Основной текст)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effectLst/>
                <a:latin typeface="Trebuchet MS (Основной текст)"/>
                <a:ea typeface="Times New Roman" panose="02020603050405020304" pitchFamily="18" charset="0"/>
              </a:rPr>
              <a:t>Изменение личных данных</a:t>
            </a:r>
            <a:endParaRPr lang="ru-RU" dirty="0">
              <a:effectLst/>
              <a:latin typeface="Trebuchet MS (Основной текст)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effectLst/>
                <a:latin typeface="Trebuchet MS (Основной текст)"/>
                <a:ea typeface="Times New Roman" panose="02020603050405020304" pitchFamily="18" charset="0"/>
              </a:rPr>
              <a:t>Просмотр новостей Политеха</a:t>
            </a:r>
            <a:endParaRPr lang="ru-RU" dirty="0">
              <a:effectLst/>
              <a:latin typeface="Trebuchet MS (Основной текст)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effectLst/>
                <a:latin typeface="Trebuchet MS (Основной текст)"/>
                <a:ea typeface="SimSun" panose="02010600030101010101" pitchFamily="2" charset="-122"/>
              </a:rPr>
              <a:t>Возможность выставления отметок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effectLst/>
                <a:latin typeface="Trebuchet MS (Основной текст)"/>
                <a:ea typeface="SimSun" panose="02010600030101010101" pitchFamily="2" charset="-122"/>
              </a:rPr>
              <a:t>Возможность изменения отметок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effectLst/>
                <a:latin typeface="Trebuchet MS (Основной текст)"/>
                <a:ea typeface="Times New Roman" panose="02020603050405020304" pitchFamily="18" charset="0"/>
              </a:rPr>
              <a:t>Возможность задавать домашнее задание</a:t>
            </a:r>
            <a:endParaRPr lang="ru-RU" dirty="0">
              <a:effectLst/>
              <a:latin typeface="Trebuchet MS (Основной текст)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effectLst/>
                <a:latin typeface="Trebuchet MS (Основной текст)"/>
                <a:ea typeface="Times New Roman" panose="02020603050405020304" pitchFamily="18" charset="0"/>
              </a:rPr>
              <a:t>Установка расписания</a:t>
            </a:r>
            <a:endParaRPr lang="ru-RU" dirty="0">
              <a:effectLst/>
              <a:latin typeface="Trebuchet MS (Основной текст)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effectLst/>
                <a:latin typeface="Trebuchet MS (Основной текст)"/>
                <a:ea typeface="Times New Roman" panose="02020603050405020304" pitchFamily="18" charset="0"/>
              </a:rPr>
              <a:t>Изменение расписания</a:t>
            </a:r>
            <a:endParaRPr lang="ru-RU" dirty="0">
              <a:effectLst/>
              <a:latin typeface="Trebuchet MS (Основной текст)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effectLst/>
                <a:latin typeface="Trebuchet MS (Основной текст)"/>
                <a:ea typeface="Times New Roman" panose="02020603050405020304" pitchFamily="18" charset="0"/>
              </a:rPr>
              <a:t>Удаление</a:t>
            </a:r>
            <a:r>
              <a:rPr lang="en-US" dirty="0">
                <a:solidFill>
                  <a:srgbClr val="000000"/>
                </a:solidFill>
                <a:effectLst/>
                <a:latin typeface="Trebuchet MS (Основной текст)"/>
                <a:ea typeface="Times New Roman" panose="02020603050405020304" pitchFamily="18" charset="0"/>
              </a:rPr>
              <a:t>/</a:t>
            </a:r>
            <a:r>
              <a:rPr lang="ru-RU" dirty="0">
                <a:solidFill>
                  <a:srgbClr val="000000"/>
                </a:solidFill>
                <a:effectLst/>
                <a:latin typeface="Trebuchet MS (Основной текст)"/>
                <a:ea typeface="Times New Roman" panose="02020603050405020304" pitchFamily="18" charset="0"/>
              </a:rPr>
              <a:t>Добавление преподавателей</a:t>
            </a:r>
            <a:endParaRPr lang="ru-RU" dirty="0">
              <a:effectLst/>
              <a:latin typeface="Trebuchet MS (Основной текст)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effectLst/>
                <a:latin typeface="Trebuchet MS (Основной текст)"/>
                <a:ea typeface="Times New Roman" panose="02020603050405020304" pitchFamily="18" charset="0"/>
              </a:rPr>
              <a:t>Удаление</a:t>
            </a:r>
            <a:r>
              <a:rPr lang="en-US" dirty="0">
                <a:solidFill>
                  <a:srgbClr val="000000"/>
                </a:solidFill>
                <a:effectLst/>
                <a:latin typeface="Trebuchet MS (Основной текст)"/>
                <a:ea typeface="Times New Roman" panose="02020603050405020304" pitchFamily="18" charset="0"/>
              </a:rPr>
              <a:t>/</a:t>
            </a:r>
            <a:r>
              <a:rPr lang="ru-RU" dirty="0">
                <a:solidFill>
                  <a:srgbClr val="000000"/>
                </a:solidFill>
                <a:effectLst/>
                <a:latin typeface="Trebuchet MS (Основной текст)"/>
                <a:ea typeface="Times New Roman" panose="02020603050405020304" pitchFamily="18" charset="0"/>
              </a:rPr>
              <a:t>Добавление учеников</a:t>
            </a:r>
            <a:endParaRPr lang="ru-RU" dirty="0">
              <a:effectLst/>
              <a:latin typeface="Trebuchet MS (Основной текст)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effectLst/>
                <a:latin typeface="Trebuchet MS (Основной текст)"/>
                <a:ea typeface="Times New Roman" panose="02020603050405020304" pitchFamily="18" charset="0"/>
              </a:rPr>
              <a:t>Мониторинг работы сайта и серверов</a:t>
            </a:r>
            <a:endParaRPr lang="ru-RU" dirty="0">
              <a:effectLst/>
              <a:latin typeface="Trebuchet MS (Основной текст)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effectLst/>
                <a:latin typeface="Trebuchet MS (Основной текст)"/>
                <a:ea typeface="Times New Roman" panose="02020603050405020304" pitchFamily="18" charset="0"/>
              </a:rPr>
              <a:t>Возможность изменять технический код</a:t>
            </a:r>
            <a:endParaRPr lang="ru-RU" dirty="0">
              <a:effectLst/>
              <a:latin typeface="Trebuchet MS (Основной текст)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292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403A-35A5-9D0E-62B8-EB35CBEB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sz="4000" dirty="0"/>
              <a:t>Ошибки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5F975-5D4C-1C0D-1DA4-08BC77064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</a:pPr>
            <a:r>
              <a:rPr lang="ru-RU" sz="2000" b="1" dirty="0">
                <a:effectLst/>
                <a:latin typeface="Trebuchet MS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Неверный логин или пароль</a:t>
            </a:r>
            <a:endParaRPr lang="ru-RU" sz="2000" dirty="0">
              <a:effectLst/>
              <a:latin typeface="Trebuchet MS (Основной текст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Trebuchet MS (Основной текст)"/>
                <a:ea typeface="Times New Roman" panose="02020603050405020304" pitchFamily="18" charset="0"/>
              </a:rPr>
              <a:t>Системное сообщение: “Не верный логин или пароль”</a:t>
            </a:r>
          </a:p>
          <a:p>
            <a:pPr algn="just">
              <a:lnSpc>
                <a:spcPct val="150000"/>
              </a:lnSpc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Trebuchet MS (Основной текст)"/>
                <a:ea typeface="Times New Roman" panose="02020603050405020304" pitchFamily="18" charset="0"/>
              </a:rPr>
              <a:t>При вводе некорректных логина или пароля во время Аутентификации, поля для ввода данных обведутся красным и будет выведено сообщение о вводе некорректных логина или пароля.</a:t>
            </a:r>
          </a:p>
          <a:p>
            <a:pPr algn="just">
              <a:lnSpc>
                <a:spcPct val="150000"/>
              </a:lnSpc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Trebuchet MS (Основной текст)"/>
                <a:ea typeface="Times New Roman" panose="02020603050405020304" pitchFamily="18" charset="0"/>
              </a:rPr>
              <a:t>Решение ошибки: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Trebuchet MS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  <a:t>Попытаться ввести правильные Пароль и Логин.</a:t>
            </a:r>
          </a:p>
          <a:p>
            <a:pPr marL="0" indent="0">
              <a:buNone/>
            </a:pPr>
            <a:endParaRPr lang="ru-RU" dirty="0">
              <a:latin typeface="Trebuchet MS 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2668772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403A-35A5-9D0E-62B8-EB35CBEB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sz="4000" dirty="0"/>
              <a:t>Ошибки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5F975-5D4C-1C0D-1DA4-08BC77064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</a:pPr>
            <a:r>
              <a:rPr lang="ru-RU" sz="2000" b="1" dirty="0">
                <a:effectLst/>
                <a:latin typeface="Trebuchet MS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  <a:t>Забыли пароль?</a:t>
            </a:r>
            <a:endParaRPr lang="ru-RU" sz="2000" dirty="0">
              <a:effectLst/>
              <a:latin typeface="Trebuchet MS (Основной текст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Trebuchet MS (Основной текст)"/>
                <a:ea typeface="Times New Roman" panose="02020603050405020304" pitchFamily="18" charset="0"/>
              </a:rPr>
              <a:t>Системное сообщение: “Забыли пароль?”</a:t>
            </a:r>
          </a:p>
          <a:p>
            <a:pPr algn="just">
              <a:lnSpc>
                <a:spcPct val="150000"/>
              </a:lnSpc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Trebuchet MS (Основной текст)"/>
                <a:ea typeface="Times New Roman" panose="02020603050405020304" pitchFamily="18" charset="0"/>
              </a:rPr>
              <a:t>При частом вводе некорректных логина или пароля во время Аутентификации, высвечивается предложение восстановить Логин или Пароль.</a:t>
            </a:r>
          </a:p>
          <a:p>
            <a:pPr algn="just">
              <a:lnSpc>
                <a:spcPct val="150000"/>
              </a:lnSpc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Trebuchet MS (Основной текст)"/>
                <a:ea typeface="Times New Roman" panose="02020603050405020304" pitchFamily="18" charset="0"/>
              </a:rPr>
              <a:t>Решение ошибки: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Trebuchet MS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  <a:t>Нажать на кнопку “Нет” если восстановление не требуется, нажать кнопку “Да” если восстановление требуется.</a:t>
            </a:r>
          </a:p>
          <a:p>
            <a:pPr marL="0" indent="0">
              <a:buNone/>
            </a:pPr>
            <a:endParaRPr lang="ru-RU" dirty="0">
              <a:latin typeface="Trebuchet MS 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938852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403A-35A5-9D0E-62B8-EB35CBEB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sz="4000" dirty="0"/>
              <a:t>Тестирование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5F975-5D4C-1C0D-1DA4-08BC77064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000" dirty="0">
                <a:latin typeface="Trebuchet MS (Основной текст)"/>
                <a:cs typeface="Times New Roman" panose="02020603050405020304" pitchFamily="18" charset="0"/>
              </a:rPr>
              <a:t>Тест-кейсы создавались по форме </a:t>
            </a:r>
            <a:r>
              <a:rPr lang="en-US" sz="2000" dirty="0">
                <a:latin typeface="Trebuchet MS (Основной текст)"/>
                <a:cs typeface="Times New Roman" panose="02020603050405020304" pitchFamily="18" charset="0"/>
              </a:rPr>
              <a:t>Test case</a:t>
            </a:r>
            <a:r>
              <a:rPr lang="ru-RU" sz="2000" dirty="0">
                <a:latin typeface="Trebuchet MS (Основной текст)"/>
                <a:cs typeface="Times New Roman" panose="02020603050405020304" pitchFamily="18" charset="0"/>
              </a:rPr>
              <a:t> (</a:t>
            </a:r>
            <a:r>
              <a:rPr lang="en-US" sz="2000" dirty="0">
                <a:latin typeface="Trebuchet MS (Основной текст)"/>
                <a:cs typeface="Times New Roman" panose="02020603050405020304" pitchFamily="18" charset="0"/>
              </a:rPr>
              <a:t>Steps</a:t>
            </a:r>
            <a:r>
              <a:rPr lang="ru-RU" sz="2000" dirty="0">
                <a:latin typeface="Trebuchet MS (Основной текст)"/>
                <a:cs typeface="Times New Roman" panose="02020603050405020304" pitchFamily="18" charset="0"/>
              </a:rPr>
              <a:t>)</a:t>
            </a:r>
            <a:endParaRPr lang="en-US" sz="2000" dirty="0">
              <a:latin typeface="Trebuchet MS (Основной текст)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2000" dirty="0">
                <a:latin typeface="Trebuchet MS (Основной текст)"/>
                <a:cs typeface="Times New Roman" panose="02020603050405020304" pitchFamily="18" charset="0"/>
              </a:rPr>
              <a:t>Использовался Функциональный вид тестирования (</a:t>
            </a:r>
            <a:r>
              <a:rPr lang="en-US" sz="2000" dirty="0">
                <a:latin typeface="Trebuchet MS (Основной текст)"/>
                <a:cs typeface="Times New Roman" panose="02020603050405020304" pitchFamily="18" charset="0"/>
              </a:rPr>
              <a:t>Functional testing)</a:t>
            </a:r>
            <a:endParaRPr lang="ru-RU" sz="2000" dirty="0">
              <a:latin typeface="Trebuchet MS (Основной текст)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SzPct val="110000"/>
              <a:buNone/>
            </a:pPr>
            <a:r>
              <a:rPr lang="ru-RU" sz="2000" dirty="0">
                <a:latin typeface="Trebuchet MS (Основной текст)"/>
                <a:cs typeface="Times New Roman" panose="02020603050405020304" pitchFamily="18" charset="0"/>
              </a:rPr>
              <a:t>Методы тестирования которыми я воспользовался</a:t>
            </a:r>
            <a:r>
              <a:rPr lang="en-US" sz="2000" dirty="0">
                <a:latin typeface="Trebuchet MS (Основной текст)"/>
                <a:cs typeface="Times New Roman" panose="02020603050405020304" pitchFamily="18" charset="0"/>
              </a:rPr>
              <a:t>:</a:t>
            </a:r>
            <a:endParaRPr lang="ru-RU" sz="2000" dirty="0">
              <a:latin typeface="Trebuchet MS (Основной текст)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latin typeface="Trebuchet MS (Основной текст)"/>
                <a:cs typeface="Times New Roman" panose="02020603050405020304" pitchFamily="18" charset="0"/>
              </a:rPr>
              <a:t>Причина / Следствие (</a:t>
            </a:r>
            <a:r>
              <a:rPr lang="ru-RU" sz="2000" dirty="0" err="1">
                <a:latin typeface="Trebuchet MS (Основной текст)"/>
                <a:cs typeface="Times New Roman" panose="02020603050405020304" pitchFamily="18" charset="0"/>
              </a:rPr>
              <a:t>Cause</a:t>
            </a:r>
            <a:r>
              <a:rPr lang="ru-RU" sz="2000" dirty="0">
                <a:latin typeface="Trebuchet MS (Основной текст)"/>
                <a:cs typeface="Times New Roman" panose="02020603050405020304" pitchFamily="18" charset="0"/>
              </a:rPr>
              <a:t>/</a:t>
            </a:r>
            <a:r>
              <a:rPr lang="ru-RU" sz="2000" dirty="0" err="1">
                <a:latin typeface="Trebuchet MS (Основной текст)"/>
                <a:cs typeface="Times New Roman" panose="02020603050405020304" pitchFamily="18" charset="0"/>
              </a:rPr>
              <a:t>Effect</a:t>
            </a:r>
            <a:r>
              <a:rPr lang="ru-RU" sz="2000" dirty="0">
                <a:latin typeface="Trebuchet MS (Основной текст)"/>
                <a:cs typeface="Times New Roman" panose="02020603050405020304" pitchFamily="18" charset="0"/>
              </a:rPr>
              <a:t> — CE) </a:t>
            </a:r>
          </a:p>
          <a:p>
            <a:pPr>
              <a:lnSpc>
                <a:spcPct val="150000"/>
              </a:lnSpc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latin typeface="Trebuchet MS (Основной текст)"/>
                <a:cs typeface="Times New Roman" panose="02020603050405020304" pitchFamily="18" charset="0"/>
              </a:rPr>
              <a:t>Анализ Граничных Значений </a:t>
            </a:r>
            <a:r>
              <a:rPr lang="en-US" sz="2000" dirty="0">
                <a:latin typeface="Trebuchet MS (Основной текст)"/>
                <a:cs typeface="Times New Roman" panose="02020603050405020304" pitchFamily="18" charset="0"/>
              </a:rPr>
              <a:t>(Boundary Value Analysis — BVA)</a:t>
            </a:r>
            <a:endParaRPr lang="ru-RU" sz="2000" dirty="0">
              <a:latin typeface="Trebuchet MS (Основной текст)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latin typeface="Trebuchet MS (Основной текст)"/>
                <a:cs typeface="Times New Roman" panose="02020603050405020304" pitchFamily="18" charset="0"/>
              </a:rPr>
              <a:t>Метод эквивалентного разделения </a:t>
            </a:r>
            <a:r>
              <a:rPr lang="en-US" sz="2000" dirty="0">
                <a:latin typeface="Trebuchet MS (Основной текст)"/>
                <a:cs typeface="Times New Roman" panose="02020603050405020304" pitchFamily="18" charset="0"/>
              </a:rPr>
              <a:t>(Equivalence Partitioning — EP)</a:t>
            </a:r>
            <a:endParaRPr lang="ru-RU" sz="2000" dirty="0">
              <a:latin typeface="Trebuchet MS (Основной текст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162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403A-35A5-9D0E-62B8-EB35CBEB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Тестирование</a:t>
            </a:r>
            <a:br>
              <a:rPr lang="ru-RU" sz="4000" dirty="0"/>
            </a:br>
            <a:r>
              <a:rPr lang="en-US" sz="4000" dirty="0"/>
              <a:t>Traceability matrix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5F975-5D4C-1C0D-1DA4-08BC77064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3DE21EC0-B29F-E31D-58D4-5D087D9B31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9679813"/>
              </p:ext>
            </p:extLst>
          </p:nvPr>
        </p:nvGraphicFramePr>
        <p:xfrm>
          <a:off x="677333" y="2821494"/>
          <a:ext cx="8621231" cy="1904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8373773" imgH="4057548" progId="Excel.Sheet.12">
                  <p:embed/>
                </p:oleObj>
              </mc:Choice>
              <mc:Fallback>
                <p:oleObj name="Worksheet" r:id="rId2" imgW="18373773" imgH="405754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77333" y="2821494"/>
                        <a:ext cx="8621231" cy="19044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4533040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269</TotalTime>
  <Words>409</Words>
  <Application>Microsoft Office PowerPoint</Application>
  <PresentationFormat>Широкоэкранный</PresentationFormat>
  <Paragraphs>64</Paragraphs>
  <Slides>12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Trebuchet MS</vt:lpstr>
      <vt:lpstr>Trebuchet MS (Основной текст)</vt:lpstr>
      <vt:lpstr>Wingdings 3</vt:lpstr>
      <vt:lpstr>Аспект</vt:lpstr>
      <vt:lpstr>Visio.Drawing.15</vt:lpstr>
      <vt:lpstr>Worksheet</vt:lpstr>
      <vt:lpstr>«Электронный Дневник Политеха»</vt:lpstr>
      <vt:lpstr>Предметная Область</vt:lpstr>
      <vt:lpstr>Модель Жизненного Цикла</vt:lpstr>
      <vt:lpstr>Графический Интерфейс</vt:lpstr>
      <vt:lpstr>Функционал</vt:lpstr>
      <vt:lpstr>Ошибки</vt:lpstr>
      <vt:lpstr>Ошибки</vt:lpstr>
      <vt:lpstr>Тестирование</vt:lpstr>
      <vt:lpstr>Тестирование Traceability matrix</vt:lpstr>
      <vt:lpstr>Тестирование</vt:lpstr>
      <vt:lpstr>Дополнительные Решения</vt:lpstr>
      <vt:lpstr>«Электронный Дневник Политеха»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Сергий Мельник</dc:creator>
  <cp:lastModifiedBy>Сергий Мельник</cp:lastModifiedBy>
  <cp:revision>15</cp:revision>
  <dcterms:created xsi:type="dcterms:W3CDTF">2024-06-12T14:46:35Z</dcterms:created>
  <dcterms:modified xsi:type="dcterms:W3CDTF">2024-06-12T23:32:50Z</dcterms:modified>
</cp:coreProperties>
</file>