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3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56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4263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464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432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284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72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51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13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58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53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0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52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86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18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80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FA26F-A664-4294-9CED-367A652DB803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CE82E0-0ED7-4661-AB80-85EF05DF0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73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F2978-3227-FB74-05B8-FD9E79437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560" y="2404534"/>
            <a:ext cx="8501204" cy="1646302"/>
          </a:xfrm>
        </p:spPr>
        <p:txBody>
          <a:bodyPr anchor="ctr"/>
          <a:lstStyle/>
          <a:p>
            <a:pPr algn="ctr">
              <a:spcAft>
                <a:spcPts val="2400"/>
              </a:spcAft>
            </a:pPr>
            <a:r>
              <a:rPr lang="ru-RU" sz="4000" dirty="0"/>
              <a:t>«Электронный Дневник Политеха»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2A5423-6B0E-DC9D-0804-ECFC21E2A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Мельник Сергий 22919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1</a:t>
            </a:r>
          </a:p>
          <a:p>
            <a:pPr marL="4320000" algn="ctr">
              <a:lnSpc>
                <a:spcPct val="150000"/>
              </a:lnSpc>
              <a:spcBef>
                <a:spcPts val="1800"/>
              </a:spcBef>
            </a:pP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GitHub </a:t>
            </a:r>
            <a:r>
              <a:rPr lang="ru-RU" sz="2000" dirty="0"/>
              <a:t>━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 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07D4FC-5A8A-88D9-8B48-FB45CA9CB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546" y="4396295"/>
            <a:ext cx="105742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426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Тестирование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84B1B6-BADB-CCB7-FBDE-A96C6E4FC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484" y="2160589"/>
            <a:ext cx="4950651" cy="3501573"/>
          </a:xfrm>
          <a:prstGeom prst="rect">
            <a:avLst/>
          </a:prstGeo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4DE1F5FD-72DF-8C50-E22E-8716216F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C93469C-A28D-90E1-003F-473E3BF3C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0589"/>
            <a:ext cx="4950651" cy="3501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1E2A03-FD94-404E-936A-ECD245693443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9/11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Trebuchet MS (Основной текст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75351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Дополнительные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	Ссылка на макет моего сайта 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087A82-43E4-8A9F-B245-0091942EE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844" y="2066248"/>
            <a:ext cx="1476126" cy="1476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C927C-85E7-4BED-869C-D3538AF8B5B3}"/>
              </a:ext>
            </a:extLst>
          </p:cNvPr>
          <p:cNvSpPr txBox="1"/>
          <p:nvPr/>
        </p:nvSpPr>
        <p:spPr>
          <a:xfrm>
            <a:off x="11310151" y="6445189"/>
            <a:ext cx="881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10/11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Trebuchet MS (Основной текст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80705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F2978-3227-FB74-05B8-FD9E79437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560" y="2404534"/>
            <a:ext cx="8501204" cy="1646302"/>
          </a:xfrm>
        </p:spPr>
        <p:txBody>
          <a:bodyPr anchor="ctr"/>
          <a:lstStyle/>
          <a:p>
            <a:pPr algn="ctr">
              <a:spcAft>
                <a:spcPts val="2400"/>
              </a:spcAft>
            </a:pPr>
            <a:r>
              <a:rPr lang="ru-RU" sz="4000" dirty="0"/>
              <a:t>«Электронный Дневник Политеха»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2A5423-6B0E-DC9D-0804-ECFC21E2A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Мельник Сергий 22919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1</a:t>
            </a:r>
          </a:p>
          <a:p>
            <a:pPr marL="4320000" algn="ctr">
              <a:lnSpc>
                <a:spcPct val="150000"/>
              </a:lnSpc>
              <a:spcBef>
                <a:spcPts val="1800"/>
              </a:spcBef>
            </a:pP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GitHub </a:t>
            </a:r>
            <a:r>
              <a:rPr lang="ru-RU" sz="2000" dirty="0"/>
              <a:t>━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 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07D4FC-5A8A-88D9-8B48-FB45CA9CB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546" y="4396295"/>
            <a:ext cx="1057423" cy="1057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8CFED-A457-49F2-A6E4-2F73BC3F67CF}"/>
              </a:ext>
            </a:extLst>
          </p:cNvPr>
          <p:cNvSpPr txBox="1"/>
          <p:nvPr/>
        </p:nvSpPr>
        <p:spPr>
          <a:xfrm>
            <a:off x="11301274" y="6445189"/>
            <a:ext cx="89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11/11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Trebuchet MS (Основной текст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25982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3798"/>
            <a:ext cx="8596668" cy="1320800"/>
          </a:xfrm>
        </p:spPr>
        <p:txBody>
          <a:bodyPr anchor="ctr">
            <a:normAutofit/>
          </a:bodyPr>
          <a:lstStyle/>
          <a:p>
            <a:r>
              <a:rPr lang="ru-RU" sz="4000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4597"/>
            <a:ext cx="9580242" cy="4850647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Вход логин/пароль для обучающихся и преподавателей. У преподавателя и обучающихся отображается расписание с информацией (время, где, с кем). У преподавателя есть возможности вносить информацию о домашнем задании, а у студента просмотреть его. Будет обеспечена безопасность данных и стабильность баз данных, понятный пользовательский интерфейс, личный кабинет студента/преподавателя. Преподаватель может выставлять оценки с возможностью их дальнейшего исправления (в течение 7 дней). Студент может просмотреть оценки. Оценки собраны в таблицах по семестрам. Архив с данными о студентах и их успеваемости прошлых годов сохраняется в базу данных. Заведующие отделением ИСПО имеют право вносить учеников в группы, менять расписание и добавлять преподавателей.</a:t>
            </a:r>
          </a:p>
          <a:p>
            <a:pPr marL="0" indent="0">
              <a:buNone/>
            </a:pPr>
            <a:endParaRPr lang="ru-RU" sz="1400" dirty="0">
              <a:latin typeface="Trebuchet MS (Основной текст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B8A20-1F9F-490D-831B-853742AF2894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1/11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Trebuchet MS (Основной текст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70416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Модель Жизненного Цикла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rebuchet MS (Основной текст)"/>
                <a:ea typeface="Calibri" panose="020F0502020204030204" pitchFamily="34" charset="0"/>
              </a:rPr>
              <a:t>«Прототипирование + Каскадная модель»</a:t>
            </a:r>
            <a:endParaRPr lang="ru-RU" sz="2000" dirty="0">
              <a:latin typeface="Trebuchet MS (Основной текст)"/>
            </a:endParaRPr>
          </a:p>
        </p:txBody>
      </p:sp>
      <p:pic>
        <p:nvPicPr>
          <p:cNvPr id="5" name="Рисунок 4" descr="Изображение выглядит как диаграмма, План, Технический чертеж, схематичный&#10;&#10;Автоматически созданное описание">
            <a:extLst>
              <a:ext uri="{FF2B5EF4-FFF2-40B4-BE49-F238E27FC236}">
                <a16:creationId xmlns:a16="http://schemas.microsoft.com/office/drawing/2014/main" id="{04275597-1581-1A81-CD0D-5EC126AE2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48773"/>
            <a:ext cx="7108646" cy="3817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A0C2C0-3E14-47C6-BBEE-809A3DC477C5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2/11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Trebuchet MS (Основной текст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55158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Графический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79041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buSzPct val="110000"/>
              <a:buNone/>
            </a:pPr>
            <a:r>
              <a:rPr lang="ru-RU" sz="2000" dirty="0">
                <a:latin typeface="Trebuchet MS (Основной текст)"/>
              </a:rPr>
              <a:t>Принципы удобного </a:t>
            </a:r>
            <a:r>
              <a:rPr lang="en-US" sz="2000" dirty="0">
                <a:latin typeface="Trebuchet MS (Основной текст)"/>
              </a:rPr>
              <a:t>GUI:</a:t>
            </a:r>
          </a:p>
          <a:p>
            <a:pPr fontAlgn="base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Принцип простоты </a:t>
            </a:r>
            <a:endParaRPr lang="en-US" sz="2000" dirty="0">
              <a:latin typeface="Trebuchet MS (Основной текст)"/>
            </a:endParaRPr>
          </a:p>
          <a:p>
            <a:pPr fontAlgn="base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Принцип видимости</a:t>
            </a:r>
          </a:p>
          <a:p>
            <a:pPr fontAlgn="base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Принцип повторного использования</a:t>
            </a:r>
          </a:p>
          <a:p>
            <a:pPr marL="0" indent="0" fontAlgn="base">
              <a:lnSpc>
                <a:spcPct val="150000"/>
              </a:lnSpc>
              <a:buSzPct val="110000"/>
              <a:buNone/>
            </a:pPr>
            <a:r>
              <a:rPr lang="ru-RU" sz="2000" dirty="0">
                <a:latin typeface="Trebuchet MS (Основной текст)"/>
              </a:rPr>
              <a:t>Всего спроектировано 4 уровня доступа</a:t>
            </a:r>
            <a:r>
              <a:rPr lang="en-US" sz="2000" dirty="0">
                <a:latin typeface="Trebuchet MS (Основной текст)"/>
              </a:rPr>
              <a:t>:</a:t>
            </a:r>
            <a:endParaRPr lang="ru-RU" sz="2000" dirty="0">
              <a:latin typeface="Trebuchet MS (Основной текст)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Студент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Преподаватель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Администрация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</a:rPr>
              <a:t>Сисадмин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CC52D96-94FC-A7B6-C502-055B15EDD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4B174CD-9394-CD47-2ADA-906B099827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24249"/>
              </p:ext>
            </p:extLst>
          </p:nvPr>
        </p:nvGraphicFramePr>
        <p:xfrm>
          <a:off x="4911783" y="920770"/>
          <a:ext cx="6783944" cy="4006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11115773" imgH="6600709" progId="Visio.Drawing.15">
                  <p:embed/>
                </p:oleObj>
              </mc:Choice>
              <mc:Fallback>
                <p:oleObj r:id="rId3" imgW="11115773" imgH="6600709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783" y="920770"/>
                        <a:ext cx="6783944" cy="40068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D898A66-D2C3-4905-B265-EDF1465BD944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3/11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Trebuchet MS (Основной текст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99999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0" y="528119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sz="4000" dirty="0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10" y="1554007"/>
            <a:ext cx="11925090" cy="3880773"/>
          </a:xfrm>
        </p:spPr>
        <p:txBody>
          <a:bodyPr numCol="3">
            <a:no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Ввод логина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Ввод пароля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Просмотр преподавателей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Просмотр оценок за семестр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Просмотр оценок за прошлый семестр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Просмотр расписания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Возможность просматривать домашние задания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Просмотр личных данных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Изменение личных данных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Просмотр новостей Политеха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rebuchet MS (Основной текст)"/>
                <a:ea typeface="SimSun" panose="02010600030101010101" pitchFamily="2" charset="-122"/>
              </a:rPr>
              <a:t>Возможность выставления отметок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rebuchet MS (Основной текст)"/>
                <a:ea typeface="SimSun" panose="02010600030101010101" pitchFamily="2" charset="-122"/>
              </a:rPr>
              <a:t>Возможность изменения отметок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Возможность задавать домашнее задание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Установка расписания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Изменение расписания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Удаление</a:t>
            </a:r>
            <a:r>
              <a:rPr lang="en-US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/</a:t>
            </a: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Добавление преподавателей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Удаление</a:t>
            </a:r>
            <a:r>
              <a:rPr lang="en-US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/</a:t>
            </a: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Добавление учеников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Мониторинг работы сайта и серверов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Trebuchet MS (Основной текст)"/>
                <a:ea typeface="Times New Roman" panose="02020603050405020304" pitchFamily="18" charset="0"/>
              </a:rPr>
              <a:t>Возможность изменять технический код</a:t>
            </a:r>
            <a:endParaRPr lang="ru-RU" dirty="0">
              <a:effectLst/>
              <a:latin typeface="Trebuchet MS (Основной текст)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415D9-B788-441D-ABC6-996179DAE7E0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4/11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Trebuchet MS (Основной текст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29212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Ошибки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ru-RU" sz="2000" b="1" dirty="0">
                <a:effectLst/>
                <a:latin typeface="Trebuchet MS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Неверный логин или пароль</a:t>
            </a:r>
            <a:endParaRPr lang="ru-RU" sz="2000" dirty="0">
              <a:effectLst/>
              <a:latin typeface="Trebuchet MS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rebuchet MS (Основной текст)"/>
                <a:ea typeface="Times New Roman" panose="02020603050405020304" pitchFamily="18" charset="0"/>
              </a:rPr>
              <a:t>Системное сообщение: “Не верный логин или пароль”</a:t>
            </a:r>
          </a:p>
          <a:p>
            <a:pPr algn="just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rebuchet MS (Основной текст)"/>
                <a:ea typeface="Times New Roman" panose="02020603050405020304" pitchFamily="18" charset="0"/>
              </a:rPr>
              <a:t>При вводе некорректных логина или пароля во время Аутентификации, поля для ввода данных обведутся красным и будет выведено сообщение о вводе некорректных логина или пароля.</a:t>
            </a:r>
          </a:p>
          <a:p>
            <a:pPr algn="just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rebuchet MS (Основной текст)"/>
                <a:ea typeface="Times New Roman" panose="02020603050405020304" pitchFamily="18" charset="0"/>
              </a:rPr>
              <a:t>Решение ошибки: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Попытаться ввести правильные Пароль и Логин.</a:t>
            </a:r>
          </a:p>
          <a:p>
            <a:pPr marL="0" indent="0">
              <a:buNone/>
            </a:pPr>
            <a:endParaRPr lang="ru-RU" dirty="0">
              <a:latin typeface="Trebuchet MS (Основной текст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AB4E4-0AD6-4FA7-833B-07AABAD19330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5/11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Trebuchet MS (Основной текст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77224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Ошибки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ru-RU" sz="2000" b="1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Забыли пароль?</a:t>
            </a:r>
            <a:endParaRPr lang="ru-RU" sz="2000" dirty="0">
              <a:effectLst/>
              <a:latin typeface="Trebuchet MS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rebuchet MS (Основной текст)"/>
                <a:ea typeface="Times New Roman" panose="02020603050405020304" pitchFamily="18" charset="0"/>
              </a:rPr>
              <a:t>Системное сообщение: “Забыли пароль?”</a:t>
            </a:r>
          </a:p>
          <a:p>
            <a:pPr algn="just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rebuchet MS (Основной текст)"/>
                <a:ea typeface="Times New Roman" panose="02020603050405020304" pitchFamily="18" charset="0"/>
              </a:rPr>
              <a:t>При частом вводе некорректных логина или пароля во время Аутентификации, высвечивается предложение восстановить Логин или Пароль.</a:t>
            </a:r>
          </a:p>
          <a:p>
            <a:pPr algn="just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rebuchet MS (Основной текст)"/>
                <a:ea typeface="Times New Roman" panose="02020603050405020304" pitchFamily="18" charset="0"/>
              </a:rPr>
              <a:t>Решение ошибки: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rebuchet MS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Нажать на кнопку “Нет” если восстановление не требуется, нажать кнопку “Да” если восстановление требуется.</a:t>
            </a:r>
          </a:p>
          <a:p>
            <a:pPr marL="0" indent="0">
              <a:buNone/>
            </a:pPr>
            <a:endParaRPr lang="ru-RU" dirty="0">
              <a:latin typeface="Trebuchet MS (Основной текст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EB378-1443-488F-8612-10E67FC01F61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6/11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Trebuchet MS (Основной текст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85243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Тест-кейсы создавались по регистрационной форме сайта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Использовался Функциональный вид тестирования (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Functional testing)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SzPct val="110000"/>
              <a:buNone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Методы тестирования которыми я воспользовался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: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Причина / Следствие (</a:t>
            </a:r>
            <a:r>
              <a:rPr lang="ru-RU" sz="2000" dirty="0" err="1">
                <a:latin typeface="Trebuchet MS (Основной текст)"/>
                <a:cs typeface="Times New Roman" panose="02020603050405020304" pitchFamily="18" charset="0"/>
              </a:rPr>
              <a:t>Cause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/</a:t>
            </a:r>
            <a:r>
              <a:rPr lang="ru-RU" sz="2000" dirty="0" err="1">
                <a:latin typeface="Trebuchet MS (Основной текст)"/>
                <a:cs typeface="Times New Roman" panose="02020603050405020304" pitchFamily="18" charset="0"/>
              </a:rPr>
              <a:t>Effect</a:t>
            </a: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 — CE) </a:t>
            </a:r>
          </a:p>
          <a:p>
            <a:pPr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Анализ Граничных Значений 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(Boundary Value Analysis — BVA)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Метод эквивалентного разделения 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(Equivalence Partitioning — EP)</a:t>
            </a:r>
            <a:endParaRPr lang="ru-RU" sz="2000" dirty="0">
              <a:latin typeface="Trebuchet MS (Основной текст)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89E2E-F7F8-4B79-9D3B-DD3DF787BF69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7/11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Trebuchet MS (Основной текст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6267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9403A-35A5-9D0E-62B8-EB35CBE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Тестирование</a:t>
            </a:r>
            <a:br>
              <a:rPr lang="ru-RU" sz="4000" dirty="0"/>
            </a:br>
            <a:r>
              <a:rPr lang="en-US" sz="4000" dirty="0"/>
              <a:t>Traceability matrix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5F975-5D4C-1C0D-1DA4-08BC770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50BA9-CBE1-4A4C-990C-FC3DCE4F9C16}"/>
              </a:ext>
            </a:extLst>
          </p:cNvPr>
          <p:cNvSpPr txBox="1"/>
          <p:nvPr/>
        </p:nvSpPr>
        <p:spPr>
          <a:xfrm>
            <a:off x="11464358" y="6445189"/>
            <a:ext cx="72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8/11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Trebuchet MS (Основной текст)"/>
              <a:cs typeface="Times New Roman" panose="02020603050405020304" pitchFamily="18" charset="0"/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0423DEA-234F-4B14-8440-CE782EF82A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996184"/>
              </p:ext>
            </p:extLst>
          </p:nvPr>
        </p:nvGraphicFramePr>
        <p:xfrm>
          <a:off x="677335" y="3268713"/>
          <a:ext cx="8596667" cy="16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Worksheet" r:id="rId3" imgW="20926400" imgH="4038690" progId="Excel.Sheet.12">
                  <p:embed/>
                </p:oleObj>
              </mc:Choice>
              <mc:Fallback>
                <p:oleObj name="Worksheet" r:id="rId3" imgW="20926400" imgH="40386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335" y="3268713"/>
                        <a:ext cx="8596667" cy="1658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53304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</TotalTime>
  <Words>417</Words>
  <Application>Microsoft Office PowerPoint</Application>
  <PresentationFormat>Широкоэкранный</PresentationFormat>
  <Paragraphs>75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Trebuchet MS</vt:lpstr>
      <vt:lpstr>Trebuchet MS (Основной текст)</vt:lpstr>
      <vt:lpstr>Wingdings 3</vt:lpstr>
      <vt:lpstr>Аспект</vt:lpstr>
      <vt:lpstr>Microsoft Visio Drawing</vt:lpstr>
      <vt:lpstr>Лист Microsoft Excel</vt:lpstr>
      <vt:lpstr>«Электронный Дневник Политеха»</vt:lpstr>
      <vt:lpstr>Предметная Область</vt:lpstr>
      <vt:lpstr>Модель Жизненного Цикла</vt:lpstr>
      <vt:lpstr>Графический Интерфейс</vt:lpstr>
      <vt:lpstr>Функционал</vt:lpstr>
      <vt:lpstr>Ошибки</vt:lpstr>
      <vt:lpstr>Ошибки</vt:lpstr>
      <vt:lpstr>Тестирование</vt:lpstr>
      <vt:lpstr>Тестирование Traceability matrix</vt:lpstr>
      <vt:lpstr>Тестирование</vt:lpstr>
      <vt:lpstr>Дополнительные Решения</vt:lpstr>
      <vt:lpstr>«Электронный Дневник Политеха»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«Электронный Дневник Политеха»</dc:title>
  <dc:creator>Сергий Мельник</dc:creator>
  <cp:lastModifiedBy>229191-15</cp:lastModifiedBy>
  <cp:revision>19</cp:revision>
  <dcterms:created xsi:type="dcterms:W3CDTF">2024-06-12T14:46:35Z</dcterms:created>
  <dcterms:modified xsi:type="dcterms:W3CDTF">2024-06-13T07:54:13Z</dcterms:modified>
</cp:coreProperties>
</file>