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5" r:id="rId9"/>
    <p:sldId id="263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>
        <p:scale>
          <a:sx n="66" d="100"/>
          <a:sy n="66" d="100"/>
        </p:scale>
        <p:origin x="114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BFF0-6D80-4EF9-9C8A-87A8B210146D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D8FEE-B2AC-40FD-8404-978D4A667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60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D8FEE-B2AC-40FD-8404-978D4A667AF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89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3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56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4263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64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432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284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72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51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1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5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53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0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52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86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18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80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73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F2978-3227-FB74-05B8-FD9E79437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560" y="2404534"/>
            <a:ext cx="8501204" cy="1646302"/>
          </a:xfrm>
        </p:spPr>
        <p:txBody>
          <a:bodyPr anchor="ctr"/>
          <a:lstStyle/>
          <a:p>
            <a:pPr algn="ctr">
              <a:spcAft>
                <a:spcPts val="2400"/>
              </a:spcAft>
            </a:pPr>
            <a:r>
              <a:rPr lang="ru-RU" sz="4000" dirty="0"/>
              <a:t>«Электронный Дневник 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2A5423-6B0E-DC9D-0804-ECFC21E2A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Мельник Сергий 22919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1</a:t>
            </a:r>
          </a:p>
          <a:p>
            <a:pPr marL="4320000" algn="ctr">
              <a:lnSpc>
                <a:spcPct val="150000"/>
              </a:lnSpc>
              <a:spcBef>
                <a:spcPts val="1800"/>
              </a:spcBef>
            </a:pP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GitHub </a:t>
            </a:r>
            <a:r>
              <a:rPr lang="ru-RU" sz="2000" dirty="0"/>
              <a:t>━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 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07D4FC-5A8A-88D9-8B48-FB45CA9C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546" y="4396295"/>
            <a:ext cx="105742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426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Тестирование</a:t>
            </a:r>
            <a:br>
              <a:rPr lang="ru-RU" sz="4000" dirty="0"/>
            </a:br>
            <a:r>
              <a:rPr lang="en-US" sz="2800" dirty="0"/>
              <a:t>TestRail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84B1B6-BADB-CCB7-FBDE-A96C6E4F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84" y="2160589"/>
            <a:ext cx="4950651" cy="3501573"/>
          </a:xfrm>
          <a:prstGeom prst="rect">
            <a:avLst/>
          </a:prstGeo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4DE1F5FD-72DF-8C50-E22E-8716216F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93469C-A28D-90E1-003F-473E3BF3C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4950651" cy="3501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E2A03-FD94-404E-936A-ECD245693443}"/>
              </a:ext>
            </a:extLst>
          </p:cNvPr>
          <p:cNvSpPr txBox="1"/>
          <p:nvPr/>
        </p:nvSpPr>
        <p:spPr>
          <a:xfrm>
            <a:off x="10934700" y="62732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10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8675351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Дополнительные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	Ссылка на макет моего сайта 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087A82-43E4-8A9F-B245-0091942E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844" y="2066248"/>
            <a:ext cx="1476126" cy="1476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C927C-85E7-4BED-869C-D3538AF8B5B3}"/>
              </a:ext>
            </a:extLst>
          </p:cNvPr>
          <p:cNvSpPr txBox="1"/>
          <p:nvPr/>
        </p:nvSpPr>
        <p:spPr>
          <a:xfrm>
            <a:off x="10906125" y="6273225"/>
            <a:ext cx="1285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7780705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F2978-3227-FB74-05B8-FD9E79437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560" y="2404534"/>
            <a:ext cx="8501204" cy="1646302"/>
          </a:xfrm>
        </p:spPr>
        <p:txBody>
          <a:bodyPr anchor="ctr"/>
          <a:lstStyle/>
          <a:p>
            <a:pPr algn="ctr">
              <a:spcAft>
                <a:spcPts val="2400"/>
              </a:spcAft>
            </a:pPr>
            <a:r>
              <a:rPr lang="ru-RU" sz="4000" dirty="0"/>
              <a:t>«Электронный Дневник 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2A5423-6B0E-DC9D-0804-ECFC21E2A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Мельник Сергий 22919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1</a:t>
            </a:r>
          </a:p>
          <a:p>
            <a:pPr marL="4320000" algn="ctr">
              <a:lnSpc>
                <a:spcPct val="150000"/>
              </a:lnSpc>
              <a:spcBef>
                <a:spcPts val="1800"/>
              </a:spcBef>
            </a:pP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GitHub </a:t>
            </a:r>
            <a:r>
              <a:rPr lang="ru-RU" sz="2000" dirty="0"/>
              <a:t>━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 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07D4FC-5A8A-88D9-8B48-FB45CA9C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546" y="4396295"/>
            <a:ext cx="1057423" cy="1057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8CFED-A457-49F2-A6E4-2F73BC3F67CF}"/>
              </a:ext>
            </a:extLst>
          </p:cNvPr>
          <p:cNvSpPr txBox="1"/>
          <p:nvPr/>
        </p:nvSpPr>
        <p:spPr>
          <a:xfrm>
            <a:off x="10925175" y="6273225"/>
            <a:ext cx="1266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62598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3798"/>
            <a:ext cx="8596668" cy="1320800"/>
          </a:xfrm>
        </p:spPr>
        <p:txBody>
          <a:bodyPr anchor="ctr">
            <a:normAutofit/>
          </a:bodyPr>
          <a:lstStyle/>
          <a:p>
            <a:r>
              <a:rPr lang="ru-RU" sz="4000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4597"/>
            <a:ext cx="9580242" cy="485064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600" dirty="0">
                <a:latin typeface="Trebuchet MS (Основной текст)"/>
                <a:cs typeface="Times New Roman" panose="02020603050405020304" pitchFamily="18" charset="0"/>
              </a:rPr>
              <a:t>Электронный дневник который должен работать на всех популярных браузерах, планируется до 35 тыс. пользователей одновременно, создание </a:t>
            </a:r>
            <a:r>
              <a:rPr lang="en-US" sz="3600" dirty="0">
                <a:latin typeface="Trebuchet MS (Основной текст)"/>
                <a:cs typeface="Times New Roman" panose="02020603050405020304" pitchFamily="18" charset="0"/>
              </a:rPr>
              <a:t>backup</a:t>
            </a:r>
            <a:r>
              <a:rPr lang="ru-RU" sz="3600" dirty="0">
                <a:latin typeface="Trebuchet MS (Основной текст)"/>
                <a:cs typeface="Times New Roman" panose="02020603050405020304" pitchFamily="18" charset="0"/>
              </a:rPr>
              <a:t>-</a:t>
            </a:r>
            <a:r>
              <a:rPr lang="ru-RU" sz="3600" dirty="0" err="1">
                <a:latin typeface="Trebuchet MS (Основной текст)"/>
                <a:cs typeface="Times New Roman" panose="02020603050405020304" pitchFamily="18" charset="0"/>
              </a:rPr>
              <a:t>ов</a:t>
            </a:r>
            <a:r>
              <a:rPr lang="ru-RU" sz="3600" dirty="0">
                <a:latin typeface="Trebuchet MS (Основной текст)"/>
                <a:cs typeface="Times New Roman" panose="02020603050405020304" pitchFamily="18" charset="0"/>
              </a:rPr>
              <a:t> и множество других функций.</a:t>
            </a:r>
            <a:endParaRPr lang="ru-RU" sz="2000" dirty="0">
              <a:latin typeface="Trebuchet MS (Основной текст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B8A20-1F9F-490D-831B-853742AF2894}"/>
              </a:ext>
            </a:extLst>
          </p:cNvPr>
          <p:cNvSpPr txBox="1"/>
          <p:nvPr/>
        </p:nvSpPr>
        <p:spPr>
          <a:xfrm>
            <a:off x="11126709" y="6273225"/>
            <a:ext cx="106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97041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4000"/>
              <a:t>Модель Жизненного Цикла</a:t>
            </a:r>
            <a:endParaRPr lang="ru-RU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0C2C0-3E14-47C6-BBEE-809A3DC477C5}"/>
              </a:ext>
            </a:extLst>
          </p:cNvPr>
          <p:cNvSpPr txBox="1"/>
          <p:nvPr/>
        </p:nvSpPr>
        <p:spPr>
          <a:xfrm>
            <a:off x="11144816" y="6273225"/>
            <a:ext cx="1047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85CAD3-02A3-E377-2B77-A906B1B3A2C9}"/>
              </a:ext>
            </a:extLst>
          </p:cNvPr>
          <p:cNvSpPr/>
          <p:nvPr/>
        </p:nvSpPr>
        <p:spPr>
          <a:xfrm>
            <a:off x="354227" y="1358019"/>
            <a:ext cx="1748995" cy="80575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прототипов и требований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2EE37D-0378-B025-0C0A-C55B005E49F5}"/>
              </a:ext>
            </a:extLst>
          </p:cNvPr>
          <p:cNvSpPr/>
          <p:nvPr/>
        </p:nvSpPr>
        <p:spPr>
          <a:xfrm>
            <a:off x="2103222" y="2166036"/>
            <a:ext cx="1593609" cy="6714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</a:t>
            </a:r>
          </a:p>
        </p:txBody>
      </p: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D186A33B-DC74-5802-5725-03107E36AF2C}"/>
              </a:ext>
            </a:extLst>
          </p:cNvPr>
          <p:cNvCxnSpPr>
            <a:stCxn id="3" idx="3"/>
            <a:endCxn id="5" idx="0"/>
          </p:cNvCxnSpPr>
          <p:nvPr/>
        </p:nvCxnSpPr>
        <p:spPr>
          <a:xfrm>
            <a:off x="2103222" y="1760899"/>
            <a:ext cx="796805" cy="40513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F6B632-3394-9F13-20E6-FB85E166BB97}"/>
              </a:ext>
            </a:extLst>
          </p:cNvPr>
          <p:cNvSpPr/>
          <p:nvPr/>
        </p:nvSpPr>
        <p:spPr>
          <a:xfrm>
            <a:off x="3696831" y="2837503"/>
            <a:ext cx="1593609" cy="6714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9AFF8FD-EE50-501C-98A8-7D74FBECCDD8}"/>
              </a:ext>
            </a:extLst>
          </p:cNvPr>
          <p:cNvSpPr/>
          <p:nvPr/>
        </p:nvSpPr>
        <p:spPr>
          <a:xfrm>
            <a:off x="5290440" y="3516298"/>
            <a:ext cx="1593609" cy="6714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Кодирование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159577D-6E0F-9B6D-DCC9-DDF6750E813E}"/>
              </a:ext>
            </a:extLst>
          </p:cNvPr>
          <p:cNvSpPr/>
          <p:nvPr/>
        </p:nvSpPr>
        <p:spPr>
          <a:xfrm>
            <a:off x="6884049" y="4187765"/>
            <a:ext cx="1593609" cy="6714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72037E3-BD4E-25EA-493D-1C205EB79F05}"/>
              </a:ext>
            </a:extLst>
          </p:cNvPr>
          <p:cNvSpPr/>
          <p:nvPr/>
        </p:nvSpPr>
        <p:spPr>
          <a:xfrm>
            <a:off x="8477658" y="4866796"/>
            <a:ext cx="1593609" cy="6714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Инсталляция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3FFD934-A682-B876-7648-7B58441EA0E7}"/>
              </a:ext>
            </a:extLst>
          </p:cNvPr>
          <p:cNvSpPr/>
          <p:nvPr/>
        </p:nvSpPr>
        <p:spPr>
          <a:xfrm>
            <a:off x="10071267" y="5538263"/>
            <a:ext cx="1742885" cy="6714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Сопровождение</a:t>
            </a:r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73AF7C51-18F1-D82E-0F90-0B19528862F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696831" y="2501770"/>
            <a:ext cx="796805" cy="33573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B1B0075F-43B4-9714-706C-DDC92122111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90440" y="3173236"/>
            <a:ext cx="796805" cy="34306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42EC777C-8585-3DE7-3E04-A0CA18C21309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6884049" y="3852032"/>
            <a:ext cx="796805" cy="33573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DBE83CF4-63F9-1AFB-BCF4-BB17712AE4A2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>
            <a:off x="8477658" y="4523499"/>
            <a:ext cx="796805" cy="3432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4E7AC828-5D9D-4577-DBAC-6A787CB4DA80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>
            <a:off x="10071267" y="5202530"/>
            <a:ext cx="871443" cy="33573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906273B-3623-856F-882B-8C18A2F4D6BD}"/>
              </a:ext>
            </a:extLst>
          </p:cNvPr>
          <p:cNvCxnSpPr>
            <a:stCxn id="5" idx="2"/>
          </p:cNvCxnSpPr>
          <p:nvPr/>
        </p:nvCxnSpPr>
        <p:spPr>
          <a:xfrm flipH="1">
            <a:off x="2900026" y="2837503"/>
            <a:ext cx="1" cy="303649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8778E87F-1EA0-E97E-3396-1DF2CBCEA976}"/>
              </a:ext>
            </a:extLst>
          </p:cNvPr>
          <p:cNvCxnSpPr>
            <a:cxnSpLocks/>
          </p:cNvCxnSpPr>
          <p:nvPr/>
        </p:nvCxnSpPr>
        <p:spPr>
          <a:xfrm>
            <a:off x="2900026" y="5873996"/>
            <a:ext cx="6373976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42652D3-D1D8-63DC-85DC-03C94D0D68D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274002" y="5538263"/>
            <a:ext cx="461" cy="33573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7C9C3538-ED0A-9A54-FEE5-3B2350EFB61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680854" y="4859232"/>
            <a:ext cx="0" cy="1007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678B48F-AE81-C0C9-4B92-8F6A7FCA5346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6087245" y="4187765"/>
            <a:ext cx="8755" cy="16786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99ECE5E-14A4-8B08-FF51-46404542DF98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493635" y="3508970"/>
            <a:ext cx="1" cy="236502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5158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4000" dirty="0"/>
              <a:t>Графический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80" y="1548654"/>
            <a:ext cx="8596668" cy="4579041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SzPct val="110000"/>
              <a:buNone/>
            </a:pPr>
            <a:r>
              <a:rPr lang="ru-RU" sz="2000" dirty="0">
                <a:latin typeface="Trebuchet MS (Основной текст)"/>
              </a:rPr>
              <a:t>Принципы удобного </a:t>
            </a:r>
            <a:r>
              <a:rPr lang="en-US" sz="2000" dirty="0">
                <a:latin typeface="Trebuchet MS (Основной текст)"/>
              </a:rPr>
              <a:t>GUI:</a:t>
            </a: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простоты </a:t>
            </a:r>
            <a:endParaRPr lang="en-US" sz="2000" dirty="0">
              <a:latin typeface="Trebuchet MS (Основной текст)"/>
            </a:endParaRP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видимости</a:t>
            </a: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повторного использования</a:t>
            </a:r>
          </a:p>
          <a:p>
            <a:pPr marL="0" indent="0" fontAlgn="base">
              <a:lnSpc>
                <a:spcPct val="150000"/>
              </a:lnSpc>
              <a:buSzPct val="110000"/>
              <a:buNone/>
            </a:pPr>
            <a:r>
              <a:rPr lang="ru-RU" sz="2000" dirty="0">
                <a:latin typeface="Trebuchet MS (Основной текст)"/>
              </a:rPr>
              <a:t>Всего спроектировано 4 уровня доступа</a:t>
            </a:r>
            <a:r>
              <a:rPr lang="en-US" sz="2000" dirty="0">
                <a:latin typeface="Trebuchet MS (Основной текст)"/>
              </a:rPr>
              <a:t>:</a:t>
            </a:r>
            <a:endParaRPr lang="ru-RU" sz="2000" dirty="0">
              <a:latin typeface="Trebuchet MS (Основной текст)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Студент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Преподаватель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Администрация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Сисадмин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CC52D96-94FC-A7B6-C502-055B15EDD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98A66-D2C3-4905-B265-EDF1465BD944}"/>
              </a:ext>
            </a:extLst>
          </p:cNvPr>
          <p:cNvSpPr txBox="1"/>
          <p:nvPr/>
        </p:nvSpPr>
        <p:spPr>
          <a:xfrm>
            <a:off x="11144816" y="6273225"/>
            <a:ext cx="1047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4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29999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sz="4000" dirty="0"/>
              <a:t>Навигационная Карта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79041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SzPct val="110000"/>
              <a:buNone/>
            </a:pPr>
            <a:endParaRPr lang="ru-RU" sz="2000" dirty="0">
              <a:latin typeface="Trebuchet MS (Основной текст)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CC52D96-94FC-A7B6-C502-055B15EDD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4B174CD-9394-CD47-2ADA-906B099827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574722"/>
              </p:ext>
            </p:extLst>
          </p:nvPr>
        </p:nvGraphicFramePr>
        <p:xfrm>
          <a:off x="56023" y="-361540"/>
          <a:ext cx="12079953" cy="713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125142" imgH="6610440" progId="Visio.Drawing.15">
                  <p:embed/>
                </p:oleObj>
              </mc:Choice>
              <mc:Fallback>
                <p:oleObj name="Visio" r:id="rId2" imgW="11125142" imgH="6610440" progId="Visio.Drawing.15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E4B174CD-9394-CD47-2ADA-906B09982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3" y="-361540"/>
                        <a:ext cx="12079953" cy="7134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D898A66-D2C3-4905-B265-EDF1465BD944}"/>
              </a:ext>
            </a:extLst>
          </p:cNvPr>
          <p:cNvSpPr txBox="1"/>
          <p:nvPr/>
        </p:nvSpPr>
        <p:spPr>
          <a:xfrm>
            <a:off x="11144816" y="6273225"/>
            <a:ext cx="1047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5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99337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0" y="528119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sz="4000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10" y="1554007"/>
            <a:ext cx="11925090" cy="3880773"/>
          </a:xfrm>
        </p:spPr>
        <p:txBody>
          <a:bodyPr numCol="3">
            <a:no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Ввод логина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Ввод пароля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преподавателей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оценок за семестр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оценок за прошлый семестр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расписания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просматривать домашние задания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личных данных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Изменение личных данных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новостей Политеха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выставления отметок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изменения отметок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задавать домашнее задание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Установка расписания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Изменение расписания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Удаление</a:t>
            </a:r>
            <a:r>
              <a:rPr lang="en-US" dirty="0">
                <a:latin typeface="Trebuchet MS (Основной текст)"/>
                <a:ea typeface="SimSun" panose="02010600030101010101" pitchFamily="2" charset="-122"/>
              </a:rPr>
              <a:t>/</a:t>
            </a: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Добавление преподавателей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Удаление</a:t>
            </a:r>
            <a:r>
              <a:rPr lang="en-US" dirty="0">
                <a:latin typeface="Trebuchet MS (Основной текст)"/>
                <a:ea typeface="SimSun" panose="02010600030101010101" pitchFamily="2" charset="-122"/>
              </a:rPr>
              <a:t>/</a:t>
            </a: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Добавление учеников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Мониторинг работы сайта и серверов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изменять технический код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415D9-B788-441D-ABC6-996179DAE7E0}"/>
              </a:ext>
            </a:extLst>
          </p:cNvPr>
          <p:cNvSpPr txBox="1"/>
          <p:nvPr/>
        </p:nvSpPr>
        <p:spPr>
          <a:xfrm>
            <a:off x="11096625" y="6273225"/>
            <a:ext cx="109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6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929212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Ошибки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b="1" dirty="0">
                <a:effectLst/>
                <a:latin typeface="Trebuchet MS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Неверный логин или пароль</a:t>
            </a:r>
            <a:endParaRPr lang="ru-RU" sz="2000" dirty="0">
              <a:effectLst/>
              <a:latin typeface="Trebuchet MS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b="1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Забыли пароль?</a:t>
            </a:r>
            <a:endParaRPr lang="ru-RU" sz="2000" dirty="0">
              <a:effectLst/>
              <a:latin typeface="Trebuchet MS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rebuchet MS (Основной текст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AB4E4-0AD6-4FA7-833B-07AABAD19330}"/>
              </a:ext>
            </a:extLst>
          </p:cNvPr>
          <p:cNvSpPr txBox="1"/>
          <p:nvPr/>
        </p:nvSpPr>
        <p:spPr>
          <a:xfrm>
            <a:off x="11115675" y="6273225"/>
            <a:ext cx="1076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7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877224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Тестирование</a:t>
            </a:r>
            <a:br>
              <a:rPr lang="ru-RU" sz="4000" dirty="0"/>
            </a:br>
            <a:r>
              <a:rPr lang="ru-RU" sz="2800" dirty="0"/>
              <a:t>Вид и методы тестирования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305547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Тест-кейсы создавались по </a:t>
            </a:r>
            <a:r>
              <a:rPr lang="ru-RU" sz="2000" b="1" dirty="0">
                <a:latin typeface="Trebuchet MS (Основной текст)"/>
                <a:cs typeface="Times New Roman" panose="02020603050405020304" pitchFamily="18" charset="0"/>
              </a:rPr>
              <a:t>регистрационной форме сайта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Использовался </a:t>
            </a:r>
            <a:r>
              <a:rPr lang="ru-RU" sz="2000" b="1" dirty="0">
                <a:latin typeface="Trebuchet MS (Основной текст)"/>
                <a:cs typeface="Times New Roman" panose="02020603050405020304" pitchFamily="18" charset="0"/>
              </a:rPr>
              <a:t>Функциональный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 вид тестирования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89E2E-F7F8-4B79-9D3B-DD3DF787BF69}"/>
              </a:ext>
            </a:extLst>
          </p:cNvPr>
          <p:cNvSpPr txBox="1"/>
          <p:nvPr/>
        </p:nvSpPr>
        <p:spPr>
          <a:xfrm>
            <a:off x="11096625" y="6273225"/>
            <a:ext cx="109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8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A49C18-0B47-46D2-AF22-67B2CC83F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881" y="816638"/>
            <a:ext cx="5934075" cy="48387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B3BE17-FDD6-E8AA-7507-46B65B0A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880" y="816638"/>
            <a:ext cx="5934075" cy="48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6267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Тестирование</a:t>
            </a:r>
            <a:br>
              <a:rPr lang="ru-RU" sz="4000" dirty="0"/>
            </a:br>
            <a:r>
              <a:rPr lang="en-US" sz="2800" dirty="0"/>
              <a:t>Traceability matrix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Тестовое покрытие – 36%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50BA9-CBE1-4A4C-990C-FC3DCE4F9C16}"/>
              </a:ext>
            </a:extLst>
          </p:cNvPr>
          <p:cNvSpPr txBox="1"/>
          <p:nvPr/>
        </p:nvSpPr>
        <p:spPr>
          <a:xfrm>
            <a:off x="11068050" y="6273225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9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D518B4D4-D91C-CC48-A080-FDD63FA82D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24452"/>
              </p:ext>
            </p:extLst>
          </p:nvPr>
        </p:nvGraphicFramePr>
        <p:xfrm>
          <a:off x="374674" y="2815628"/>
          <a:ext cx="11442651" cy="2111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373773" imgH="3391036" progId="Excel.Sheet.12">
                  <p:embed/>
                </p:oleObj>
              </mc:Choice>
              <mc:Fallback>
                <p:oleObj name="Worksheet" r:id="rId2" imgW="18373773" imgH="33910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4674" y="2815628"/>
                        <a:ext cx="11442651" cy="2111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53304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7727</TotalTime>
  <Words>234</Words>
  <Application>Microsoft Office PowerPoint</Application>
  <PresentationFormat>Широкоэкранный</PresentationFormat>
  <Paragraphs>71</Paragraphs>
  <Slides>12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Aptos</vt:lpstr>
      <vt:lpstr>Arial</vt:lpstr>
      <vt:lpstr>Times New Roman</vt:lpstr>
      <vt:lpstr>Trebuchet MS</vt:lpstr>
      <vt:lpstr>Trebuchet MS (Основной текст)</vt:lpstr>
      <vt:lpstr>Wingdings 3</vt:lpstr>
      <vt:lpstr>Аспект</vt:lpstr>
      <vt:lpstr>Visio</vt:lpstr>
      <vt:lpstr>Worksheet</vt:lpstr>
      <vt:lpstr>«Электронный Дневник Политеха»</vt:lpstr>
      <vt:lpstr>Предметная Область</vt:lpstr>
      <vt:lpstr>Модель Жизненного Цикла</vt:lpstr>
      <vt:lpstr>Графический Интерфейс</vt:lpstr>
      <vt:lpstr>Навигационная Карта Сайта</vt:lpstr>
      <vt:lpstr>Функционал</vt:lpstr>
      <vt:lpstr>Ошибки</vt:lpstr>
      <vt:lpstr>Тестирование Вид и методы тестирования</vt:lpstr>
      <vt:lpstr>Тестирование Traceability matrix</vt:lpstr>
      <vt:lpstr>Тестирование TestRail</vt:lpstr>
      <vt:lpstr>Дополнительные Решения</vt:lpstr>
      <vt:lpstr>«Электронный Дневник Политеха»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«Электронный Дневник Политеха»</dc:title>
  <dc:creator>Сергий Мельник</dc:creator>
  <cp:lastModifiedBy>Сергий Мельник</cp:lastModifiedBy>
  <cp:revision>39</cp:revision>
  <dcterms:created xsi:type="dcterms:W3CDTF">2024-06-12T14:46:35Z</dcterms:created>
  <dcterms:modified xsi:type="dcterms:W3CDTF">2024-06-28T08:35:08Z</dcterms:modified>
</cp:coreProperties>
</file>