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78" r:id="rId15"/>
    <p:sldId id="268" r:id="rId16"/>
    <p:sldId id="269" r:id="rId17"/>
    <p:sldId id="280" r:id="rId18"/>
    <p:sldId id="270" r:id="rId19"/>
    <p:sldId id="281" r:id="rId20"/>
    <p:sldId id="271" r:id="rId21"/>
    <p:sldId id="272" r:id="rId22"/>
    <p:sldId id="282" r:id="rId23"/>
    <p:sldId id="273" r:id="rId24"/>
    <p:sldId id="274" r:id="rId25"/>
    <p:sldId id="275" r:id="rId26"/>
    <p:sldId id="276" r:id="rId27"/>
    <p:sldId id="277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EB Garamond" panose="020B0604020202020204" charset="0"/>
      <p:regular r:id="rId34"/>
      <p:bold r:id="rId35"/>
      <p:italic r:id="rId36"/>
      <p:boldItalic r:id="rId37"/>
    </p:embeddedFont>
    <p:embeddedFont>
      <p:font typeface="Montserrat Black" panose="020B0604020202020204" charset="0"/>
      <p:bold r:id="rId38"/>
      <p:boldItalic r:id="rId39"/>
    </p:embeddedFont>
    <p:embeddedFont>
      <p:font typeface="Playfair Displ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DB3EBE-233B-49B0-BD45-DC4F2D1F0A82}">
  <a:tblStyle styleId="{E9DB3EBE-233B-49B0-BD45-DC4F2D1F0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3083aa49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3083aa49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18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3083aa49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3083aa49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3083aa49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3083aa49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959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3083aa4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3083aa4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3083aa49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3083aa49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597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3083aa49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3083aa49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3083aa49a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3083aa49a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964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3083aa49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3083aa49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6f984940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6f984940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3083aa49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3083aa49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604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3083aa49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3083aa49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3083aa49a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3083aa49a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3083aa49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3083aa49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feed27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c2feed27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6f984940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6f984940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3083aa49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3083aa49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083aa49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083aa49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3083aa49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3083aa49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3083aa49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3083aa49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3083aa49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3083aa49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3083aa49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3083aa49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3083aa49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3083aa49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Alfaiz1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faiz1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lfaiz15" TargetMode="External"/><Relationship Id="rId3" Type="http://schemas.openxmlformats.org/officeDocument/2006/relationships/hyperlink" Target="mailto:https://github.com/Alfaiz15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lfaizi1504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riski-alfaizi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iski-alfaizi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github.com/Alfaiz1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Alfaiz1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JmRgaLn3t8NMjR10gffbf6whtnW354Tk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file/d/1cZ8zsHvsE3_S61KyGHVbEYajhrwMJ6Nu/view?usp=shar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/>
        </p:nvSpPr>
        <p:spPr>
          <a:xfrm>
            <a:off x="3456651" y="1654425"/>
            <a:ext cx="325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 dirty="0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Final Project </a:t>
            </a:r>
            <a:endParaRPr sz="2600" b="1" i="0" u="none" strike="noStrike" cap="none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dirty="0">
                <a:latin typeface="Playfair Display"/>
                <a:ea typeface="Playfair Display"/>
                <a:cs typeface="Playfair Display"/>
                <a:sym typeface="Playfair Display"/>
              </a:rPr>
              <a:t>Data Science</a:t>
            </a:r>
            <a:endParaRPr sz="2600" b="0" i="0" u="none" strike="noStrike" cap="none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5" name="Google Shape;105;p26"/>
          <p:cNvSpPr txBox="1"/>
          <p:nvPr/>
        </p:nvSpPr>
        <p:spPr>
          <a:xfrm>
            <a:off x="345950" y="4228350"/>
            <a:ext cx="8405100" cy="430857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Note: </a:t>
            </a:r>
            <a:r>
              <a:rPr lang="en-ID" sz="1600" b="1" i="0" u="none" strike="noStrike" cap="none" dirty="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Bootcamp Data Science </a:t>
            </a:r>
            <a:endParaRPr sz="1600" b="1" i="0" u="none" strike="noStrike" cap="none" dirty="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3456651" y="2786121"/>
            <a:ext cx="155128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D" sz="1400" b="1" i="0" u="none" strike="noStrike" cap="none" dirty="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RISKI ALFAIZI</a:t>
            </a:r>
            <a:endParaRPr sz="1400" b="1" i="0" u="none" strike="noStrike" cap="none" dirty="0">
              <a:solidFill>
                <a:srgbClr val="00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7" name="Google Shape;1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299" y="315400"/>
            <a:ext cx="2081399" cy="687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C3FC3A-49DB-465C-8C8C-DF015F07E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17035" y="1255524"/>
            <a:ext cx="1134403" cy="13162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 dirty="0">
                <a:solidFill>
                  <a:srgbClr val="0D0D0D"/>
                </a:solidFill>
              </a:rPr>
              <a:t>Instruksi:</a:t>
            </a:r>
            <a:endParaRPr lang="en" sz="1200" b="1" u="sng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400" dirty="0" err="1">
                <a:solidFill>
                  <a:srgbClr val="0D0D0D"/>
                </a:solidFill>
              </a:rPr>
              <a:t>Visualisasi</a:t>
            </a:r>
            <a:r>
              <a:rPr lang="en-ID" sz="1400" dirty="0">
                <a:solidFill>
                  <a:srgbClr val="0D0D0D"/>
                </a:solidFill>
              </a:rPr>
              <a:t>: </a:t>
            </a:r>
            <a:r>
              <a:rPr lang="en-ID" sz="1400" dirty="0" err="1">
                <a:solidFill>
                  <a:srgbClr val="0D0D0D"/>
                </a:solidFill>
              </a:rPr>
              <a:t>Hubungan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GrLivArea</a:t>
            </a:r>
            <a:r>
              <a:rPr lang="en-ID" sz="1400" dirty="0">
                <a:solidFill>
                  <a:srgbClr val="0D0D0D"/>
                </a:solidFill>
              </a:rPr>
              <a:t> vs </a:t>
            </a:r>
            <a:r>
              <a:rPr lang="en-ID" sz="1400" dirty="0" err="1">
                <a:solidFill>
                  <a:srgbClr val="0D0D0D"/>
                </a:solidFill>
              </a:rPr>
              <a:t>SalePrice</a:t>
            </a:r>
            <a:endParaRPr lang="en-ID" sz="1400" dirty="0">
              <a:solidFill>
                <a:srgbClr val="0D0D0D"/>
              </a:solidFill>
            </a:endParaRPr>
          </a:p>
          <a:p>
            <a:r>
              <a:rPr lang="en-ID" sz="1400" dirty="0">
                <a:solidFill>
                  <a:srgbClr val="0D0D0D"/>
                </a:solidFill>
              </a:rPr>
              <a:t>Gambar Scatterplot </a:t>
            </a:r>
            <a:r>
              <a:rPr lang="en-ID" sz="1400" dirty="0" err="1">
                <a:solidFill>
                  <a:srgbClr val="0D0D0D"/>
                </a:solidFill>
              </a:rPr>
              <a:t>GrLivArea</a:t>
            </a:r>
            <a:r>
              <a:rPr lang="en-ID" sz="1400" dirty="0">
                <a:solidFill>
                  <a:srgbClr val="0D0D0D"/>
                </a:solidFill>
              </a:rPr>
              <a:t> vs </a:t>
            </a:r>
            <a:r>
              <a:rPr lang="en-ID" sz="1400" dirty="0" err="1">
                <a:solidFill>
                  <a:srgbClr val="0D0D0D"/>
                </a:solidFill>
              </a:rPr>
              <a:t>SalePrice</a:t>
            </a:r>
            <a:endParaRPr lang="en-ID" sz="1400" dirty="0">
              <a:solidFill>
                <a:srgbClr val="0D0D0D"/>
              </a:solidFill>
            </a:endParaRPr>
          </a:p>
          <a:p>
            <a:r>
              <a:rPr lang="en-ID" sz="1400" dirty="0">
                <a:solidFill>
                  <a:srgbClr val="0D0D0D"/>
                </a:solidFill>
              </a:rPr>
              <a:t>(Gambar scatterplot </a:t>
            </a:r>
            <a:r>
              <a:rPr lang="en-ID" sz="1400" dirty="0" err="1">
                <a:solidFill>
                  <a:srgbClr val="0D0D0D"/>
                </a:solidFill>
              </a:rPr>
              <a:t>menunjukkan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hubungan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antara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luas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tempat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tinggal</a:t>
            </a:r>
            <a:r>
              <a:rPr lang="en-ID" sz="1400" dirty="0">
                <a:solidFill>
                  <a:srgbClr val="0D0D0D"/>
                </a:solidFill>
              </a:rPr>
              <a:t> dan </a:t>
            </a:r>
            <a:r>
              <a:rPr lang="en-ID" sz="1400" dirty="0" err="1">
                <a:solidFill>
                  <a:srgbClr val="0D0D0D"/>
                </a:solidFill>
              </a:rPr>
              <a:t>harga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rumah</a:t>
            </a:r>
            <a:r>
              <a:rPr lang="en-ID" sz="1400" dirty="0">
                <a:solidFill>
                  <a:srgbClr val="0D0D0D"/>
                </a:solidFill>
              </a:rPr>
              <a:t>.)</a:t>
            </a:r>
          </a:p>
          <a:p>
            <a:pPr marL="114300" indent="0">
              <a:buNone/>
            </a:pPr>
            <a:r>
              <a:rPr lang="en-ID" sz="1400" dirty="0">
                <a:solidFill>
                  <a:srgbClr val="0D0D0D"/>
                </a:solidFill>
              </a:rPr>
              <a:t>Insight:</a:t>
            </a:r>
          </a:p>
          <a:p>
            <a:r>
              <a:rPr lang="en-ID" sz="1400" dirty="0" err="1">
                <a:solidFill>
                  <a:srgbClr val="0D0D0D"/>
                </a:solidFill>
              </a:rPr>
              <a:t>Korelasi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positif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antara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luas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rumah</a:t>
            </a:r>
            <a:r>
              <a:rPr lang="en-ID" sz="1400" dirty="0">
                <a:solidFill>
                  <a:srgbClr val="0D0D0D"/>
                </a:solidFill>
              </a:rPr>
              <a:t> dan </a:t>
            </a:r>
            <a:r>
              <a:rPr lang="en-ID" sz="1400" dirty="0" err="1">
                <a:solidFill>
                  <a:srgbClr val="0D0D0D"/>
                </a:solidFill>
              </a:rPr>
              <a:t>harga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rumah</a:t>
            </a:r>
            <a:r>
              <a:rPr lang="en-ID" sz="1400" dirty="0">
                <a:solidFill>
                  <a:srgbClr val="0D0D0D"/>
                </a:solidFill>
              </a:rPr>
              <a:t>: </a:t>
            </a:r>
            <a:r>
              <a:rPr lang="en-ID" sz="1400" dirty="0" err="1">
                <a:solidFill>
                  <a:srgbClr val="0D0D0D"/>
                </a:solidFill>
              </a:rPr>
              <a:t>semakin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luas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rumah</a:t>
            </a:r>
            <a:r>
              <a:rPr lang="en-ID" sz="1400" dirty="0">
                <a:solidFill>
                  <a:srgbClr val="0D0D0D"/>
                </a:solidFill>
              </a:rPr>
              <a:t>, </a:t>
            </a:r>
            <a:r>
              <a:rPr lang="en-ID" sz="1400" dirty="0" err="1">
                <a:solidFill>
                  <a:srgbClr val="0D0D0D"/>
                </a:solidFill>
              </a:rPr>
              <a:t>semakin</a:t>
            </a:r>
            <a:r>
              <a:rPr lang="en-ID" sz="1400" dirty="0">
                <a:solidFill>
                  <a:srgbClr val="0D0D0D"/>
                </a:solidFill>
              </a:rPr>
              <a:t> mahal </a:t>
            </a:r>
            <a:r>
              <a:rPr lang="en-ID" sz="1400" dirty="0" err="1">
                <a:solidFill>
                  <a:srgbClr val="0D0D0D"/>
                </a:solidFill>
              </a:rPr>
              <a:t>harganya</a:t>
            </a:r>
            <a:r>
              <a:rPr lang="en-ID" sz="1400" dirty="0">
                <a:solidFill>
                  <a:srgbClr val="0D0D0D"/>
                </a:solidFill>
              </a:rPr>
              <a:t>.</a:t>
            </a:r>
          </a:p>
          <a:p>
            <a:r>
              <a:rPr lang="en-ID" sz="1400" dirty="0" err="1">
                <a:solidFill>
                  <a:srgbClr val="0D0D0D"/>
                </a:solidFill>
              </a:rPr>
              <a:t>Namun</a:t>
            </a:r>
            <a:r>
              <a:rPr lang="en-ID" sz="1400" dirty="0">
                <a:solidFill>
                  <a:srgbClr val="0D0D0D"/>
                </a:solidFill>
              </a:rPr>
              <a:t>, </a:t>
            </a:r>
            <a:r>
              <a:rPr lang="en-ID" sz="1400" dirty="0" err="1">
                <a:solidFill>
                  <a:srgbClr val="0D0D0D"/>
                </a:solidFill>
              </a:rPr>
              <a:t>terdapat</a:t>
            </a:r>
            <a:r>
              <a:rPr lang="en-ID" sz="1400" dirty="0">
                <a:solidFill>
                  <a:srgbClr val="0D0D0D"/>
                </a:solidFill>
              </a:rPr>
              <a:t> outlier </a:t>
            </a:r>
            <a:r>
              <a:rPr lang="en-ID" sz="1400" dirty="0" err="1">
                <a:solidFill>
                  <a:srgbClr val="0D0D0D"/>
                </a:solidFill>
              </a:rPr>
              <a:t>signifikan</a:t>
            </a:r>
            <a:r>
              <a:rPr lang="en-ID" sz="1400" dirty="0">
                <a:solidFill>
                  <a:srgbClr val="0D0D0D"/>
                </a:solidFill>
              </a:rPr>
              <a:t>, </a:t>
            </a:r>
            <a:r>
              <a:rPr lang="en-ID" sz="1400" dirty="0" err="1">
                <a:solidFill>
                  <a:srgbClr val="0D0D0D"/>
                </a:solidFill>
              </a:rPr>
              <a:t>seperti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rumah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dengan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luas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besar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tetapi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harga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sangat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rendah</a:t>
            </a:r>
            <a:r>
              <a:rPr lang="en-ID" sz="1400" dirty="0">
                <a:solidFill>
                  <a:srgbClr val="0D0D0D"/>
                </a:solidFill>
              </a:rPr>
              <a:t>. Hal </a:t>
            </a:r>
            <a:r>
              <a:rPr lang="en-ID" sz="1400" dirty="0" err="1">
                <a:solidFill>
                  <a:srgbClr val="0D0D0D"/>
                </a:solidFill>
              </a:rPr>
              <a:t>ini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bisa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jadi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karena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kondisi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rumah</a:t>
            </a:r>
            <a:r>
              <a:rPr lang="en-ID" sz="1400" dirty="0">
                <a:solidFill>
                  <a:srgbClr val="0D0D0D"/>
                </a:solidFill>
              </a:rPr>
              <a:t> yang </a:t>
            </a:r>
            <a:r>
              <a:rPr lang="en-ID" sz="1400" dirty="0" err="1">
                <a:solidFill>
                  <a:srgbClr val="0D0D0D"/>
                </a:solidFill>
              </a:rPr>
              <a:t>buruk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atau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faktor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eksternal</a:t>
            </a:r>
            <a:r>
              <a:rPr lang="en-ID" sz="1400" dirty="0">
                <a:solidFill>
                  <a:srgbClr val="0D0D0D"/>
                </a:solidFill>
              </a:rPr>
              <a:t> lain (</a:t>
            </a:r>
            <a:r>
              <a:rPr lang="en-ID" sz="1400" dirty="0" err="1">
                <a:solidFill>
                  <a:srgbClr val="0D0D0D"/>
                </a:solidFill>
              </a:rPr>
              <a:t>lokasi</a:t>
            </a:r>
            <a:r>
              <a:rPr lang="en-ID" sz="1400" dirty="0">
                <a:solidFill>
                  <a:srgbClr val="0D0D0D"/>
                </a:solidFill>
              </a:rPr>
              <a:t>, pasar, </a:t>
            </a:r>
            <a:r>
              <a:rPr lang="en-ID" sz="1400" dirty="0" err="1">
                <a:solidFill>
                  <a:srgbClr val="0D0D0D"/>
                </a:solidFill>
              </a:rPr>
              <a:t>dll</a:t>
            </a:r>
            <a:r>
              <a:rPr lang="en-ID" sz="1400" dirty="0">
                <a:solidFill>
                  <a:srgbClr val="0D0D0D"/>
                </a:solidFill>
              </a:rPr>
              <a:t>.).</a:t>
            </a:r>
          </a:p>
          <a:p>
            <a:r>
              <a:rPr lang="en-ID" sz="1400" dirty="0" err="1">
                <a:solidFill>
                  <a:srgbClr val="0D0D0D"/>
                </a:solidFill>
              </a:rPr>
              <a:t>Anomali</a:t>
            </a:r>
            <a:r>
              <a:rPr lang="en-ID" sz="1400" dirty="0">
                <a:solidFill>
                  <a:srgbClr val="0D0D0D"/>
                </a:solidFill>
              </a:rPr>
              <a:t> yang </a:t>
            </a:r>
            <a:r>
              <a:rPr lang="en-ID" sz="1400" dirty="0" err="1">
                <a:solidFill>
                  <a:srgbClr val="0D0D0D"/>
                </a:solidFill>
              </a:rPr>
              <a:t>Ditemukan</a:t>
            </a:r>
            <a:r>
              <a:rPr lang="en-ID" sz="1400" dirty="0">
                <a:solidFill>
                  <a:srgbClr val="0D0D0D"/>
                </a:solidFill>
              </a:rPr>
              <a:t>:</a:t>
            </a:r>
          </a:p>
          <a:p>
            <a:r>
              <a:rPr lang="en-ID" sz="1400" dirty="0" err="1">
                <a:solidFill>
                  <a:srgbClr val="0D0D0D"/>
                </a:solidFill>
              </a:rPr>
              <a:t>Rumah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dengan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harga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rendah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tetapi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luas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besar</a:t>
            </a:r>
            <a:r>
              <a:rPr lang="en-ID" sz="1400" dirty="0">
                <a:solidFill>
                  <a:srgbClr val="0D0D0D"/>
                </a:solidFill>
              </a:rPr>
              <a:t> → </a:t>
            </a:r>
            <a:r>
              <a:rPr lang="en-ID" sz="1400" dirty="0" err="1">
                <a:solidFill>
                  <a:srgbClr val="0D0D0D"/>
                </a:solidFill>
              </a:rPr>
              <a:t>Perlu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diperiksa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apakah</a:t>
            </a:r>
            <a:r>
              <a:rPr lang="en-ID" sz="1400" dirty="0">
                <a:solidFill>
                  <a:srgbClr val="0D0D0D"/>
                </a:solidFill>
              </a:rPr>
              <a:t> data </a:t>
            </a:r>
            <a:r>
              <a:rPr lang="en-ID" sz="1400" dirty="0" err="1">
                <a:solidFill>
                  <a:srgbClr val="0D0D0D"/>
                </a:solidFill>
              </a:rPr>
              <a:t>ini</a:t>
            </a:r>
            <a:r>
              <a:rPr lang="en-ID" sz="1400" dirty="0">
                <a:solidFill>
                  <a:srgbClr val="0D0D0D"/>
                </a:solidFill>
              </a:rPr>
              <a:t> valid </a:t>
            </a:r>
            <a:r>
              <a:rPr lang="en-ID" sz="1400" dirty="0" err="1">
                <a:solidFill>
                  <a:srgbClr val="0D0D0D"/>
                </a:solidFill>
              </a:rPr>
              <a:t>atau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kesalahan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pencatatan</a:t>
            </a:r>
            <a:r>
              <a:rPr lang="en-ID" sz="1400" dirty="0">
                <a:solidFill>
                  <a:srgbClr val="0D0D0D"/>
                </a:solidFill>
              </a:rPr>
              <a:t>.</a:t>
            </a:r>
          </a:p>
          <a:p>
            <a:r>
              <a:rPr lang="en-ID" sz="1400" dirty="0" err="1">
                <a:solidFill>
                  <a:srgbClr val="0D0D0D"/>
                </a:solidFill>
              </a:rPr>
              <a:t>Harga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rumah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sangat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tinggi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meskipun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luasnya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kecil</a:t>
            </a:r>
            <a:r>
              <a:rPr lang="en-ID" sz="1400" dirty="0">
                <a:solidFill>
                  <a:srgbClr val="0D0D0D"/>
                </a:solidFill>
              </a:rPr>
              <a:t> → </a:t>
            </a:r>
            <a:r>
              <a:rPr lang="en-ID" sz="1400" dirty="0" err="1">
                <a:solidFill>
                  <a:srgbClr val="0D0D0D"/>
                </a:solidFill>
              </a:rPr>
              <a:t>Kemungkinan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rumah</a:t>
            </a:r>
            <a:r>
              <a:rPr lang="en-ID" sz="1400" dirty="0">
                <a:solidFill>
                  <a:srgbClr val="0D0D0D"/>
                </a:solidFill>
              </a:rPr>
              <a:t> </a:t>
            </a:r>
            <a:r>
              <a:rPr lang="en-ID" sz="1400" dirty="0" err="1">
                <a:solidFill>
                  <a:srgbClr val="0D0D0D"/>
                </a:solidFill>
              </a:rPr>
              <a:t>mewah</a:t>
            </a:r>
            <a:r>
              <a:rPr lang="en-ID" sz="1400" dirty="0">
                <a:solidFill>
                  <a:srgbClr val="0D0D0D"/>
                </a:solidFill>
              </a:rPr>
              <a:t> di </a:t>
            </a:r>
            <a:r>
              <a:rPr lang="en-ID" sz="1400" dirty="0" err="1">
                <a:solidFill>
                  <a:srgbClr val="0D0D0D"/>
                </a:solidFill>
              </a:rPr>
              <a:t>lokasi</a:t>
            </a:r>
            <a:r>
              <a:rPr lang="en-ID" sz="1400" dirty="0">
                <a:solidFill>
                  <a:srgbClr val="0D0D0D"/>
                </a:solidFill>
              </a:rPr>
              <a:t> premium.</a:t>
            </a:r>
          </a:p>
        </p:txBody>
      </p:sp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02: Housing Price</a:t>
            </a:r>
            <a:endParaRPr sz="3800" b="1" dirty="0"/>
          </a:p>
        </p:txBody>
      </p:sp>
      <p:sp>
        <p:nvSpPr>
          <p:cNvPr id="164" name="Google Shape;164;p35">
            <a:hlinkClick r:id="rId3"/>
          </p:cNvPr>
          <p:cNvSpPr txBox="1"/>
          <p:nvPr/>
        </p:nvSpPr>
        <p:spPr>
          <a:xfrm>
            <a:off x="311700" y="4133075"/>
            <a:ext cx="8520599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ID" sz="1100" dirty="0">
                <a:solidFill>
                  <a:srgbClr val="FF0000"/>
                </a:solidFill>
              </a:rPr>
              <a:t>https://github.com/Alfaiz15/Final-Project/blob/b115c7f501c1b0a9c6a941dc2f3318fb5ba0cdec/Project_Based_Learning_Case_02.ipynb</a:t>
            </a:r>
            <a:endParaRPr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311700" y="524850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u="sng" dirty="0" err="1">
                <a:solidFill>
                  <a:srgbClr val="0D0D0D"/>
                </a:solidFill>
              </a:rPr>
              <a:t>Visualisasi</a:t>
            </a:r>
            <a:r>
              <a:rPr lang="en-US" sz="1400" b="1" u="sng" dirty="0">
                <a:solidFill>
                  <a:srgbClr val="0D0D0D"/>
                </a:solidFill>
              </a:rPr>
              <a:t> Data</a:t>
            </a:r>
            <a:endParaRPr lang="en-ID" sz="1400" dirty="0">
              <a:solidFill>
                <a:srgbClr val="0D0D0D"/>
              </a:solidFill>
            </a:endParaRPr>
          </a:p>
        </p:txBody>
      </p:sp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02: Housing Price</a:t>
            </a:r>
            <a:endParaRPr sz="3800" b="1" dirty="0"/>
          </a:p>
        </p:txBody>
      </p:sp>
      <p:sp>
        <p:nvSpPr>
          <p:cNvPr id="164" name="Google Shape;164;p35"/>
          <p:cNvSpPr txBox="1"/>
          <p:nvPr/>
        </p:nvSpPr>
        <p:spPr>
          <a:xfrm>
            <a:off x="372584" y="3552931"/>
            <a:ext cx="8315465" cy="645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ID" sz="1200" dirty="0">
                <a:solidFill>
                  <a:srgbClr val="FF0000"/>
                </a:solidFill>
              </a:rPr>
              <a:t>https://github.com/Alfaiz15/Final-Project/blob/b115c7f501c1b0a9c6a941dc2f3318fb5ba0cdec/Project_Based_Learning_Case_02.ipynb</a:t>
            </a:r>
            <a:endParaRPr sz="1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88B3E-073E-48CD-8536-EBCB2530E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69945"/>
            <a:ext cx="1717137" cy="1296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73558-0FF1-4F30-AAB8-5B3D77124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427" y="962211"/>
            <a:ext cx="1717138" cy="1296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0B2E1-E08E-4EFF-B522-10E0AA7F7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122" y="959349"/>
            <a:ext cx="1611455" cy="12961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F59942-82D2-433E-B99D-1E2D90097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3282" y="993397"/>
            <a:ext cx="1908395" cy="12850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2B0894-D651-498B-8CC3-EBCDB590A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837" y="2359827"/>
            <a:ext cx="1797040" cy="12850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09B0EB-D0B3-4827-96BF-E64A5E3EB3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0440" y="2359827"/>
            <a:ext cx="1717137" cy="128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9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3800" b="1"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xfrm>
            <a:off x="311700" y="783450"/>
            <a:ext cx="8520600" cy="378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 dirty="0">
                <a:solidFill>
                  <a:srgbClr val="0D0D0D"/>
                </a:solidFill>
              </a:rPr>
              <a:t>Instruksi:</a:t>
            </a:r>
            <a:endParaRPr sz="1400" b="1" dirty="0"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marL="0" lvl="0" indent="0">
              <a:buNone/>
            </a:pPr>
            <a:r>
              <a:rPr lang="en" sz="1400" dirty="0">
                <a:solidFill>
                  <a:schemeClr val="dk1"/>
                </a:solidFill>
              </a:rPr>
              <a:t>Overview - </a:t>
            </a:r>
            <a:r>
              <a:rPr lang="fi-FI" sz="1400" dirty="0">
                <a:solidFill>
                  <a:schemeClr val="dk1"/>
                </a:solidFill>
              </a:rPr>
              <a:t>Analisis dan Prediksi Pengiriman Makanan</a:t>
            </a:r>
          </a:p>
          <a:p>
            <a:pPr marL="0" lvl="0" indent="0">
              <a:buNone/>
            </a:pPr>
            <a:r>
              <a:rPr lang="en" sz="1400" dirty="0">
                <a:solidFill>
                  <a:schemeClr val="dk1"/>
                </a:solidFill>
              </a:rPr>
              <a:t>Penjelasan tentang masalah atau tantangan yang ingin dipecahkan dalam project </a:t>
            </a:r>
          </a:p>
          <a:p>
            <a:pPr marL="0" lvl="0" indent="0">
              <a:buNone/>
            </a:pPr>
            <a:r>
              <a:rPr lang="en-ID" sz="1400" dirty="0">
                <a:solidFill>
                  <a:schemeClr val="dk1"/>
                </a:solidFill>
              </a:rPr>
              <a:t>   </a:t>
            </a:r>
            <a:r>
              <a:rPr lang="en-ID" sz="1400" dirty="0" err="1">
                <a:solidFill>
                  <a:schemeClr val="dk1"/>
                </a:solidFill>
              </a:rPr>
              <a:t>Masalah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atau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Tantangan</a:t>
            </a:r>
            <a:r>
              <a:rPr lang="en-ID" sz="1400" dirty="0">
                <a:solidFill>
                  <a:schemeClr val="dk1"/>
                </a:solidFill>
              </a:rPr>
              <a:t> yang </a:t>
            </a:r>
            <a:r>
              <a:rPr lang="en-ID" sz="1400" dirty="0" err="1">
                <a:solidFill>
                  <a:schemeClr val="dk1"/>
                </a:solidFill>
              </a:rPr>
              <a:t>Ingin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Dipecahkan</a:t>
            </a:r>
            <a:endParaRPr lang="en-ID" sz="1400" dirty="0">
              <a:solidFill>
                <a:schemeClr val="dk1"/>
              </a:solidFill>
            </a:endParaRPr>
          </a:p>
          <a:p>
            <a:r>
              <a:rPr lang="en-ID" sz="1400" dirty="0" err="1">
                <a:solidFill>
                  <a:schemeClr val="dk1"/>
                </a:solidFill>
              </a:rPr>
              <a:t>Industri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pengiriman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makanan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menghadapi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tantangan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dalam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memprediksi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waktu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pengiriman</a:t>
            </a:r>
            <a:r>
              <a:rPr lang="en-ID" sz="1400" dirty="0">
                <a:solidFill>
                  <a:schemeClr val="dk1"/>
                </a:solidFill>
              </a:rPr>
              <a:t>, </a:t>
            </a:r>
            <a:r>
              <a:rPr lang="en-ID" sz="1400" dirty="0" err="1">
                <a:solidFill>
                  <a:schemeClr val="dk1"/>
                </a:solidFill>
              </a:rPr>
              <a:t>mengelola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keterlambatan</a:t>
            </a:r>
            <a:r>
              <a:rPr lang="en-ID" sz="1400" dirty="0">
                <a:solidFill>
                  <a:schemeClr val="dk1"/>
                </a:solidFill>
              </a:rPr>
              <a:t>, dan </a:t>
            </a:r>
            <a:r>
              <a:rPr lang="en-ID" sz="1400" dirty="0" err="1">
                <a:solidFill>
                  <a:schemeClr val="dk1"/>
                </a:solidFill>
              </a:rPr>
              <a:t>meningkatkan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efisiensi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layanan</a:t>
            </a:r>
            <a:r>
              <a:rPr lang="en-ID" sz="1400" dirty="0">
                <a:solidFill>
                  <a:schemeClr val="dk1"/>
                </a:solidFill>
              </a:rPr>
              <a:t>. </a:t>
            </a:r>
            <a:r>
              <a:rPr lang="en-ID" sz="1400" dirty="0" err="1">
                <a:solidFill>
                  <a:schemeClr val="dk1"/>
                </a:solidFill>
              </a:rPr>
              <a:t>Faktor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seperti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kondisi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lalu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lintas</a:t>
            </a:r>
            <a:r>
              <a:rPr lang="en-ID" sz="1400" dirty="0">
                <a:solidFill>
                  <a:schemeClr val="dk1"/>
                </a:solidFill>
              </a:rPr>
              <a:t>, </a:t>
            </a:r>
            <a:r>
              <a:rPr lang="en-ID" sz="1400" dirty="0" err="1">
                <a:solidFill>
                  <a:schemeClr val="dk1"/>
                </a:solidFill>
              </a:rPr>
              <a:t>cuaca</a:t>
            </a:r>
            <a:r>
              <a:rPr lang="en-ID" sz="1400" dirty="0">
                <a:solidFill>
                  <a:schemeClr val="dk1"/>
                </a:solidFill>
              </a:rPr>
              <a:t>, dan </a:t>
            </a:r>
            <a:r>
              <a:rPr lang="en-ID" sz="1400" dirty="0" err="1">
                <a:solidFill>
                  <a:schemeClr val="dk1"/>
                </a:solidFill>
              </a:rPr>
              <a:t>performa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pengemudi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mempengaruhi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ketepatan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waktu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pengiriman</a:t>
            </a:r>
            <a:r>
              <a:rPr lang="en-ID" sz="1400" dirty="0">
                <a:solidFill>
                  <a:schemeClr val="dk1"/>
                </a:solidFill>
              </a:rPr>
              <a:t>.</a:t>
            </a:r>
          </a:p>
          <a:p>
            <a:pPr marL="114300" indent="0">
              <a:buNone/>
            </a:pPr>
            <a:r>
              <a:rPr lang="en-ID" sz="1400" dirty="0" err="1">
                <a:solidFill>
                  <a:schemeClr val="dk1"/>
                </a:solidFill>
              </a:rPr>
              <a:t>Latar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Belakang</a:t>
            </a:r>
            <a:endParaRPr lang="en-ID" sz="1400" dirty="0">
              <a:solidFill>
                <a:schemeClr val="dk1"/>
              </a:solidFill>
            </a:endParaRPr>
          </a:p>
          <a:p>
            <a:r>
              <a:rPr lang="en-ID" sz="1400" dirty="0" err="1">
                <a:solidFill>
                  <a:schemeClr val="dk1"/>
                </a:solidFill>
              </a:rPr>
              <a:t>Dengan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meningkatnya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permintaan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layanan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pengiriman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makanan</a:t>
            </a:r>
            <a:r>
              <a:rPr lang="en-ID" sz="1400" dirty="0">
                <a:solidFill>
                  <a:schemeClr val="dk1"/>
                </a:solidFill>
              </a:rPr>
              <a:t>, </a:t>
            </a:r>
            <a:r>
              <a:rPr lang="en-ID" sz="1400" dirty="0" err="1">
                <a:solidFill>
                  <a:schemeClr val="dk1"/>
                </a:solidFill>
              </a:rPr>
              <a:t>perusahaan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harus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mengoptimalkan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sistem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mereka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untuk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memastikan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pengalaman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pelanggan</a:t>
            </a:r>
            <a:r>
              <a:rPr lang="en-ID" sz="1400" dirty="0">
                <a:solidFill>
                  <a:schemeClr val="dk1"/>
                </a:solidFill>
              </a:rPr>
              <a:t> yang </a:t>
            </a:r>
            <a:r>
              <a:rPr lang="en-ID" sz="1400" dirty="0" err="1">
                <a:solidFill>
                  <a:schemeClr val="dk1"/>
                </a:solidFill>
              </a:rPr>
              <a:t>lebih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baik</a:t>
            </a:r>
            <a:r>
              <a:rPr lang="en-ID" sz="1400" dirty="0">
                <a:solidFill>
                  <a:schemeClr val="dk1"/>
                </a:solidFill>
              </a:rPr>
              <a:t> dan </a:t>
            </a:r>
            <a:r>
              <a:rPr lang="en-ID" sz="1400" dirty="0" err="1">
                <a:solidFill>
                  <a:schemeClr val="dk1"/>
                </a:solidFill>
              </a:rPr>
              <a:t>meningkatkan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operasional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bisnis</a:t>
            </a:r>
            <a:r>
              <a:rPr lang="en-ID" sz="1400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03: Machine Learning</a:t>
            </a:r>
            <a:endParaRPr sz="3800" b="1"/>
          </a:p>
        </p:txBody>
      </p:sp>
      <p:sp>
        <p:nvSpPr>
          <p:cNvPr id="170" name="Google Shape;170;p36"/>
          <p:cNvSpPr txBox="1">
            <a:spLocks noGrp="1"/>
          </p:cNvSpPr>
          <p:nvPr>
            <p:ph type="body" idx="1"/>
          </p:nvPr>
        </p:nvSpPr>
        <p:spPr>
          <a:xfrm>
            <a:off x="311700" y="783450"/>
            <a:ext cx="8520600" cy="378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" sz="1200" dirty="0">
                <a:solidFill>
                  <a:schemeClr val="dk1"/>
                </a:solidFill>
              </a:rPr>
              <a:t>Overview - </a:t>
            </a:r>
            <a:r>
              <a:rPr lang="fi-FI" sz="1200" dirty="0">
                <a:solidFill>
                  <a:schemeClr val="dk1"/>
                </a:solidFill>
              </a:rPr>
              <a:t>Analisis dan Prediksi Pengiriman Makanan</a:t>
            </a:r>
          </a:p>
          <a:p>
            <a:pPr marL="0" lvl="0" indent="0">
              <a:buNone/>
            </a:pPr>
            <a:r>
              <a:rPr lang="en-ID" sz="1200" dirty="0" err="1">
                <a:solidFill>
                  <a:schemeClr val="dk1"/>
                </a:solidFill>
              </a:rPr>
              <a:t>Tujuan</a:t>
            </a:r>
            <a:r>
              <a:rPr lang="en-ID" sz="1200" dirty="0">
                <a:solidFill>
                  <a:schemeClr val="dk1"/>
                </a:solidFill>
              </a:rPr>
              <a:t> dan Hasil yang </a:t>
            </a:r>
            <a:r>
              <a:rPr lang="en-ID" sz="1200" dirty="0" err="1">
                <a:solidFill>
                  <a:schemeClr val="dk1"/>
                </a:solidFill>
              </a:rPr>
              <a:t>Diharapkan</a:t>
            </a:r>
            <a:endParaRPr lang="en-ID" sz="1200" dirty="0">
              <a:solidFill>
                <a:schemeClr val="dk1"/>
              </a:solidFill>
            </a:endParaRPr>
          </a:p>
          <a:p>
            <a:r>
              <a:rPr lang="en-ID" sz="1200" dirty="0" err="1">
                <a:solidFill>
                  <a:schemeClr val="dk1"/>
                </a:solidFill>
              </a:rPr>
              <a:t>Memprediksi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waktu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pengiriman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dengan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akurat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menggunakan</a:t>
            </a:r>
            <a:r>
              <a:rPr lang="en-ID" sz="1200" dirty="0">
                <a:solidFill>
                  <a:schemeClr val="dk1"/>
                </a:solidFill>
              </a:rPr>
              <a:t> Machine Learning.</a:t>
            </a:r>
          </a:p>
          <a:p>
            <a:r>
              <a:rPr lang="en-ID" sz="1200" dirty="0" err="1">
                <a:solidFill>
                  <a:schemeClr val="dk1"/>
                </a:solidFill>
              </a:rPr>
              <a:t>Mengklasifikasikan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apakah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pesanan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terlambat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atau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tidak</a:t>
            </a:r>
            <a:r>
              <a:rPr lang="en-ID" sz="1200" dirty="0">
                <a:solidFill>
                  <a:schemeClr val="dk1"/>
                </a:solidFill>
              </a:rPr>
              <a:t>.</a:t>
            </a:r>
          </a:p>
          <a:p>
            <a:r>
              <a:rPr lang="en-ID" sz="1200" dirty="0" err="1">
                <a:solidFill>
                  <a:schemeClr val="dk1"/>
                </a:solidFill>
              </a:rPr>
              <a:t>Mengelompokkan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pengemudi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berdasarkan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performa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mereka</a:t>
            </a:r>
            <a:r>
              <a:rPr lang="en-ID" sz="1200" dirty="0">
                <a:solidFill>
                  <a:schemeClr val="dk1"/>
                </a:solidFill>
              </a:rPr>
              <a:t>.</a:t>
            </a:r>
          </a:p>
          <a:p>
            <a:r>
              <a:rPr lang="en-ID" sz="1200" dirty="0" err="1">
                <a:solidFill>
                  <a:schemeClr val="dk1"/>
                </a:solidFill>
              </a:rPr>
              <a:t>Menganalisis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tren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pesanan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untuk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meningkatkan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perencanaan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bisnis</a:t>
            </a:r>
            <a:r>
              <a:rPr lang="en-ID" sz="1200" dirty="0">
                <a:solidFill>
                  <a:schemeClr val="dk1"/>
                </a:solidFill>
              </a:rPr>
              <a:t>.</a:t>
            </a:r>
          </a:p>
          <a:p>
            <a:r>
              <a:rPr lang="en-ID" sz="1200" dirty="0" err="1">
                <a:solidFill>
                  <a:schemeClr val="dk1"/>
                </a:solidFill>
              </a:rPr>
              <a:t>Memberikan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rekomendasi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restoran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kepada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pelanggan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berdasarkan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preferensi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mereka</a:t>
            </a:r>
            <a:r>
              <a:rPr lang="en-ID" sz="1200" dirty="0">
                <a:solidFill>
                  <a:schemeClr val="dk1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ID" sz="1200" dirty="0" err="1">
                <a:solidFill>
                  <a:schemeClr val="dk1"/>
                </a:solidFill>
              </a:rPr>
              <a:t>Penyelesaian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Masalah</a:t>
            </a:r>
            <a:endParaRPr lang="en-ID" sz="1200" dirty="0">
              <a:solidFill>
                <a:schemeClr val="dk1"/>
              </a:solidFill>
            </a:endParaRPr>
          </a:p>
          <a:p>
            <a:r>
              <a:rPr lang="en-ID" sz="1200" dirty="0" err="1">
                <a:solidFill>
                  <a:schemeClr val="dk1"/>
                </a:solidFill>
              </a:rPr>
              <a:t>Regresi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untuk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memprediksi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waktu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pengiriman</a:t>
            </a:r>
            <a:r>
              <a:rPr lang="en-ID" sz="1200" dirty="0">
                <a:solidFill>
                  <a:schemeClr val="dk1"/>
                </a:solidFill>
              </a:rPr>
              <a:t>.</a:t>
            </a:r>
          </a:p>
          <a:p>
            <a:r>
              <a:rPr lang="en-ID" sz="1200" dirty="0" err="1">
                <a:solidFill>
                  <a:schemeClr val="dk1"/>
                </a:solidFill>
              </a:rPr>
              <a:t>Klasifikasi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untuk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menentukan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apakah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pesanan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terlambat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atau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tepat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waktu</a:t>
            </a:r>
            <a:r>
              <a:rPr lang="en-ID" sz="1200" dirty="0">
                <a:solidFill>
                  <a:schemeClr val="dk1"/>
                </a:solidFill>
              </a:rPr>
              <a:t>.</a:t>
            </a:r>
          </a:p>
          <a:p>
            <a:r>
              <a:rPr lang="en-ID" sz="1200" dirty="0">
                <a:solidFill>
                  <a:schemeClr val="dk1"/>
                </a:solidFill>
              </a:rPr>
              <a:t>Clustering &amp; PCA </a:t>
            </a:r>
            <a:r>
              <a:rPr lang="en-ID" sz="1200" dirty="0" err="1">
                <a:solidFill>
                  <a:schemeClr val="dk1"/>
                </a:solidFill>
              </a:rPr>
              <a:t>untuk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mengelompokkan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pengemudi</a:t>
            </a:r>
            <a:r>
              <a:rPr lang="en-ID" sz="1200" dirty="0">
                <a:solidFill>
                  <a:schemeClr val="dk1"/>
                </a:solidFill>
              </a:rPr>
              <a:t> dan </a:t>
            </a:r>
            <a:r>
              <a:rPr lang="en-ID" sz="1200" dirty="0" err="1">
                <a:solidFill>
                  <a:schemeClr val="dk1"/>
                </a:solidFill>
              </a:rPr>
              <a:t>menyederhanakan</a:t>
            </a:r>
            <a:r>
              <a:rPr lang="en-ID" sz="1200" dirty="0">
                <a:solidFill>
                  <a:schemeClr val="dk1"/>
                </a:solidFill>
              </a:rPr>
              <a:t> data.</a:t>
            </a:r>
          </a:p>
          <a:p>
            <a:r>
              <a:rPr lang="en-ID" sz="1200" dirty="0">
                <a:solidFill>
                  <a:schemeClr val="dk1"/>
                </a:solidFill>
              </a:rPr>
              <a:t>Time Series Forecasting </a:t>
            </a:r>
            <a:r>
              <a:rPr lang="en-ID" sz="1200" dirty="0" err="1">
                <a:solidFill>
                  <a:schemeClr val="dk1"/>
                </a:solidFill>
              </a:rPr>
              <a:t>untuk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memprediksi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jumlah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pesanan</a:t>
            </a:r>
            <a:r>
              <a:rPr lang="en-ID" sz="1200" dirty="0">
                <a:solidFill>
                  <a:schemeClr val="dk1"/>
                </a:solidFill>
              </a:rPr>
              <a:t> di masa </a:t>
            </a:r>
            <a:r>
              <a:rPr lang="en-ID" sz="1200" dirty="0" err="1">
                <a:solidFill>
                  <a:schemeClr val="dk1"/>
                </a:solidFill>
              </a:rPr>
              <a:t>depan</a:t>
            </a:r>
            <a:r>
              <a:rPr lang="en-ID" sz="1200" dirty="0">
                <a:solidFill>
                  <a:schemeClr val="dk1"/>
                </a:solidFill>
              </a:rPr>
              <a:t>.</a:t>
            </a:r>
          </a:p>
          <a:p>
            <a:r>
              <a:rPr lang="en-ID" sz="1200" dirty="0">
                <a:solidFill>
                  <a:schemeClr val="dk1"/>
                </a:solidFill>
              </a:rPr>
              <a:t>Recommender System </a:t>
            </a:r>
            <a:r>
              <a:rPr lang="en-ID" sz="1200" dirty="0" err="1">
                <a:solidFill>
                  <a:schemeClr val="dk1"/>
                </a:solidFill>
              </a:rPr>
              <a:t>untuk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memberikan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rekomendasi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restoran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kepada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pelanggan</a:t>
            </a:r>
            <a:r>
              <a:rPr lang="en-ID" sz="1200" dirty="0">
                <a:solidFill>
                  <a:schemeClr val="dk1"/>
                </a:solidFill>
              </a:rPr>
              <a:t>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77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415988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u="sng" dirty="0">
                <a:solidFill>
                  <a:srgbClr val="0D0D0D"/>
                </a:solidFill>
              </a:rPr>
              <a:t>Instruksi:</a:t>
            </a:r>
            <a:endParaRPr sz="1700" b="1" dirty="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marL="114300" indent="0">
              <a:buNone/>
            </a:pP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Dalam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proyek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Machine Learning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ini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,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kita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melalui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beberapa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tahap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utama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untuk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memastikan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hasil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yang optimal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dalam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pemodelan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data.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Berikut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adalah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tahapan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yang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dilakukan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:</a:t>
            </a:r>
          </a:p>
          <a:p>
            <a:pPr marL="114300" indent="0">
              <a:buNone/>
            </a:pP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Mulai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(Start) –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Memulai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proyek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dengan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memahami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masalah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dan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tujuan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yang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ingin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dicapai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.</a:t>
            </a:r>
          </a:p>
          <a:p>
            <a:pPr marL="114300" indent="0">
              <a:buNone/>
            </a:pP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Load Dataset –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Mengimpor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dan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membaca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dataset yang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digunakan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dalam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proyek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.</a:t>
            </a:r>
          </a:p>
          <a:p>
            <a:pPr marL="114300" indent="0">
              <a:buNone/>
            </a:pP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Exploratory Data Analysis (EDA) –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Menganalisis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data,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mencari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pola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,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menangani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missing values, dan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mengidentifikasi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outlier.</a:t>
            </a:r>
          </a:p>
          <a:p>
            <a:pPr marL="114300" indent="0">
              <a:buNone/>
            </a:pP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Feature Engineering –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Melakukan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preprocessing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seperti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encoding data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kategori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, scaling data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numerik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,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serta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melakukan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feature selection.</a:t>
            </a:r>
          </a:p>
          <a:p>
            <a:pPr marL="114300" indent="0">
              <a:buNone/>
            </a:pP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Machine Learning Models –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Menerapkan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berbagai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pendekatan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ML:</a:t>
            </a:r>
          </a:p>
          <a:p>
            <a:pPr lvl="1"/>
            <a:r>
              <a:rPr lang="en-ID" sz="1800" dirty="0">
                <a:solidFill>
                  <a:srgbClr val="0D0D0D"/>
                </a:solidFill>
                <a:highlight>
                  <a:schemeClr val="lt1"/>
                </a:highlight>
              </a:rPr>
              <a:t>Supervised Learning → </a:t>
            </a:r>
            <a:r>
              <a:rPr lang="en-ID" sz="1800" dirty="0" err="1">
                <a:solidFill>
                  <a:srgbClr val="0D0D0D"/>
                </a:solidFill>
                <a:highlight>
                  <a:schemeClr val="lt1"/>
                </a:highlight>
              </a:rPr>
              <a:t>Regresi</a:t>
            </a:r>
            <a:r>
              <a:rPr lang="en-ID" sz="1800" dirty="0">
                <a:solidFill>
                  <a:srgbClr val="0D0D0D"/>
                </a:solidFill>
                <a:highlight>
                  <a:schemeClr val="lt1"/>
                </a:highlight>
              </a:rPr>
              <a:t> &amp; </a:t>
            </a:r>
            <a:r>
              <a:rPr lang="en-ID" sz="1800" dirty="0" err="1">
                <a:solidFill>
                  <a:srgbClr val="0D0D0D"/>
                </a:solidFill>
                <a:highlight>
                  <a:schemeClr val="lt1"/>
                </a:highlight>
              </a:rPr>
              <a:t>Klasifikasi</a:t>
            </a:r>
            <a:endParaRPr lang="en-ID" sz="1800" dirty="0">
              <a:solidFill>
                <a:srgbClr val="0D0D0D"/>
              </a:solidFill>
              <a:highlight>
                <a:schemeClr val="lt1"/>
              </a:highlight>
            </a:endParaRPr>
          </a:p>
          <a:p>
            <a:pPr lvl="1"/>
            <a:r>
              <a:rPr lang="en-ID" sz="1800" dirty="0">
                <a:solidFill>
                  <a:srgbClr val="0D0D0D"/>
                </a:solidFill>
                <a:highlight>
                  <a:schemeClr val="lt1"/>
                </a:highlight>
              </a:rPr>
              <a:t>Unsupervised Learning → Clustering &amp; PCA</a:t>
            </a:r>
          </a:p>
          <a:p>
            <a:pPr lvl="1"/>
            <a:r>
              <a:rPr lang="en-ID" sz="1800" dirty="0">
                <a:solidFill>
                  <a:srgbClr val="0D0D0D"/>
                </a:solidFill>
                <a:highlight>
                  <a:schemeClr val="lt1"/>
                </a:highlight>
              </a:rPr>
              <a:t>Time Series Forecasting → </a:t>
            </a:r>
            <a:r>
              <a:rPr lang="en-ID" sz="1800" dirty="0" err="1">
                <a:solidFill>
                  <a:srgbClr val="0D0D0D"/>
                </a:solidFill>
                <a:highlight>
                  <a:schemeClr val="lt1"/>
                </a:highlight>
              </a:rPr>
              <a:t>Prediksi</a:t>
            </a:r>
            <a:r>
              <a:rPr lang="en-ID" sz="1800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sz="1800" dirty="0" err="1">
                <a:solidFill>
                  <a:srgbClr val="0D0D0D"/>
                </a:solidFill>
                <a:highlight>
                  <a:schemeClr val="lt1"/>
                </a:highlight>
              </a:rPr>
              <a:t>tren</a:t>
            </a:r>
            <a:r>
              <a:rPr lang="en-ID" sz="1800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sz="1800" dirty="0" err="1">
                <a:solidFill>
                  <a:srgbClr val="0D0D0D"/>
                </a:solidFill>
                <a:highlight>
                  <a:schemeClr val="lt1"/>
                </a:highlight>
              </a:rPr>
              <a:t>pesanan</a:t>
            </a:r>
            <a:endParaRPr lang="en-ID" sz="1800" dirty="0">
              <a:solidFill>
                <a:srgbClr val="0D0D0D"/>
              </a:solidFill>
              <a:highlight>
                <a:schemeClr val="lt1"/>
              </a:highlight>
            </a:endParaRPr>
          </a:p>
          <a:p>
            <a:pPr lvl="1"/>
            <a:r>
              <a:rPr lang="en-ID" sz="1800" dirty="0">
                <a:solidFill>
                  <a:srgbClr val="0D0D0D"/>
                </a:solidFill>
                <a:highlight>
                  <a:schemeClr val="lt1"/>
                </a:highlight>
              </a:rPr>
              <a:t>Ensemble Learning → Random Forest, Boosting</a:t>
            </a:r>
          </a:p>
          <a:p>
            <a:pPr lvl="1"/>
            <a:r>
              <a:rPr lang="en-ID" sz="1800" dirty="0">
                <a:solidFill>
                  <a:srgbClr val="0D0D0D"/>
                </a:solidFill>
                <a:highlight>
                  <a:schemeClr val="lt1"/>
                </a:highlight>
              </a:rPr>
              <a:t>Recommender System → </a:t>
            </a:r>
            <a:r>
              <a:rPr lang="en-ID" sz="1800" dirty="0" err="1">
                <a:solidFill>
                  <a:srgbClr val="0D0D0D"/>
                </a:solidFill>
                <a:highlight>
                  <a:schemeClr val="lt1"/>
                </a:highlight>
              </a:rPr>
              <a:t>Rekomendasi</a:t>
            </a:r>
            <a:r>
              <a:rPr lang="en-ID" sz="1800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sz="1800" dirty="0" err="1">
                <a:solidFill>
                  <a:srgbClr val="0D0D0D"/>
                </a:solidFill>
                <a:highlight>
                  <a:schemeClr val="lt1"/>
                </a:highlight>
              </a:rPr>
              <a:t>berbasis</a:t>
            </a:r>
            <a:r>
              <a:rPr lang="en-ID" sz="1800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sz="1800" dirty="0" err="1">
                <a:solidFill>
                  <a:srgbClr val="0D0D0D"/>
                </a:solidFill>
                <a:highlight>
                  <a:schemeClr val="lt1"/>
                </a:highlight>
              </a:rPr>
              <a:t>histori</a:t>
            </a:r>
            <a:endParaRPr lang="en-ID" sz="1800" dirty="0">
              <a:solidFill>
                <a:srgbClr val="0D0D0D"/>
              </a:solidFill>
              <a:highlight>
                <a:schemeClr val="lt1"/>
              </a:highlight>
            </a:endParaRPr>
          </a:p>
          <a:p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Evaluasi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Model –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Mengukur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performa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model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menggunakan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metrik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evaluasi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seperti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RMSE, Accuracy, Precision, Recall,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dll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.</a:t>
            </a:r>
          </a:p>
          <a:p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Kesimpulan &amp; Insight –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Menyusun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hasil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analisis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dan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memberikan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rekomendasi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berbasis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model yang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dibuat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.</a:t>
            </a:r>
          </a:p>
          <a:p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Selesai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(End) –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Menyusun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laporan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akhir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dan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dokumentasi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  <a:r>
              <a:rPr lang="en-ID" dirty="0" err="1">
                <a:solidFill>
                  <a:srgbClr val="0D0D0D"/>
                </a:solidFill>
                <a:highlight>
                  <a:schemeClr val="lt1"/>
                </a:highlight>
              </a:rPr>
              <a:t>proyek</a:t>
            </a:r>
            <a:r>
              <a:rPr lang="en-ID" dirty="0">
                <a:solidFill>
                  <a:srgbClr val="0D0D0D"/>
                </a:solidFill>
                <a:highlight>
                  <a:schemeClr val="lt1"/>
                </a:highlight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" sz="1700" dirty="0">
              <a:solidFill>
                <a:srgbClr val="0D0D0D"/>
              </a:solidFill>
              <a:highlight>
                <a:schemeClr val="lt1"/>
              </a:highlight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sz="1700" dirty="0">
                <a:solidFill>
                  <a:srgbClr val="0D0D0D"/>
                </a:solidFill>
                <a:highlight>
                  <a:schemeClr val="lt1"/>
                </a:highlight>
              </a:rPr>
              <a:t>Berikut referensi pembuatan flowchartnya yang bisa kamu gunakan: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D" sz="1700" u="sng" dirty="0">
                <a:solidFill>
                  <a:schemeClr val="accent5"/>
                </a:solidFill>
              </a:rPr>
              <a:t>https://medium.com/@</a:t>
            </a:r>
            <a:r>
              <a:rPr lang="en-ID" sz="1700" u="sng" dirty="0" err="1">
                <a:solidFill>
                  <a:schemeClr val="accent5"/>
                </a:solidFill>
              </a:rPr>
              <a:t>R_alfaizi</a:t>
            </a:r>
            <a:r>
              <a:rPr lang="en-ID" sz="1700" u="sng" dirty="0">
                <a:solidFill>
                  <a:schemeClr val="accent5"/>
                </a:solidFill>
              </a:rPr>
              <a:t>/1️⃣-mulai-mengimpor-dataset-pengiriman-makanan-c5017b2de0dc</a:t>
            </a:r>
            <a:endParaRPr sz="1700" dirty="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7" name="Google Shape;17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03: Machine Learning</a:t>
            </a:r>
            <a:endParaRPr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>
            <a:spLocks noGrp="1"/>
          </p:cNvSpPr>
          <p:nvPr>
            <p:ph type="body" idx="1"/>
          </p:nvPr>
        </p:nvSpPr>
        <p:spPr>
          <a:xfrm>
            <a:off x="306952" y="507932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 dirty="0">
                <a:solidFill>
                  <a:schemeClr val="tx1"/>
                </a:solidFill>
              </a:rPr>
              <a:t>Instruksi:</a:t>
            </a:r>
          </a:p>
          <a:p>
            <a:r>
              <a:rPr lang="en-ID" sz="1200" b="1" dirty="0" err="1">
                <a:solidFill>
                  <a:schemeClr val="tx1"/>
                </a:solidFill>
              </a:rPr>
              <a:t>Visualisasi</a:t>
            </a:r>
            <a:r>
              <a:rPr lang="en-ID" sz="1200" b="1" dirty="0">
                <a:solidFill>
                  <a:schemeClr val="tx1"/>
                </a:solidFill>
              </a:rPr>
              <a:t>:</a:t>
            </a:r>
            <a:r>
              <a:rPr lang="en-ID" sz="1200" dirty="0">
                <a:solidFill>
                  <a:schemeClr val="tx1"/>
                </a:solidFill>
              </a:rPr>
              <a:t> Scatter plot </a:t>
            </a:r>
            <a:r>
              <a:rPr lang="en-ID" sz="1200" dirty="0" err="1">
                <a:solidFill>
                  <a:schemeClr val="tx1"/>
                </a:solidFill>
              </a:rPr>
              <a:t>antara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Jarak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Pengiriman</a:t>
            </a:r>
            <a:r>
              <a:rPr lang="en-ID" sz="1200" b="1" dirty="0">
                <a:solidFill>
                  <a:schemeClr val="tx1"/>
                </a:solidFill>
              </a:rPr>
              <a:t> vs. Waktu </a:t>
            </a:r>
            <a:r>
              <a:rPr lang="en-ID" sz="1200" b="1" dirty="0" err="1">
                <a:solidFill>
                  <a:schemeClr val="tx1"/>
                </a:solidFill>
              </a:rPr>
              <a:t>Pengiriman</a:t>
            </a:r>
            <a:br>
              <a:rPr lang="en-ID" sz="1200" dirty="0">
                <a:solidFill>
                  <a:schemeClr val="tx1"/>
                </a:solidFill>
              </a:rPr>
            </a:br>
            <a:r>
              <a:rPr lang="en-ID" sz="1200" dirty="0">
                <a:solidFill>
                  <a:schemeClr val="tx1"/>
                </a:solidFill>
              </a:rPr>
              <a:t>📊 </a:t>
            </a:r>
            <a:r>
              <a:rPr lang="en-ID" sz="1200" b="1" dirty="0">
                <a:solidFill>
                  <a:schemeClr val="tx1"/>
                </a:solidFill>
              </a:rPr>
              <a:t>Insight:</a:t>
            </a:r>
            <a:endParaRPr lang="en-ID" sz="1200" dirty="0">
              <a:solidFill>
                <a:schemeClr val="tx1"/>
              </a:solidFill>
            </a:endParaRPr>
          </a:p>
          <a:p>
            <a:r>
              <a:rPr lang="en-ID" sz="1200" dirty="0" err="1">
                <a:solidFill>
                  <a:schemeClr val="tx1"/>
                </a:solidFill>
              </a:rPr>
              <a:t>Terlihat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adanya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korelasi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positif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antara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jarak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waktu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pengiriman</a:t>
            </a:r>
            <a:r>
              <a:rPr lang="en-ID" sz="1200" dirty="0">
                <a:solidFill>
                  <a:schemeClr val="tx1"/>
                </a:solidFill>
              </a:rPr>
              <a:t>—</a:t>
            </a:r>
            <a:r>
              <a:rPr lang="en-ID" sz="1200" dirty="0" err="1">
                <a:solidFill>
                  <a:schemeClr val="tx1"/>
                </a:solidFill>
              </a:rPr>
              <a:t>semakin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jauh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jaraknya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semakin</a:t>
            </a:r>
            <a:r>
              <a:rPr lang="en-ID" sz="1200" dirty="0">
                <a:solidFill>
                  <a:schemeClr val="tx1"/>
                </a:solidFill>
              </a:rPr>
              <a:t> lama </a:t>
            </a:r>
            <a:r>
              <a:rPr lang="en-ID" sz="1200" dirty="0" err="1">
                <a:solidFill>
                  <a:schemeClr val="tx1"/>
                </a:solidFill>
              </a:rPr>
              <a:t>waktu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dibutuhkan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dirty="0" err="1">
                <a:solidFill>
                  <a:schemeClr val="tx1"/>
                </a:solidFill>
              </a:rPr>
              <a:t>Namun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terdapat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beberapa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titik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anomali</a:t>
            </a:r>
            <a:r>
              <a:rPr lang="en-ID" sz="1200" dirty="0">
                <a:solidFill>
                  <a:schemeClr val="tx1"/>
                </a:solidFill>
              </a:rPr>
              <a:t> di mana </a:t>
            </a:r>
            <a:r>
              <a:rPr lang="en-ID" sz="1200" dirty="0" err="1">
                <a:solidFill>
                  <a:schemeClr val="tx1"/>
                </a:solidFill>
              </a:rPr>
              <a:t>pengiriman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jarak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pendek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waktu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sangat</a:t>
            </a:r>
            <a:r>
              <a:rPr lang="en-ID" sz="1200" dirty="0">
                <a:solidFill>
                  <a:schemeClr val="tx1"/>
                </a:solidFill>
              </a:rPr>
              <a:t> lama.</a:t>
            </a:r>
          </a:p>
          <a:p>
            <a:r>
              <a:rPr lang="en-ID" sz="1200" dirty="0">
                <a:solidFill>
                  <a:schemeClr val="tx1"/>
                </a:solidFill>
              </a:rPr>
              <a:t>⚠️ </a:t>
            </a:r>
            <a:r>
              <a:rPr lang="en-ID" sz="1200" b="1" dirty="0" err="1">
                <a:solidFill>
                  <a:schemeClr val="tx1"/>
                </a:solidFill>
              </a:rPr>
              <a:t>Temuan</a:t>
            </a:r>
            <a:r>
              <a:rPr lang="en-ID" sz="1200" b="1" dirty="0">
                <a:solidFill>
                  <a:schemeClr val="tx1"/>
                </a:solidFill>
              </a:rPr>
              <a:t> </a:t>
            </a:r>
            <a:r>
              <a:rPr lang="en-ID" sz="1200" b="1" dirty="0" err="1">
                <a:solidFill>
                  <a:schemeClr val="tx1"/>
                </a:solidFill>
              </a:rPr>
              <a:t>Anomali</a:t>
            </a:r>
            <a:r>
              <a:rPr lang="en-ID" sz="1200" b="1" dirty="0">
                <a:solidFill>
                  <a:schemeClr val="tx1"/>
                </a:solidFill>
              </a:rPr>
              <a:t>:</a:t>
            </a:r>
            <a:endParaRPr lang="en-ID" sz="1200" dirty="0">
              <a:solidFill>
                <a:schemeClr val="tx1"/>
              </a:solidFill>
            </a:endParaRPr>
          </a:p>
          <a:p>
            <a:r>
              <a:rPr lang="en-ID" sz="1200" dirty="0" err="1">
                <a:solidFill>
                  <a:schemeClr val="tx1"/>
                </a:solidFill>
              </a:rPr>
              <a:t>Beberapa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pengiriman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jarak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sama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memiliki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perbedaan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waktu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signifikan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dirty="0" err="1">
                <a:solidFill>
                  <a:schemeClr val="tx1"/>
                </a:solidFill>
              </a:rPr>
              <a:t>Faktor</a:t>
            </a:r>
            <a:r>
              <a:rPr lang="en-ID" sz="1200" dirty="0">
                <a:solidFill>
                  <a:schemeClr val="tx1"/>
                </a:solidFill>
              </a:rPr>
              <a:t> lain </a:t>
            </a:r>
            <a:r>
              <a:rPr lang="en-ID" sz="1200" dirty="0" err="1">
                <a:solidFill>
                  <a:schemeClr val="tx1"/>
                </a:solidFill>
              </a:rPr>
              <a:t>seperti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kondisi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lalu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lintas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cuaca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atau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efisiensi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pengemudi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mungkin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berkontribusi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terhadap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anomali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dirty="0">
                <a:solidFill>
                  <a:schemeClr val="tx1"/>
                </a:solidFill>
              </a:rPr>
              <a:t>➡️ </a:t>
            </a:r>
            <a:r>
              <a:rPr lang="en-ID" sz="1200" b="1" dirty="0">
                <a:solidFill>
                  <a:schemeClr val="tx1"/>
                </a:solidFill>
              </a:rPr>
              <a:t>Kesimpulan:</a:t>
            </a:r>
            <a:endParaRPr lang="en-ID" sz="1200" dirty="0">
              <a:solidFill>
                <a:schemeClr val="tx1"/>
              </a:solidFill>
            </a:endParaRPr>
          </a:p>
          <a:p>
            <a:r>
              <a:rPr lang="en-ID" sz="1200" dirty="0" err="1">
                <a:solidFill>
                  <a:schemeClr val="tx1"/>
                </a:solidFill>
              </a:rPr>
              <a:t>Perlu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mempertimbangkan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faktor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eksternal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seperti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cuaca</a:t>
            </a:r>
            <a:r>
              <a:rPr lang="en-ID" sz="1200" dirty="0">
                <a:solidFill>
                  <a:schemeClr val="tx1"/>
                </a:solidFill>
              </a:rPr>
              <a:t> dan </a:t>
            </a:r>
            <a:r>
              <a:rPr lang="en-ID" sz="1200" dirty="0" err="1">
                <a:solidFill>
                  <a:schemeClr val="tx1"/>
                </a:solidFill>
              </a:rPr>
              <a:t>kepadatan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lalu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lintas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dalam</a:t>
            </a:r>
            <a:r>
              <a:rPr lang="en-ID" sz="1200" dirty="0">
                <a:solidFill>
                  <a:schemeClr val="tx1"/>
                </a:solidFill>
              </a:rPr>
              <a:t> model </a:t>
            </a:r>
            <a:r>
              <a:rPr lang="en-ID" sz="1200" dirty="0" err="1">
                <a:solidFill>
                  <a:schemeClr val="tx1"/>
                </a:solidFill>
              </a:rPr>
              <a:t>prediksi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r>
              <a:rPr lang="en-ID" sz="1200" dirty="0">
                <a:solidFill>
                  <a:schemeClr val="tx1"/>
                </a:solidFill>
              </a:rPr>
              <a:t>Data </a:t>
            </a:r>
            <a:r>
              <a:rPr lang="en-ID" sz="1200" dirty="0" err="1">
                <a:solidFill>
                  <a:schemeClr val="tx1"/>
                </a:solidFill>
              </a:rPr>
              <a:t>anomali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bisa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dianalisis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lebih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lanjut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atau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dihandle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metode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seperti</a:t>
            </a:r>
            <a:r>
              <a:rPr lang="en-ID" sz="1200" dirty="0">
                <a:solidFill>
                  <a:schemeClr val="tx1"/>
                </a:solidFill>
              </a:rPr>
              <a:t> outlier removal agar model </a:t>
            </a:r>
            <a:r>
              <a:rPr lang="en-ID" sz="1200" dirty="0" err="1">
                <a:solidFill>
                  <a:schemeClr val="tx1"/>
                </a:solidFill>
              </a:rPr>
              <a:t>lebih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akurat</a:t>
            </a:r>
            <a:r>
              <a:rPr lang="en-ID" sz="1200" dirty="0">
                <a:solidFill>
                  <a:schemeClr val="tx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183" name="Google Shape;183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03: Machine Learning</a:t>
            </a:r>
            <a:endParaRPr sz="2000" b="1" dirty="0"/>
          </a:p>
        </p:txBody>
      </p:sp>
      <p:sp>
        <p:nvSpPr>
          <p:cNvPr id="184" name="Google Shape;184;p38"/>
          <p:cNvSpPr txBox="1"/>
          <p:nvPr/>
        </p:nvSpPr>
        <p:spPr>
          <a:xfrm>
            <a:off x="450848" y="3588447"/>
            <a:ext cx="69063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ID" dirty="0">
                <a:solidFill>
                  <a:srgbClr val="FF0000"/>
                </a:solidFill>
                <a:hlinkClick r:id="rId3"/>
              </a:rPr>
              <a:t>https://github.com/Alfaiz15</a:t>
            </a:r>
            <a:endParaRPr lang="en-ID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>
            <a:spLocks noGrp="1"/>
          </p:cNvSpPr>
          <p:nvPr>
            <p:ph type="body" idx="1"/>
          </p:nvPr>
        </p:nvSpPr>
        <p:spPr>
          <a:xfrm>
            <a:off x="306952" y="507932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tx1"/>
                </a:solidFill>
              </a:rPr>
              <a:t>Visualisasi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183" name="Google Shape;183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03: Machine Learning</a:t>
            </a:r>
            <a:endParaRPr sz="2000" b="1" dirty="0"/>
          </a:p>
        </p:txBody>
      </p:sp>
      <p:sp>
        <p:nvSpPr>
          <p:cNvPr id="184" name="Google Shape;184;p38"/>
          <p:cNvSpPr txBox="1"/>
          <p:nvPr/>
        </p:nvSpPr>
        <p:spPr>
          <a:xfrm>
            <a:off x="311700" y="3836925"/>
            <a:ext cx="69063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ID" dirty="0">
                <a:solidFill>
                  <a:srgbClr val="FF0000"/>
                </a:solidFill>
                <a:hlinkClick r:id="rId3"/>
              </a:rPr>
              <a:t>https://github.com/Alfaiz15</a:t>
            </a:r>
            <a:endParaRPr lang="en-ID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F3B00D-1C90-46C8-9803-7FC94A1CD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471" y="2571750"/>
            <a:ext cx="3350784" cy="1878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C5E6C0-56FC-4FC8-8E7A-935F55250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88" y="2531496"/>
            <a:ext cx="3179033" cy="18787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F273D0-78B1-4E0F-B640-5DF19AA1A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86" y="759242"/>
            <a:ext cx="3042535" cy="18505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AB27C5-6B0A-45F4-BBA5-5D466413B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6471" y="693162"/>
            <a:ext cx="3350784" cy="20380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6BCC50-8177-4889-9E45-A5B89CAA6032}"/>
              </a:ext>
            </a:extLst>
          </p:cNvPr>
          <p:cNvSpPr/>
          <p:nvPr/>
        </p:nvSpPr>
        <p:spPr>
          <a:xfrm>
            <a:off x="2622550" y="4456967"/>
            <a:ext cx="2284600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ID" dirty="0">
                <a:solidFill>
                  <a:srgbClr val="FF0000"/>
                </a:solidFill>
                <a:hlinkClick r:id="rId8"/>
              </a:rPr>
              <a:t>https://github.com/Alfaiz15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117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1"/>
          </p:nvPr>
        </p:nvSpPr>
        <p:spPr>
          <a:xfrm>
            <a:off x="311700" y="794275"/>
            <a:ext cx="8520600" cy="37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ID" sz="1200" b="1" dirty="0">
                <a:latin typeface="+mj-lt"/>
                <a:cs typeface="Arial" panose="020B0604020202020204" pitchFamily="34" charset="0"/>
              </a:rPr>
              <a:t>Apple Stock Price Prediction using LSTM &amp; GRU</a:t>
            </a:r>
            <a:endParaRPr lang="en-ID" sz="12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D" sz="12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Masalah</a:t>
            </a:r>
            <a:r>
              <a:rPr lang="en-ID" sz="12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sz="12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ingin</a:t>
            </a:r>
            <a:r>
              <a:rPr lang="en-ID" sz="12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dipecahkan</a:t>
            </a:r>
            <a:br>
              <a:rPr lang="en-ID" sz="12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Proyek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bertujuan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memprediksi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harga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saham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Apple di masa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depan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berdasarkan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data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historis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menggunakan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teknik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Deep Learning,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khususnya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LSTM (Long Short-Term Memory) dan GRU (Gated Recurrent Unit).</a:t>
            </a:r>
          </a:p>
          <a:p>
            <a:pPr marL="114300" indent="0">
              <a:buNone/>
            </a:pPr>
            <a:endParaRPr lang="en-ID" sz="12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D" sz="12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Latar</a:t>
            </a:r>
            <a:r>
              <a:rPr lang="en-ID" sz="12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Belakang</a:t>
            </a:r>
            <a:b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Harga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saham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sangat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fluktuatif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dipengaruhi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oleh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banyak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faktor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menggunakan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Recurrent Neural Networks (RNN)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seperti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LSTM dan GRU, model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dapat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belajar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pola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data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historis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menghasilkan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prediksi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lebih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akurat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dibandingkan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metode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tradisional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en-ID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D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Tujuan</a:t>
            </a:r>
            <a:r>
              <a:rPr lang="en-ID" sz="1200" b="1" dirty="0">
                <a:solidFill>
                  <a:schemeClr val="tx1"/>
                </a:solidFill>
                <a:cs typeface="Times New Roman" panose="02020603050405020304" pitchFamily="18" charset="0"/>
              </a:rPr>
              <a:t> &amp; Hasil yang </a:t>
            </a:r>
            <a:r>
              <a:rPr lang="en-ID" sz="12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Diharapkan</a:t>
            </a:r>
            <a:endParaRPr lang="en-ID" sz="12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Membangun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model Deep Learning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memprediksi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harga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saham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Apple.</a:t>
            </a:r>
          </a:p>
          <a:p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Membandingkan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performa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LSTM vs GRU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memprediksi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harga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saham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Menghasilkan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visualisasi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perbandingan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antara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harga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aktual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harga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prediksi</a:t>
            </a:r>
            <a:r>
              <a:rPr lang="en-ID" sz="1200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solidFill>
                <a:schemeClr val="dk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1" name="Google Shape;191;p39"/>
          <p:cNvSpPr txBox="1"/>
          <p:nvPr/>
        </p:nvSpPr>
        <p:spPr>
          <a:xfrm>
            <a:off x="208650" y="4053650"/>
            <a:ext cx="8726700" cy="823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Study case 4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Tugas study case 4, kamu bisa memilih topik dan dataset yang ingin kamu kerjakan. Langkah panduannya kamu baca di panduan pengisian project ya!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sp>
        <p:nvSpPr>
          <p:cNvPr id="190" name="Google Shape;190;p39"/>
          <p:cNvSpPr txBox="1">
            <a:spLocks noGrp="1"/>
          </p:cNvSpPr>
          <p:nvPr>
            <p:ph type="body" idx="1"/>
          </p:nvPr>
        </p:nvSpPr>
        <p:spPr>
          <a:xfrm>
            <a:off x="311700" y="794275"/>
            <a:ext cx="8520600" cy="37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ID" sz="12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Metode</a:t>
            </a:r>
            <a:r>
              <a:rPr lang="en-ID" sz="12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b="1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Penyelesaian</a:t>
            </a:r>
            <a:endParaRPr lang="en-ID" sz="1200" b="1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Preprocessing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Data: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Menggunakan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data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historis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saham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Apple,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membersihkan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missing values, dan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melakukan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normalisasi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Pembuatan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Model: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Membangun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model LSTM dan GRU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menggunakan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TensorFlow/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Keras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Training &amp;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Evaluasi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Melatih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model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data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historis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mengevaluasi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akurasinya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menggunakan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MSE, MAE, dan RMSE.</a:t>
            </a:r>
          </a:p>
          <a:p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Prediksi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&amp;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Visualisasi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Menggunakan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model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memprediksi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harga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saham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membandingkan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data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aktual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menggunakan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grafik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endParaRPr lang="en-ID" sz="1200" dirty="0">
              <a:latin typeface="+mn-lt"/>
            </a:endParaRPr>
          </a:p>
          <a:p>
            <a:pPr marL="114300" indent="0">
              <a:buNone/>
            </a:pPr>
            <a:r>
              <a:rPr lang="en-ID" sz="1200" b="1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Kesimpulan</a:t>
            </a:r>
            <a:br>
              <a:rPr lang="en-ID" sz="1200" dirty="0">
                <a:latin typeface="+mn-lt"/>
              </a:rPr>
            </a:b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Proyek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membantu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memahami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bagaimana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Deep Learning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dapat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digunakan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prediksi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harga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saham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serta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memberikan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wawasan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tentang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perbedaan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performa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LSTM vs GRU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memproses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data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deret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waktu</a:t>
            </a:r>
            <a:r>
              <a:rPr lang="en-ID" sz="1200" dirty="0">
                <a:latin typeface="+mn-lt"/>
              </a:rPr>
              <a:t>.</a:t>
            </a:r>
            <a:endParaRPr lang="en-ID" sz="1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91" name="Google Shape;191;p39"/>
          <p:cNvSpPr txBox="1"/>
          <p:nvPr/>
        </p:nvSpPr>
        <p:spPr>
          <a:xfrm>
            <a:off x="208650" y="4053650"/>
            <a:ext cx="8726700" cy="8235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Study case 4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Tugas study case 4, kamu bisa memilih topik dan dataset yang ingin kamu kerjakan. Langkah panduannya kamu baca di panduan pengisian project ya!</a:t>
            </a:r>
            <a:endParaRPr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8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Flowchart (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Struktur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Visual)</a:t>
            </a:r>
          </a:p>
          <a:p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Berikut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gambaran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alur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pengerjaan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proyek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📂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Mulai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→ 📥 Load Dataset → 🛠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Preprocessing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Data → 🏗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Bangun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Model LSTM &amp; GRU → 🎛 Train &amp; Evaluate Model → 📊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Prediksi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&amp;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Visualisasi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→ ✅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Analisis</a:t>
            </a:r>
            <a:r>
              <a:rPr lang="en-ID" sz="1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&amp; Kesimpulan → 🏁 </a:t>
            </a:r>
            <a:r>
              <a:rPr lang="en-ID" sz="12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Selesai</a:t>
            </a:r>
            <a:endParaRPr lang="en-ID" sz="12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D" sz="1700" u="sng" dirty="0">
                <a:solidFill>
                  <a:schemeClr val="accent5"/>
                </a:solidFill>
                <a:highlight>
                  <a:schemeClr val="lt1"/>
                </a:highlight>
              </a:rPr>
              <a:t>https://medium.com/@R_alfaizi/deep-learning-artificial-neural-network-41afc033c04b</a:t>
            </a:r>
            <a:endParaRPr sz="1700" u="sng" dirty="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55BFD3-206D-40C3-925D-2AE1A0F98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617" y="1800693"/>
            <a:ext cx="3140766" cy="20797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en-ID" sz="1600" dirty="0">
                <a:highlight>
                  <a:srgbClr val="FCFCF9"/>
                </a:highlight>
              </a:rPr>
              <a:t>Saya Riski Alfaizi, </a:t>
            </a:r>
            <a:r>
              <a:rPr lang="en-ID" sz="1600" dirty="0" err="1">
                <a:highlight>
                  <a:srgbClr val="FCFCF9"/>
                </a:highlight>
              </a:rPr>
              <a:t>lulusan</a:t>
            </a:r>
            <a:r>
              <a:rPr lang="en-ID" sz="1600" dirty="0">
                <a:highlight>
                  <a:srgbClr val="FCFCF9"/>
                </a:highlight>
              </a:rPr>
              <a:t> Magister </a:t>
            </a:r>
            <a:r>
              <a:rPr lang="en-ID" sz="1600" dirty="0" err="1">
                <a:highlight>
                  <a:srgbClr val="FCFCF9"/>
                </a:highlight>
              </a:rPr>
              <a:t>Administrasi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Publik</a:t>
            </a:r>
            <a:r>
              <a:rPr lang="en-ID" sz="1600" dirty="0">
                <a:highlight>
                  <a:srgbClr val="FCFCF9"/>
                </a:highlight>
              </a:rPr>
              <a:t>, </a:t>
            </a:r>
            <a:r>
              <a:rPr lang="en-ID" sz="1600" dirty="0" err="1">
                <a:highlight>
                  <a:srgbClr val="FCFCF9"/>
                </a:highlight>
              </a:rPr>
              <a:t>Universitas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Esa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Unggul</a:t>
            </a:r>
            <a:r>
              <a:rPr lang="en-ID" sz="1600" dirty="0">
                <a:highlight>
                  <a:srgbClr val="FCFCF9"/>
                </a:highlight>
              </a:rPr>
              <a:t> (2024) </a:t>
            </a:r>
            <a:r>
              <a:rPr lang="en-ID" sz="1600" dirty="0" err="1">
                <a:highlight>
                  <a:srgbClr val="FCFCF9"/>
                </a:highlight>
              </a:rPr>
              <a:t>dengan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pengalaman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lebih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dari</a:t>
            </a:r>
            <a:r>
              <a:rPr lang="en-ID" sz="1600" dirty="0">
                <a:highlight>
                  <a:srgbClr val="FCFCF9"/>
                </a:highlight>
              </a:rPr>
              <a:t> 3 </a:t>
            </a:r>
            <a:r>
              <a:rPr lang="en-ID" sz="1600" dirty="0" err="1">
                <a:highlight>
                  <a:srgbClr val="FCFCF9"/>
                </a:highlight>
              </a:rPr>
              <a:t>tahun</a:t>
            </a:r>
            <a:r>
              <a:rPr lang="en-ID" sz="1600" dirty="0">
                <a:highlight>
                  <a:srgbClr val="FCFCF9"/>
                </a:highlight>
              </a:rPr>
              <a:t> di </a:t>
            </a:r>
            <a:r>
              <a:rPr lang="en-ID" sz="1600" dirty="0" err="1">
                <a:highlight>
                  <a:srgbClr val="FCFCF9"/>
                </a:highlight>
              </a:rPr>
              <a:t>manajemen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proyek</a:t>
            </a:r>
            <a:r>
              <a:rPr lang="en-ID" sz="1600" dirty="0">
                <a:highlight>
                  <a:srgbClr val="FCFCF9"/>
                </a:highlight>
              </a:rPr>
              <a:t>, </a:t>
            </a:r>
            <a:r>
              <a:rPr lang="en-ID" sz="1600" dirty="0" err="1">
                <a:highlight>
                  <a:srgbClr val="FCFCF9"/>
                </a:highlight>
              </a:rPr>
              <a:t>analisis</a:t>
            </a:r>
            <a:r>
              <a:rPr lang="en-ID" sz="1600" dirty="0">
                <a:highlight>
                  <a:srgbClr val="FCFCF9"/>
                </a:highlight>
              </a:rPr>
              <a:t> data, dan </a:t>
            </a:r>
            <a:r>
              <a:rPr lang="en-ID" sz="1600" dirty="0" err="1">
                <a:highlight>
                  <a:srgbClr val="FCFCF9"/>
                </a:highlight>
              </a:rPr>
              <a:t>operasional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bisnis</a:t>
            </a:r>
            <a:r>
              <a:rPr lang="en-ID" sz="1600" dirty="0">
                <a:highlight>
                  <a:srgbClr val="FCFCF9"/>
                </a:highlight>
              </a:rPr>
              <a:t>. </a:t>
            </a:r>
            <a:r>
              <a:rPr lang="en-ID" sz="1600" dirty="0" err="1">
                <a:highlight>
                  <a:srgbClr val="FCFCF9"/>
                </a:highlight>
              </a:rPr>
              <a:t>Berhasil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meningkatkan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efisiensi</a:t>
            </a:r>
            <a:r>
              <a:rPr lang="en-ID" sz="1600" dirty="0">
                <a:highlight>
                  <a:srgbClr val="FCFCF9"/>
                </a:highlight>
              </a:rPr>
              <a:t> onboarding </a:t>
            </a:r>
            <a:r>
              <a:rPr lang="en-ID" sz="1600" dirty="0" err="1">
                <a:highlight>
                  <a:srgbClr val="FCFCF9"/>
                </a:highlight>
              </a:rPr>
              <a:t>mitra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sebesar</a:t>
            </a:r>
            <a:r>
              <a:rPr lang="en-ID" sz="1600" dirty="0">
                <a:highlight>
                  <a:srgbClr val="FCFCF9"/>
                </a:highlight>
              </a:rPr>
              <a:t> 85%, </a:t>
            </a:r>
            <a:r>
              <a:rPr lang="en-ID" sz="1600" dirty="0" err="1">
                <a:highlight>
                  <a:srgbClr val="FCFCF9"/>
                </a:highlight>
              </a:rPr>
              <a:t>menjalankan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kampanye</a:t>
            </a:r>
            <a:r>
              <a:rPr lang="en-ID" sz="1600" dirty="0">
                <a:highlight>
                  <a:srgbClr val="FCFCF9"/>
                </a:highlight>
              </a:rPr>
              <a:t> digital </a:t>
            </a:r>
            <a:r>
              <a:rPr lang="en-ID" sz="1600" dirty="0" err="1">
                <a:highlight>
                  <a:srgbClr val="FCFCF9"/>
                </a:highlight>
              </a:rPr>
              <a:t>dengan</a:t>
            </a:r>
            <a:r>
              <a:rPr lang="en-ID" sz="1600" dirty="0">
                <a:highlight>
                  <a:srgbClr val="FCFCF9"/>
                </a:highlight>
              </a:rPr>
              <a:t> 20.000+ </a:t>
            </a:r>
            <a:r>
              <a:rPr lang="en-ID" sz="1600" dirty="0" err="1">
                <a:highlight>
                  <a:srgbClr val="FCFCF9"/>
                </a:highlight>
              </a:rPr>
              <a:t>interaksi</a:t>
            </a:r>
            <a:r>
              <a:rPr lang="en-ID" sz="1600" dirty="0">
                <a:highlight>
                  <a:srgbClr val="FCFCF9"/>
                </a:highlight>
              </a:rPr>
              <a:t>, </a:t>
            </a:r>
            <a:r>
              <a:rPr lang="en-ID" sz="1600" dirty="0" err="1">
                <a:highlight>
                  <a:srgbClr val="FCFCF9"/>
                </a:highlight>
              </a:rPr>
              <a:t>serta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memastikan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akurasi</a:t>
            </a:r>
            <a:r>
              <a:rPr lang="en-ID" sz="1600" dirty="0">
                <a:highlight>
                  <a:srgbClr val="FCFCF9"/>
                </a:highlight>
              </a:rPr>
              <a:t> 40.000+ data </a:t>
            </a:r>
            <a:r>
              <a:rPr lang="en-ID" sz="1600" dirty="0" err="1">
                <a:highlight>
                  <a:srgbClr val="FCFCF9"/>
                </a:highlight>
              </a:rPr>
              <a:t>pemilih</a:t>
            </a:r>
            <a:r>
              <a:rPr lang="en-ID" sz="1600" dirty="0">
                <a:highlight>
                  <a:srgbClr val="FCFCF9"/>
                </a:highlight>
              </a:rPr>
              <a:t> di KPU. </a:t>
            </a:r>
            <a:r>
              <a:rPr lang="en-ID" sz="1600" dirty="0" err="1">
                <a:highlight>
                  <a:srgbClr val="FCFCF9"/>
                </a:highlight>
              </a:rPr>
              <a:t>Mahir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dalam</a:t>
            </a:r>
            <a:r>
              <a:rPr lang="en-ID" sz="1600" dirty="0">
                <a:highlight>
                  <a:srgbClr val="FCFCF9"/>
                </a:highlight>
              </a:rPr>
              <a:t> Power BI, Python, Google Workspace, dan </a:t>
            </a:r>
            <a:r>
              <a:rPr lang="en-ID" sz="1600" dirty="0" err="1">
                <a:highlight>
                  <a:srgbClr val="FCFCF9"/>
                </a:highlight>
              </a:rPr>
              <a:t>memiliki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keterampilan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kepemimpinan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serta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strategi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 err="1">
                <a:highlight>
                  <a:srgbClr val="FCFCF9"/>
                </a:highlight>
              </a:rPr>
              <a:t>bisnis</a:t>
            </a:r>
            <a:r>
              <a:rPr lang="en-ID" sz="1600" dirty="0">
                <a:highlight>
                  <a:srgbClr val="FCFCF9"/>
                </a:highlight>
              </a:rPr>
              <a:t>.</a:t>
            </a:r>
          </a:p>
          <a:p>
            <a:pPr marL="114300" indent="0" algn="ctr">
              <a:buNone/>
            </a:pPr>
            <a:endParaRPr lang="en-ID" sz="1600" dirty="0">
              <a:highlight>
                <a:srgbClr val="FCFCF9"/>
              </a:highlight>
            </a:endParaRPr>
          </a:p>
          <a:p>
            <a:pPr marL="114300" indent="0" algn="ctr">
              <a:buNone/>
            </a:pPr>
            <a:r>
              <a:rPr lang="en-ID" sz="1600" dirty="0">
                <a:highlight>
                  <a:srgbClr val="FCFCF9"/>
                </a:highlight>
              </a:rPr>
              <a:t>📩 </a:t>
            </a:r>
            <a:r>
              <a:rPr lang="en-ID" sz="1600" b="1" dirty="0">
                <a:highlight>
                  <a:srgbClr val="FCFCF9"/>
                </a:highlight>
              </a:rPr>
              <a:t>Email: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>
                <a:highlight>
                  <a:srgbClr val="FCFCF9"/>
                </a:highlight>
                <a:hlinkClick r:id="rId3"/>
              </a:rPr>
              <a:t>alfaizi1504@gmail.com</a:t>
            </a:r>
            <a:r>
              <a:rPr lang="en-ID" sz="1600" dirty="0">
                <a:highlight>
                  <a:srgbClr val="FCFCF9"/>
                </a:highlight>
              </a:rPr>
              <a:t> | 📍 Jakarta</a:t>
            </a:r>
            <a:br>
              <a:rPr lang="en-ID" sz="1600" dirty="0">
                <a:highlight>
                  <a:srgbClr val="FCFCF9"/>
                </a:highlight>
              </a:rPr>
            </a:br>
            <a:r>
              <a:rPr lang="en-ID" sz="1600" dirty="0">
                <a:highlight>
                  <a:srgbClr val="FCFCF9"/>
                </a:highlight>
              </a:rPr>
              <a:t>🔗 </a:t>
            </a:r>
            <a:r>
              <a:rPr lang="en-ID" sz="1600" b="1" dirty="0">
                <a:highlight>
                  <a:srgbClr val="FCFCF9"/>
                </a:highlight>
              </a:rPr>
              <a:t>LinkedIn:</a:t>
            </a:r>
            <a:r>
              <a:rPr lang="en-ID" sz="1600" dirty="0">
                <a:highlight>
                  <a:srgbClr val="FCFCF9"/>
                </a:highlight>
              </a:rPr>
              <a:t> </a:t>
            </a:r>
            <a:r>
              <a:rPr lang="en-ID" sz="1600" dirty="0">
                <a:highlight>
                  <a:srgbClr val="FCFCF9"/>
                </a:highlight>
                <a:hlinkClick r:id="rId4"/>
              </a:rPr>
              <a:t>linkedin.com/in/riski-alfaizi</a:t>
            </a:r>
            <a:endParaRPr lang="en-ID" sz="1600" dirty="0">
              <a:highlight>
                <a:srgbClr val="FCFCF9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body" idx="1"/>
          </p:nvPr>
        </p:nvSpPr>
        <p:spPr>
          <a:xfrm>
            <a:off x="73160" y="805631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Data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Visualisasi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&amp; Insight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5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5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5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5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5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📌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Visualisasi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Grafik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Perbandingan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Harga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Saham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Aktual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vs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Prediksi</a:t>
            </a:r>
            <a:endParaRPr lang="en-ID" sz="15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(Gambar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akan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menampilkan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garis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biru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untuk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harga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aktual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garis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merah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untuk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harga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prediksi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  <a:p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🟦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Garis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Biru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→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Harga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saham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Apple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berdasarkan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data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historis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  <a:b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🟥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Garis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Merah →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Prediksi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harga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saham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menggunakan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model LSTM/GRU.</a:t>
            </a:r>
          </a:p>
          <a:p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📌 Insight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dari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Data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Visualisasi</a:t>
            </a:r>
            <a:endParaRPr lang="en-ID" sz="15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✅ Model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mampu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mengikuti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pola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tren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harga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saham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meskipun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ada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sedikit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lag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dalam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beberapa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titik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  <a:b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✅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Prediksi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cukup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akurat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untuk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tren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jangka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panjang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tetapi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terdapat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beberapa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deviasi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kecil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dalam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fluktuasi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jangka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pendek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3" name="Google Shape;203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89158A-2CE9-407B-9DF7-94DA6184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1" y="805631"/>
            <a:ext cx="3203209" cy="156982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>
            <a:spLocks noGrp="1"/>
          </p:cNvSpPr>
          <p:nvPr>
            <p:ph type="body" idx="1"/>
          </p:nvPr>
        </p:nvSpPr>
        <p:spPr>
          <a:xfrm>
            <a:off x="73160" y="805631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Temuan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Anomali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/ Data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Aneh</a:t>
            </a:r>
            <a:endParaRPr lang="en-ID" sz="15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Lonjakan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harga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tiba-tiba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(spike/drop) → </a:t>
            </a:r>
            <a:b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Model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kesulitan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menangkap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perubahan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ekstrem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dalam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harga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saham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Kurangnya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fitur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tambahan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→ Model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hanya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menggunakan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Close Price,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tanpa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mempertimbangkan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volume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perdagangan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sentimen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pasar,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atau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faktor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ekonomi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lainnya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en-ID" sz="15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Kesimpulan:</a:t>
            </a:r>
          </a:p>
          <a:p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Model LSTM &amp; GRU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dapat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memprediksi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tren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harga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saham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dengan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baik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tetapi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masih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perlu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peningkatan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dalam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menangkap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volatilitas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tinggi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Menambahkan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fitur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lain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seperti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indikator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teknikal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atau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berita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pasar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bisa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meningkatkan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akurasi</a:t>
            </a:r>
            <a:r>
              <a:rPr lang="en-ID" sz="15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model.</a:t>
            </a:r>
          </a:p>
        </p:txBody>
      </p:sp>
      <p:sp>
        <p:nvSpPr>
          <p:cNvPr id="203" name="Google Shape;203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A3E4A-7EBB-403A-B63C-6325759AC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39" y="502486"/>
            <a:ext cx="1896822" cy="9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306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>
            <a:spLocks noGrp="1"/>
          </p:cNvSpPr>
          <p:nvPr>
            <p:ph type="body" idx="1"/>
          </p:nvPr>
        </p:nvSpPr>
        <p:spPr>
          <a:xfrm>
            <a:off x="311700" y="524850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6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6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600" b="1" dirty="0">
                <a:solidFill>
                  <a:schemeClr val="dk1"/>
                </a:solidFill>
              </a:rPr>
              <a:t>Hasil </a:t>
            </a:r>
            <a:r>
              <a:rPr lang="en-ID" sz="1600" b="1" dirty="0" err="1">
                <a:solidFill>
                  <a:schemeClr val="dk1"/>
                </a:solidFill>
              </a:rPr>
              <a:t>Evaluasi</a:t>
            </a:r>
            <a:r>
              <a:rPr lang="en-ID" sz="1600" b="1" dirty="0">
                <a:solidFill>
                  <a:schemeClr val="dk1"/>
                </a:solidFill>
              </a:rPr>
              <a:t> Model</a:t>
            </a:r>
          </a:p>
          <a:p>
            <a:r>
              <a:rPr lang="en-ID" sz="1200" dirty="0" err="1">
                <a:solidFill>
                  <a:schemeClr val="dk1"/>
                </a:solidFill>
              </a:rPr>
              <a:t>Evaluasi</a:t>
            </a:r>
            <a:r>
              <a:rPr lang="en-ID" sz="1200" dirty="0">
                <a:solidFill>
                  <a:schemeClr val="dk1"/>
                </a:solidFill>
              </a:rPr>
              <a:t> model </a:t>
            </a:r>
            <a:r>
              <a:rPr lang="en-ID" sz="1200" dirty="0" err="1">
                <a:solidFill>
                  <a:schemeClr val="dk1"/>
                </a:solidFill>
              </a:rPr>
              <a:t>dilakukan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menggunakan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metrik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berikut</a:t>
            </a:r>
            <a:r>
              <a:rPr lang="en-ID" sz="1200" dirty="0">
                <a:solidFill>
                  <a:schemeClr val="dk1"/>
                </a:solidFill>
              </a:rPr>
              <a:t>:</a:t>
            </a:r>
          </a:p>
          <a:p>
            <a:r>
              <a:rPr lang="en-ID" sz="1200" dirty="0">
                <a:solidFill>
                  <a:schemeClr val="dk1"/>
                </a:solidFill>
              </a:rPr>
              <a:t>Mean Squared Error (MSE): </a:t>
            </a:r>
            <a:r>
              <a:rPr lang="en-ID" sz="1200" dirty="0" err="1">
                <a:solidFill>
                  <a:schemeClr val="dk1"/>
                </a:solidFill>
              </a:rPr>
              <a:t>Mengukur</a:t>
            </a:r>
            <a:r>
              <a:rPr lang="en-ID" sz="1200" dirty="0">
                <a:solidFill>
                  <a:schemeClr val="dk1"/>
                </a:solidFill>
              </a:rPr>
              <a:t> rata-rata </a:t>
            </a:r>
            <a:r>
              <a:rPr lang="en-ID" sz="1200" dirty="0" err="1">
                <a:solidFill>
                  <a:schemeClr val="dk1"/>
                </a:solidFill>
              </a:rPr>
              <a:t>kesalahan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kuadrat</a:t>
            </a:r>
            <a:r>
              <a:rPr lang="en-ID" sz="1200" dirty="0">
                <a:solidFill>
                  <a:schemeClr val="dk1"/>
                </a:solidFill>
              </a:rPr>
              <a:t>. Nilai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kecil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menunjukkan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prediksi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akurat</a:t>
            </a:r>
            <a:r>
              <a:rPr lang="en-ID" sz="1200" dirty="0">
                <a:solidFill>
                  <a:schemeClr val="dk1"/>
                </a:solidFill>
              </a:rPr>
              <a:t>.</a:t>
            </a:r>
          </a:p>
          <a:p>
            <a:r>
              <a:rPr lang="en-ID" sz="1200" dirty="0">
                <a:solidFill>
                  <a:schemeClr val="dk1"/>
                </a:solidFill>
              </a:rPr>
              <a:t>Mean Absolute Error (MAE): </a:t>
            </a:r>
            <a:r>
              <a:rPr lang="en-ID" sz="1200" dirty="0" err="1">
                <a:solidFill>
                  <a:schemeClr val="dk1"/>
                </a:solidFill>
              </a:rPr>
              <a:t>Menghitung</a:t>
            </a:r>
            <a:r>
              <a:rPr lang="en-ID" sz="1200" dirty="0">
                <a:solidFill>
                  <a:schemeClr val="dk1"/>
                </a:solidFill>
              </a:rPr>
              <a:t> rata-rata </a:t>
            </a:r>
            <a:r>
              <a:rPr lang="en-ID" sz="1200" dirty="0" err="1">
                <a:solidFill>
                  <a:schemeClr val="dk1"/>
                </a:solidFill>
              </a:rPr>
              <a:t>selisih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absolut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antara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prediksi</a:t>
            </a:r>
            <a:r>
              <a:rPr lang="en-ID" sz="1200" dirty="0">
                <a:solidFill>
                  <a:schemeClr val="dk1"/>
                </a:solidFill>
              </a:rPr>
              <a:t> dan </a:t>
            </a:r>
            <a:r>
              <a:rPr lang="en-ID" sz="1200" dirty="0" err="1">
                <a:solidFill>
                  <a:schemeClr val="dk1"/>
                </a:solidFill>
              </a:rPr>
              <a:t>nilai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aktual</a:t>
            </a:r>
            <a:r>
              <a:rPr lang="en-ID" sz="1200" dirty="0">
                <a:solidFill>
                  <a:schemeClr val="dk1"/>
                </a:solidFill>
              </a:rPr>
              <a:t>.</a:t>
            </a:r>
          </a:p>
          <a:p>
            <a:r>
              <a:rPr lang="en-ID" sz="1200" dirty="0">
                <a:solidFill>
                  <a:schemeClr val="dk1"/>
                </a:solidFill>
              </a:rPr>
              <a:t>Root Mean Squared Error (RMSE):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peka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terhadap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kesalahan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besar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dibanding</a:t>
            </a:r>
            <a:r>
              <a:rPr lang="en-ID" sz="1200" dirty="0">
                <a:solidFill>
                  <a:schemeClr val="dk1"/>
                </a:solidFill>
              </a:rPr>
              <a:t> MAE.</a:t>
            </a:r>
          </a:p>
          <a:p>
            <a:r>
              <a:rPr lang="en-ID" sz="1200" dirty="0">
                <a:solidFill>
                  <a:schemeClr val="dk1"/>
                </a:solidFill>
              </a:rPr>
              <a:t>Hasil </a:t>
            </a:r>
            <a:r>
              <a:rPr lang="en-ID" sz="1200" dirty="0" err="1">
                <a:solidFill>
                  <a:schemeClr val="dk1"/>
                </a:solidFill>
              </a:rPr>
              <a:t>evaluasi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menunjukkan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bahwa</a:t>
            </a:r>
            <a:r>
              <a:rPr lang="en-ID" sz="1200" dirty="0">
                <a:solidFill>
                  <a:schemeClr val="dk1"/>
                </a:solidFill>
              </a:rPr>
              <a:t> model GRU </a:t>
            </a:r>
            <a:r>
              <a:rPr lang="en-ID" sz="1200" dirty="0" err="1">
                <a:solidFill>
                  <a:schemeClr val="dk1"/>
                </a:solidFill>
              </a:rPr>
              <a:t>memiliki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nilai</a:t>
            </a:r>
            <a:r>
              <a:rPr lang="en-ID" sz="1200" dirty="0">
                <a:solidFill>
                  <a:schemeClr val="dk1"/>
                </a:solidFill>
              </a:rPr>
              <a:t> error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kecil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dibanding</a:t>
            </a:r>
            <a:r>
              <a:rPr lang="en-ID" sz="1200" dirty="0">
                <a:solidFill>
                  <a:schemeClr val="dk1"/>
                </a:solidFill>
              </a:rPr>
              <a:t> LSTM, yang </a:t>
            </a:r>
            <a:r>
              <a:rPr lang="en-ID" sz="1200" dirty="0" err="1">
                <a:solidFill>
                  <a:schemeClr val="dk1"/>
                </a:solidFill>
              </a:rPr>
              <a:t>berarti</a:t>
            </a:r>
            <a:r>
              <a:rPr lang="en-ID" sz="1200" dirty="0">
                <a:solidFill>
                  <a:schemeClr val="dk1"/>
                </a:solidFill>
              </a:rPr>
              <a:t> GRU </a:t>
            </a:r>
            <a:r>
              <a:rPr lang="en-ID" sz="1200" dirty="0" err="1">
                <a:solidFill>
                  <a:schemeClr val="dk1"/>
                </a:solidFill>
              </a:rPr>
              <a:t>sedikit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lebih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baik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dalam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memprediksi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harga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saham</a:t>
            </a:r>
            <a:r>
              <a:rPr lang="en-ID" sz="1200" dirty="0">
                <a:solidFill>
                  <a:schemeClr val="dk1"/>
                </a:solidFill>
              </a:rPr>
              <a:t>. </a:t>
            </a:r>
            <a:r>
              <a:rPr lang="en-ID" sz="1200" dirty="0" err="1">
                <a:solidFill>
                  <a:schemeClr val="dk1"/>
                </a:solidFill>
              </a:rPr>
              <a:t>Namun</a:t>
            </a:r>
            <a:r>
              <a:rPr lang="en-ID" sz="1200" dirty="0">
                <a:solidFill>
                  <a:schemeClr val="dk1"/>
                </a:solidFill>
              </a:rPr>
              <a:t>, </a:t>
            </a:r>
            <a:r>
              <a:rPr lang="en-ID" sz="1200" dirty="0" err="1">
                <a:solidFill>
                  <a:schemeClr val="dk1"/>
                </a:solidFill>
              </a:rPr>
              <a:t>kedua</a:t>
            </a:r>
            <a:r>
              <a:rPr lang="en-ID" sz="1200" dirty="0">
                <a:solidFill>
                  <a:schemeClr val="dk1"/>
                </a:solidFill>
              </a:rPr>
              <a:t> model </a:t>
            </a:r>
            <a:r>
              <a:rPr lang="en-ID" sz="1200" dirty="0" err="1">
                <a:solidFill>
                  <a:schemeClr val="dk1"/>
                </a:solidFill>
              </a:rPr>
              <a:t>masih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menghadapi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kesulitan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dalam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menangkap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lonjakan</a:t>
            </a:r>
            <a:r>
              <a:rPr lang="en-ID" sz="1200" dirty="0">
                <a:solidFill>
                  <a:schemeClr val="dk1"/>
                </a:solidFill>
              </a:rPr>
              <a:t> </a:t>
            </a:r>
            <a:r>
              <a:rPr lang="en-ID" sz="1200" dirty="0" err="1">
                <a:solidFill>
                  <a:schemeClr val="dk1"/>
                </a:solidFill>
              </a:rPr>
              <a:t>harga</a:t>
            </a:r>
            <a:r>
              <a:rPr lang="en-ID" sz="1200" dirty="0">
                <a:solidFill>
                  <a:schemeClr val="dk1"/>
                </a:solidFill>
              </a:rPr>
              <a:t> yang </a:t>
            </a:r>
            <a:r>
              <a:rPr lang="en-ID" sz="1200" dirty="0" err="1">
                <a:solidFill>
                  <a:schemeClr val="dk1"/>
                </a:solidFill>
              </a:rPr>
              <a:t>ekstrem</a:t>
            </a:r>
            <a:r>
              <a:rPr lang="en-ID" sz="1200" dirty="0">
                <a:solidFill>
                  <a:schemeClr val="dk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Kesimpulan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Model LSTM dan GRU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mampu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memprediksi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tren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harga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saham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dengan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cukup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baik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terutama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untuk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jangka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panjang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Model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kesulitan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menangkap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fluktuasi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harga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yang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tajam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sehingga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perlu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perbaikan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dalam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menangani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volatilitas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tinggi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Penambahan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fitur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tambahan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seperti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volume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perdagangan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indikator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teknikal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atau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sentimen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pasar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dapat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meningkatkan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akurasi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model.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Model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ini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dapat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digunakan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sebagai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alat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bantu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analisis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saham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tetapi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tidak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dapat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dijadikan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satu-satunya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dasar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dalam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pengambilan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keputusan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investasi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Peningkatan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performa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dapat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dilakukan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melalui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tuning hyperparameter,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penggunaan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dataset yang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lebih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besar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atau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altLang="en-US" sz="1200" dirty="0" err="1">
                <a:solidFill>
                  <a:srgbClr val="0D0D0D"/>
                </a:solidFill>
                <a:highlight>
                  <a:srgbClr val="FFFFFF"/>
                </a:highlight>
              </a:rPr>
              <a:t>kombinasi</a:t>
            </a:r>
            <a:r>
              <a:rPr lang="en-US" altLang="en-US" sz="1200" dirty="0">
                <a:solidFill>
                  <a:srgbClr val="0D0D0D"/>
                </a:solidFill>
                <a:highlight>
                  <a:srgbClr val="FFFFFF"/>
                </a:highlight>
              </a:rPr>
              <a:t> model LSTM+GRU.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215" name="Google Shape;215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04: Deep learning / Artificial Neural Network</a:t>
            </a:r>
            <a:endParaRPr sz="2000" b="1"/>
          </a:p>
        </p:txBody>
      </p:sp>
      <p:sp>
        <p:nvSpPr>
          <p:cNvPr id="216" name="Google Shape;216;p43"/>
          <p:cNvSpPr txBox="1"/>
          <p:nvPr/>
        </p:nvSpPr>
        <p:spPr>
          <a:xfrm>
            <a:off x="311700" y="3215169"/>
            <a:ext cx="69063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ID" sz="1700" u="sng" dirty="0">
                <a:solidFill>
                  <a:schemeClr val="accent5"/>
                </a:solidFill>
                <a:highlight>
                  <a:schemeClr val="lt1"/>
                </a:highlight>
              </a:rPr>
              <a:t>https://github.com/Alfaiz15</a:t>
            </a:r>
            <a:endParaRPr sz="1700" u="sng" dirty="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4"/>
          <p:cNvSpPr txBox="1">
            <a:spLocks noGrp="1"/>
          </p:cNvSpPr>
          <p:nvPr>
            <p:ph type="title"/>
          </p:nvPr>
        </p:nvSpPr>
        <p:spPr>
          <a:xfrm>
            <a:off x="311700" y="172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Penutup</a:t>
            </a:r>
            <a:endParaRPr b="1"/>
          </a:p>
        </p:txBody>
      </p:sp>
      <p:sp>
        <p:nvSpPr>
          <p:cNvPr id="222" name="Google Shape;222;p44"/>
          <p:cNvSpPr txBox="1">
            <a:spLocks noGrp="1"/>
          </p:cNvSpPr>
          <p:nvPr>
            <p:ph type="body" idx="1"/>
          </p:nvPr>
        </p:nvSpPr>
        <p:spPr>
          <a:xfrm>
            <a:off x="192430" y="155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dk1"/>
                </a:solidFill>
              </a:rPr>
              <a:t>RISKI ALFAIZI | +62 852 6827 9595 | alfaizi1504@gmail.com |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dk1"/>
                </a:solidFill>
              </a:rPr>
              <a:t>Linkedin: </a:t>
            </a:r>
            <a:r>
              <a:rPr lang="fi-FI" dirty="0">
                <a:solidFill>
                  <a:schemeClr val="dk1"/>
                </a:solidFill>
                <a:hlinkClick r:id="rId3"/>
              </a:rPr>
              <a:t>https://www.linkedin.com/in/riski-alfaizi/</a:t>
            </a:r>
            <a:endParaRPr lang="fi-FI" dirty="0">
              <a:solidFill>
                <a:schemeClr val="dk1"/>
              </a:solidFill>
            </a:endParaRPr>
          </a:p>
          <a:p>
            <a:pPr marL="0" lvl="0" indent="0" algn="just">
              <a:buNone/>
            </a:pPr>
            <a:r>
              <a:rPr lang="en-ID" dirty="0" err="1">
                <a:solidFill>
                  <a:schemeClr val="dk1"/>
                </a:solidFill>
              </a:rPr>
              <a:t>Github</a:t>
            </a:r>
            <a:r>
              <a:rPr lang="en-ID" dirty="0">
                <a:solidFill>
                  <a:schemeClr val="dk1"/>
                </a:solidFill>
              </a:rPr>
              <a:t>: </a:t>
            </a:r>
            <a:r>
              <a:rPr lang="en-ID" sz="1700" u="sng" dirty="0">
                <a:solidFill>
                  <a:schemeClr val="accent5"/>
                </a:solidFill>
                <a:highlight>
                  <a:schemeClr val="lt1"/>
                </a:highlight>
                <a:hlinkClick r:id="rId4"/>
              </a:rPr>
              <a:t>https://github.com/Alfaiz15</a:t>
            </a:r>
            <a:endParaRPr lang="en-ID" sz="1700" u="sng" dirty="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4C75E-B4C5-40D9-AC6E-91389D665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99" y="684531"/>
            <a:ext cx="731909" cy="8063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/>
          <p:nvPr/>
        </p:nvSpPr>
        <p:spPr>
          <a:xfrm>
            <a:off x="1321114" y="2490904"/>
            <a:ext cx="4644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>
                <a:solidFill>
                  <a:srgbClr val="1211CA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>
            <a:spLocks noGrp="1"/>
          </p:cNvSpPr>
          <p:nvPr>
            <p:ph type="body" idx="1"/>
          </p:nvPr>
        </p:nvSpPr>
        <p:spPr>
          <a:xfrm>
            <a:off x="311700" y="187900"/>
            <a:ext cx="8520600" cy="48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Catatan:</a:t>
            </a:r>
            <a:endParaRPr b="1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CFCF9"/>
                </a:highlight>
                <a:latin typeface="Calibri"/>
                <a:ea typeface="Calibri"/>
                <a:cs typeface="Calibri"/>
                <a:sym typeface="Calibri"/>
              </a:rPr>
              <a:t>Setelah menyelesaikan tugas, periksa ulang hasil kerja kamu dan hapus catatan instruksi dari panduan Tim Kelas. Dengan demikian, hasil project kamu akan terlihat profesional dan lebih menarik!</a:t>
            </a:r>
            <a:endParaRPr>
              <a:solidFill>
                <a:srgbClr val="434343"/>
              </a:solidFill>
              <a:highlight>
                <a:srgbClr val="FCFCF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highlight>
                <a:srgbClr val="FCFCF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343B"/>
                </a:solidFill>
                <a:highlight>
                  <a:srgbClr val="FCFCF9"/>
                </a:highlight>
                <a:latin typeface="Calibri"/>
                <a:ea typeface="Calibri"/>
                <a:cs typeface="Calibri"/>
                <a:sym typeface="Calibri"/>
              </a:rPr>
              <a:t>Jangan lupa untuk akses link hasil project dengan mengatur setting "Commenter" sehingga expert dapat memberikan feedback.</a:t>
            </a:r>
            <a:endParaRPr>
              <a:solidFill>
                <a:srgbClr val="434343"/>
              </a:solidFill>
              <a:highlight>
                <a:srgbClr val="FCFCF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highlight>
                <a:srgbClr val="FCFCF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highlight>
                <a:srgbClr val="FCFCF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highlight>
                <a:srgbClr val="FCFCF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highlight>
                <a:srgbClr val="FCFCF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highlight>
                <a:srgbClr val="FCFCF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highlight>
                <a:srgbClr val="FCFCF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highlight>
                <a:srgbClr val="FCFCF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highlight>
                  <a:srgbClr val="FCFCF9"/>
                </a:highlight>
                <a:latin typeface="Calibri"/>
                <a:ea typeface="Calibri"/>
                <a:cs typeface="Calibri"/>
                <a:sym typeface="Calibri"/>
              </a:rPr>
              <a:t>Selamat Mengerjakan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🌟</a:t>
            </a:r>
            <a:endParaRPr>
              <a:solidFill>
                <a:srgbClr val="434343"/>
              </a:solidFill>
              <a:highlight>
                <a:srgbClr val="FCFCF9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46"/>
          <p:cNvPicPr preferRelativeResize="0"/>
          <p:nvPr/>
        </p:nvPicPr>
        <p:blipFill rotWithShape="1">
          <a:blip r:embed="rId3">
            <a:alphaModFix/>
          </a:blip>
          <a:srcRect l="-1720" r="1719"/>
          <a:stretch/>
        </p:blipFill>
        <p:spPr>
          <a:xfrm>
            <a:off x="419974" y="2345100"/>
            <a:ext cx="5169301" cy="18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8"/>
          <p:cNvGraphicFramePr/>
          <p:nvPr/>
        </p:nvGraphicFramePr>
        <p:xfrm>
          <a:off x="433925" y="850625"/>
          <a:ext cx="8460250" cy="3362960"/>
        </p:xfrm>
        <a:graphic>
          <a:graphicData uri="http://schemas.openxmlformats.org/drawingml/2006/table">
            <a:tbl>
              <a:tblPr>
                <a:noFill/>
                <a:tableStyleId>{E9DB3EBE-233B-49B0-BD45-DC4F2D1F0A82}</a:tableStyleId>
              </a:tblPr>
              <a:tblGrid>
                <a:gridCol w="9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No</a:t>
                      </a:r>
                      <a:endParaRPr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Kompetensi</a:t>
                      </a:r>
                      <a:endParaRPr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Membuat Data Frame Berupa Baris dan Kolom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Analisis Data Menggunakan Measures of Central Tendency dan Measures of Variability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Melakukan Hingga Menganalisis Hasil Uji T-Test pada Python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Menerapkan Proses Exploratory Data Analysis (EDA)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Menerjemahkan Data Menjadi Visualisasi 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Machine Learning Model Menggunakan Algoritma Supervised atau Unsupervised Learning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Mampu Mengimplementasikan Deep Learning Model Menggunakan Algoritma Artificial Neural Networks (ANN)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893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chemeClr val="dk1"/>
                </a:solidFill>
              </a:rPr>
              <a:t>Instruksi: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Overview - Background Problem Project</a:t>
            </a:r>
            <a:endParaRPr b="1" dirty="0">
              <a:solidFill>
                <a:schemeClr val="dk1"/>
              </a:solidFill>
            </a:endParaRPr>
          </a:p>
          <a:p>
            <a:r>
              <a:rPr lang="en-ID" sz="1400" dirty="0">
                <a:solidFill>
                  <a:schemeClr val="dk1"/>
                </a:solidFill>
              </a:rPr>
              <a:t>Perusahaan X </a:t>
            </a:r>
            <a:r>
              <a:rPr lang="en-ID" sz="1400" dirty="0" err="1">
                <a:solidFill>
                  <a:schemeClr val="dk1"/>
                </a:solidFill>
              </a:rPr>
              <a:t>ingin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meningkatkan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penjualan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melalui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pelatihan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tim</a:t>
            </a:r>
            <a:r>
              <a:rPr lang="en-ID" sz="1400" dirty="0">
                <a:solidFill>
                  <a:schemeClr val="dk1"/>
                </a:solidFill>
              </a:rPr>
              <a:t> sales. </a:t>
            </a:r>
            <a:r>
              <a:rPr lang="en-ID" sz="1400" dirty="0" err="1">
                <a:solidFill>
                  <a:schemeClr val="dk1"/>
                </a:solidFill>
              </a:rPr>
              <a:t>Sebelum</a:t>
            </a:r>
            <a:r>
              <a:rPr lang="en-ID" sz="1400" dirty="0">
                <a:solidFill>
                  <a:schemeClr val="dk1"/>
                </a:solidFill>
              </a:rPr>
              <a:t> training, rata-rata </a:t>
            </a:r>
            <a:r>
              <a:rPr lang="en-ID" sz="1400" dirty="0" err="1">
                <a:solidFill>
                  <a:schemeClr val="dk1"/>
                </a:solidFill>
              </a:rPr>
              <a:t>transaksi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adalah</a:t>
            </a:r>
            <a:r>
              <a:rPr lang="en-ID" sz="1400" dirty="0">
                <a:solidFill>
                  <a:schemeClr val="dk1"/>
                </a:solidFill>
              </a:rPr>
              <a:t> $100 per </a:t>
            </a:r>
            <a:r>
              <a:rPr lang="en-ID" sz="1400" dirty="0" err="1">
                <a:solidFill>
                  <a:schemeClr val="dk1"/>
                </a:solidFill>
              </a:rPr>
              <a:t>transaksi</a:t>
            </a:r>
            <a:r>
              <a:rPr lang="en-ID" sz="1400" dirty="0">
                <a:solidFill>
                  <a:schemeClr val="dk1"/>
                </a:solidFill>
              </a:rPr>
              <a:t>. </a:t>
            </a:r>
            <a:r>
              <a:rPr lang="en-ID" sz="1400" dirty="0" err="1">
                <a:solidFill>
                  <a:schemeClr val="dk1"/>
                </a:solidFill>
              </a:rPr>
              <a:t>Analisis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ini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bertujuan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untuk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menguji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apakah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terdapat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peningkatan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signifikan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setelah</a:t>
            </a:r>
            <a:r>
              <a:rPr lang="en-ID" sz="1400" dirty="0">
                <a:solidFill>
                  <a:schemeClr val="dk1"/>
                </a:solidFill>
              </a:rPr>
              <a:t> training </a:t>
            </a:r>
            <a:r>
              <a:rPr lang="en-ID" sz="1400" dirty="0" err="1">
                <a:solidFill>
                  <a:schemeClr val="dk1"/>
                </a:solidFill>
              </a:rPr>
              <a:t>dengan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menggunakan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metode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statistik</a:t>
            </a:r>
            <a:r>
              <a:rPr lang="en-ID" sz="1400" dirty="0">
                <a:solidFill>
                  <a:schemeClr val="dk1"/>
                </a:solidFill>
              </a:rPr>
              <a:t>.</a:t>
            </a:r>
          </a:p>
          <a:p>
            <a:r>
              <a:rPr lang="en-ID" sz="1400" dirty="0" err="1">
                <a:solidFill>
                  <a:schemeClr val="dk1"/>
                </a:solidFill>
              </a:rPr>
              <a:t>Langkah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Penyelesaian</a:t>
            </a:r>
            <a:r>
              <a:rPr lang="en-ID" sz="1400" dirty="0">
                <a:solidFill>
                  <a:schemeClr val="dk1"/>
                </a:solidFill>
              </a:rPr>
              <a:t>:</a:t>
            </a:r>
          </a:p>
          <a:p>
            <a:r>
              <a:rPr lang="en-ID" sz="1400" dirty="0" err="1">
                <a:solidFill>
                  <a:schemeClr val="dk1"/>
                </a:solidFill>
              </a:rPr>
              <a:t>Mengumpulkan</a:t>
            </a:r>
            <a:r>
              <a:rPr lang="en-ID" sz="1400" dirty="0">
                <a:solidFill>
                  <a:schemeClr val="dk1"/>
                </a:solidFill>
              </a:rPr>
              <a:t> data </a:t>
            </a:r>
            <a:r>
              <a:rPr lang="en-ID" sz="1400" dirty="0" err="1">
                <a:solidFill>
                  <a:schemeClr val="dk1"/>
                </a:solidFill>
              </a:rPr>
              <a:t>transaksi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dari</a:t>
            </a:r>
            <a:r>
              <a:rPr lang="en-ID" sz="1400" dirty="0">
                <a:solidFill>
                  <a:schemeClr val="dk1"/>
                </a:solidFill>
              </a:rPr>
              <a:t> 25 sales </a:t>
            </a:r>
            <a:r>
              <a:rPr lang="en-ID" sz="1400" dirty="0" err="1">
                <a:solidFill>
                  <a:schemeClr val="dk1"/>
                </a:solidFill>
              </a:rPr>
              <a:t>setelah</a:t>
            </a:r>
            <a:r>
              <a:rPr lang="en-ID" sz="1400" dirty="0">
                <a:solidFill>
                  <a:schemeClr val="dk1"/>
                </a:solidFill>
              </a:rPr>
              <a:t> training.</a:t>
            </a:r>
          </a:p>
          <a:p>
            <a:r>
              <a:rPr lang="en-ID" sz="1400" dirty="0" err="1">
                <a:solidFill>
                  <a:schemeClr val="dk1"/>
                </a:solidFill>
              </a:rPr>
              <a:t>Menganalisis</a:t>
            </a:r>
            <a:r>
              <a:rPr lang="en-ID" sz="1400" dirty="0">
                <a:solidFill>
                  <a:schemeClr val="dk1"/>
                </a:solidFill>
              </a:rPr>
              <a:t> data </a:t>
            </a:r>
            <a:r>
              <a:rPr lang="en-ID" sz="1400" dirty="0" err="1">
                <a:solidFill>
                  <a:schemeClr val="dk1"/>
                </a:solidFill>
              </a:rPr>
              <a:t>menggunakan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ukuran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tendensi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sentral</a:t>
            </a:r>
            <a:r>
              <a:rPr lang="en-ID" sz="1400" dirty="0">
                <a:solidFill>
                  <a:schemeClr val="dk1"/>
                </a:solidFill>
              </a:rPr>
              <a:t> dan </a:t>
            </a:r>
            <a:r>
              <a:rPr lang="en-ID" sz="1400" dirty="0" err="1">
                <a:solidFill>
                  <a:schemeClr val="dk1"/>
                </a:solidFill>
              </a:rPr>
              <a:t>variasi</a:t>
            </a:r>
            <a:r>
              <a:rPr lang="en-ID" sz="1400" dirty="0">
                <a:solidFill>
                  <a:schemeClr val="dk1"/>
                </a:solidFill>
              </a:rPr>
              <a:t>.</a:t>
            </a:r>
          </a:p>
          <a:p>
            <a:r>
              <a:rPr lang="en-ID" sz="1400" dirty="0" err="1">
                <a:solidFill>
                  <a:schemeClr val="dk1"/>
                </a:solidFill>
              </a:rPr>
              <a:t>Menentukan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hipotesis</a:t>
            </a:r>
            <a:r>
              <a:rPr lang="en-ID" sz="1400" dirty="0">
                <a:solidFill>
                  <a:schemeClr val="dk1"/>
                </a:solidFill>
              </a:rPr>
              <a:t> uji </a:t>
            </a:r>
            <a:r>
              <a:rPr lang="en-ID" sz="1400" dirty="0" err="1">
                <a:solidFill>
                  <a:schemeClr val="dk1"/>
                </a:solidFill>
              </a:rPr>
              <a:t>statistik</a:t>
            </a:r>
            <a:r>
              <a:rPr lang="en-ID" sz="1400" dirty="0">
                <a:solidFill>
                  <a:schemeClr val="dk1"/>
                </a:solidFill>
              </a:rPr>
              <a:t>.</a:t>
            </a:r>
          </a:p>
          <a:p>
            <a:r>
              <a:rPr lang="en-ID" sz="1400" dirty="0" err="1">
                <a:solidFill>
                  <a:schemeClr val="dk1"/>
                </a:solidFill>
              </a:rPr>
              <a:t>Melakukan</a:t>
            </a:r>
            <a:r>
              <a:rPr lang="en-ID" sz="1400" dirty="0">
                <a:solidFill>
                  <a:schemeClr val="dk1"/>
                </a:solidFill>
              </a:rPr>
              <a:t> Uji T-Test </a:t>
            </a:r>
            <a:r>
              <a:rPr lang="en-ID" sz="1400" dirty="0" err="1">
                <a:solidFill>
                  <a:schemeClr val="dk1"/>
                </a:solidFill>
              </a:rPr>
              <a:t>untuk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mengetahui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perubahan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signifikan</a:t>
            </a:r>
            <a:r>
              <a:rPr lang="en-ID" sz="1400" dirty="0">
                <a:solidFill>
                  <a:schemeClr val="dk1"/>
                </a:solidFill>
              </a:rPr>
              <a:t>.</a:t>
            </a:r>
          </a:p>
          <a:p>
            <a:r>
              <a:rPr lang="en-ID" sz="1400" dirty="0" err="1">
                <a:solidFill>
                  <a:schemeClr val="dk1"/>
                </a:solidFill>
              </a:rPr>
              <a:t>Menarik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kesimpulan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berdasarkan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hasil</a:t>
            </a:r>
            <a:r>
              <a:rPr lang="en-ID" sz="1400" dirty="0">
                <a:solidFill>
                  <a:schemeClr val="dk1"/>
                </a:solidFill>
              </a:rPr>
              <a:t> </a:t>
            </a:r>
            <a:r>
              <a:rPr lang="en-ID" sz="1400" dirty="0" err="1">
                <a:solidFill>
                  <a:schemeClr val="dk1"/>
                </a:solidFill>
              </a:rPr>
              <a:t>analisis</a:t>
            </a:r>
            <a:r>
              <a:rPr lang="en-ID" sz="1400" dirty="0">
                <a:solidFill>
                  <a:schemeClr val="dk1"/>
                </a:solidFill>
              </a:rPr>
              <a:t>.</a:t>
            </a:r>
          </a:p>
          <a:p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25" name="Google Shape;125;p29"/>
          <p:cNvSpPr txBox="1"/>
          <p:nvPr/>
        </p:nvSpPr>
        <p:spPr>
          <a:xfrm>
            <a:off x="311700" y="3801900"/>
            <a:ext cx="8520600" cy="766975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Study case 1</a:t>
            </a:r>
            <a:br>
              <a:rPr lang="en" sz="1500" dirty="0">
                <a:solidFill>
                  <a:schemeClr val="dk2"/>
                </a:solidFill>
              </a:rPr>
            </a:br>
            <a:r>
              <a:rPr lang="en-ID" sz="1500" u="sng" dirty="0">
                <a:solidFill>
                  <a:schemeClr val="hlink"/>
                </a:solidFill>
              </a:rPr>
              <a:t>https://drive.google.com/file/d/1d7gXIA0k3QCQL1DHwyIzJAvU6_vEUSCD/view?usp=sharing</a:t>
            </a:r>
            <a:r>
              <a:rPr lang="en" sz="1500" u="sng" dirty="0">
                <a:solidFill>
                  <a:schemeClr val="hlink"/>
                </a:solidFill>
              </a:rPr>
              <a:t>  </a:t>
            </a:r>
            <a:endParaRPr sz="1500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047109" cy="3480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D" sz="1300" dirty="0">
                <a:solidFill>
                  <a:srgbClr val="0D0D0D"/>
                </a:solidFill>
              </a:rPr>
              <a:t>Flowchart Proses </a:t>
            </a:r>
            <a:r>
              <a:rPr lang="en-ID" sz="1300" dirty="0" err="1">
                <a:solidFill>
                  <a:srgbClr val="0D0D0D"/>
                </a:solidFill>
              </a:rPr>
              <a:t>Analisis</a:t>
            </a:r>
            <a:r>
              <a:rPr lang="en-ID" sz="1300" dirty="0">
                <a:solidFill>
                  <a:srgbClr val="0D0D0D"/>
                </a:solidFill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Data </a:t>
            </a: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Transaksi</a:t>
            </a:r>
            <a:b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Mengumpulkan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25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sampel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data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transaksi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setelah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pelatihan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analisis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lebih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lanjut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Buat</a:t>
            </a: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DataFrame</a:t>
            </a:r>
            <a:b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Menyusun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data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transaksi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dalam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bentuk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DataFrame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mempermudah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pengolahan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analisis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Analisis</a:t>
            </a: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Ukuran</a:t>
            </a: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Pemusatan</a:t>
            </a:r>
            <a:b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Menghitung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rata-rata (mean), median, dan modus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memahami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kecenderungan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pusat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data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transaksi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Analisis</a:t>
            </a: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Ukuran</a:t>
            </a: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Variabilitas</a:t>
            </a:r>
            <a:b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Mengukur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rentang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varians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deviasi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standar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, dan IQR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mengetahui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sebaran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variabilitas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data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transaksi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Tentukan</a:t>
            </a: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Hipotesis</a:t>
            </a: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 (H0 &amp; H1)</a:t>
            </a:r>
            <a:b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Menetapkan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hipotesis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nol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(H0) dan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alternatif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(H1)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menguji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apakah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rata-rata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transaksi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berubah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setelah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pelatihan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Lakukan</a:t>
            </a: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 T-Test</a:t>
            </a:r>
            <a:b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Melakukan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uji T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membandingkan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rata-rata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transaksi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dengan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nilai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dihipotesiskan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yaitu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$100.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Evaluasi</a:t>
            </a: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 Hasil T-Test</a:t>
            </a:r>
            <a:b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Menilai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p-value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menarik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kesimpulan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apakah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pelatihan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memberikan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pengaruh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signifikan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terhadap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transaksi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300" b="1" dirty="0" err="1">
                <a:solidFill>
                  <a:schemeClr val="tx1"/>
                </a:solidFill>
                <a:latin typeface="Arial" panose="020B0604020202020204" pitchFamily="34" charset="0"/>
              </a:rPr>
              <a:t>Visualisasi</a:t>
            </a: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 Data</a:t>
            </a:r>
            <a:b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Menampilkan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histogram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memperlihatkan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distribusi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transaksi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perbandingan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rata-rata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sebelum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dan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sesudah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pelatihan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sz="12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D" b="1" dirty="0">
                <a:highlight>
                  <a:srgbClr val="FCFCF9"/>
                </a:highlight>
              </a:rPr>
              <a:t>https://medium.com/@R_alfaizi/project-sales-force-training-5e7bded32203</a:t>
            </a:r>
          </a:p>
        </p:txBody>
      </p:sp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01: Sales Force Training</a:t>
            </a:r>
            <a:endParaRPr sz="3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67043F-C282-498A-9647-967AFEAFB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3113"/>
            <a:ext cx="2295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 dirty="0">
                <a:solidFill>
                  <a:srgbClr val="0D0D0D"/>
                </a:solidFill>
              </a:rPr>
              <a:t>Instruksi:</a:t>
            </a:r>
            <a:endParaRPr sz="1700" b="1" u="sng" dirty="0">
              <a:solidFill>
                <a:srgbClr val="0D0D0D"/>
              </a:solidFill>
            </a:endParaRPr>
          </a:p>
          <a:p>
            <a:pPr marL="0" indent="0" algn="just">
              <a:lnSpc>
                <a:spcPct val="125000"/>
              </a:lnSpc>
              <a:buNone/>
            </a:pPr>
            <a:r>
              <a:rPr lang="en-ID" sz="17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Metode</a:t>
            </a:r>
            <a:r>
              <a:rPr lang="en-ID" sz="1700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Analisis</a:t>
            </a:r>
            <a:endParaRPr lang="en" sz="1700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Measures of Central Tendency: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Menghitung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mean, median, dan mode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untuk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memahami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distribusi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transaksi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. Measures of Variability: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Mengukur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range,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variansi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standar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deviasi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, dan IQR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untuk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memahami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sebaran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data. Hypothesis Testing:</a:t>
            </a:r>
          </a:p>
          <a:p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H₀: Rata-rata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transaksi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setelah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training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tetap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$100.</a:t>
            </a:r>
          </a:p>
          <a:p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H₁: Rata-rata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transaksi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setelah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training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berbeda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dari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$100.</a:t>
            </a:r>
          </a:p>
          <a:p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Uji T-Test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dengan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alpha = 0.05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untuk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menentukan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signifikansi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perubahan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ID" sz="1700" dirty="0" err="1">
                <a:solidFill>
                  <a:srgbClr val="0D0D0D"/>
                </a:solidFill>
                <a:highlight>
                  <a:srgbClr val="FFFFFF"/>
                </a:highlight>
              </a:rPr>
              <a:t>transaksi</a:t>
            </a:r>
            <a:r>
              <a:rPr lang="en-ID" sz="17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</p:txBody>
      </p:sp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125950" y="104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>
                <a:solidFill>
                  <a:schemeClr val="tx1"/>
                </a:solidFill>
              </a:rPr>
              <a:t>Kesimpulan</a:t>
            </a:r>
            <a:endParaRPr lang="en-ID" b="1" dirty="0">
              <a:solidFill>
                <a:schemeClr val="tx1"/>
              </a:solidFill>
            </a:endParaRPr>
          </a:p>
          <a:p>
            <a:r>
              <a:rPr lang="en-ID" sz="1400" dirty="0">
                <a:solidFill>
                  <a:schemeClr val="tx1"/>
                </a:solidFill>
              </a:rPr>
              <a:t>Hasil </a:t>
            </a:r>
            <a:r>
              <a:rPr lang="en-ID" sz="1400" dirty="0" err="1">
                <a:solidFill>
                  <a:schemeClr val="tx1"/>
                </a:solidFill>
              </a:rPr>
              <a:t>analisis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menunjukkan</a:t>
            </a:r>
            <a:r>
              <a:rPr lang="en-ID" sz="1400" dirty="0">
                <a:solidFill>
                  <a:schemeClr val="tx1"/>
                </a:solidFill>
              </a:rPr>
              <a:t>:</a:t>
            </a:r>
          </a:p>
          <a:p>
            <a:r>
              <a:rPr lang="en-ID" sz="1400" dirty="0" err="1">
                <a:solidFill>
                  <a:schemeClr val="tx1"/>
                </a:solidFill>
              </a:rPr>
              <a:t>Jika</a:t>
            </a:r>
            <a:r>
              <a:rPr lang="en-ID" sz="1400" dirty="0">
                <a:solidFill>
                  <a:schemeClr val="tx1"/>
                </a:solidFill>
              </a:rPr>
              <a:t> p-value &lt; 0.05, training </a:t>
            </a:r>
            <a:r>
              <a:rPr lang="en-ID" sz="1400" dirty="0" err="1">
                <a:solidFill>
                  <a:schemeClr val="tx1"/>
                </a:solidFill>
              </a:rPr>
              <a:t>memiliki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dampak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signifikan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terhadap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peningkatan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transaksi</a:t>
            </a:r>
            <a:r>
              <a:rPr lang="en-ID" sz="1400" dirty="0">
                <a:solidFill>
                  <a:schemeClr val="tx1"/>
                </a:solidFill>
              </a:rPr>
              <a:t>.</a:t>
            </a:r>
          </a:p>
          <a:p>
            <a:r>
              <a:rPr lang="en-ID" sz="1400" dirty="0" err="1">
                <a:solidFill>
                  <a:schemeClr val="tx1"/>
                </a:solidFill>
              </a:rPr>
              <a:t>Jika</a:t>
            </a:r>
            <a:r>
              <a:rPr lang="en-ID" sz="1400" dirty="0">
                <a:solidFill>
                  <a:schemeClr val="tx1"/>
                </a:solidFill>
              </a:rPr>
              <a:t> p-value &gt; 0.05, </a:t>
            </a:r>
            <a:r>
              <a:rPr lang="en-ID" sz="1400" dirty="0" err="1">
                <a:solidFill>
                  <a:schemeClr val="tx1"/>
                </a:solidFill>
              </a:rPr>
              <a:t>tidak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ada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bukti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kuat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bahwa</a:t>
            </a:r>
            <a:r>
              <a:rPr lang="en-ID" sz="1400" dirty="0">
                <a:solidFill>
                  <a:schemeClr val="tx1"/>
                </a:solidFill>
              </a:rPr>
              <a:t> training </a:t>
            </a:r>
            <a:r>
              <a:rPr lang="en-ID" sz="1400" dirty="0" err="1">
                <a:solidFill>
                  <a:schemeClr val="tx1"/>
                </a:solidFill>
              </a:rPr>
              <a:t>meningkatkan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transaksi</a:t>
            </a:r>
            <a:r>
              <a:rPr lang="en-ID" sz="1400" dirty="0">
                <a:solidFill>
                  <a:schemeClr val="tx1"/>
                </a:solidFill>
              </a:rPr>
              <a:t>.</a:t>
            </a:r>
          </a:p>
          <a:p>
            <a:r>
              <a:rPr lang="en-ID" sz="1400" dirty="0" err="1">
                <a:solidFill>
                  <a:schemeClr val="tx1"/>
                </a:solidFill>
              </a:rPr>
              <a:t>Rekomendasi</a:t>
            </a:r>
            <a:r>
              <a:rPr lang="en-ID" sz="1400" dirty="0">
                <a:solidFill>
                  <a:schemeClr val="tx1"/>
                </a:solidFill>
              </a:rPr>
              <a:t>:</a:t>
            </a:r>
          </a:p>
          <a:p>
            <a:r>
              <a:rPr lang="en-ID" sz="1400" dirty="0" err="1">
                <a:solidFill>
                  <a:schemeClr val="tx1"/>
                </a:solidFill>
              </a:rPr>
              <a:t>Jika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efektif</a:t>
            </a:r>
            <a:r>
              <a:rPr lang="en-ID" sz="1400" dirty="0">
                <a:solidFill>
                  <a:schemeClr val="tx1"/>
                </a:solidFill>
              </a:rPr>
              <a:t>, program training </a:t>
            </a:r>
            <a:r>
              <a:rPr lang="en-ID" sz="1400" dirty="0" err="1">
                <a:solidFill>
                  <a:schemeClr val="tx1"/>
                </a:solidFill>
              </a:rPr>
              <a:t>dapat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dipertahankan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atau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diperluas</a:t>
            </a:r>
            <a:r>
              <a:rPr lang="en-ID" sz="1400" dirty="0">
                <a:solidFill>
                  <a:schemeClr val="tx1"/>
                </a:solidFill>
              </a:rPr>
              <a:t>.</a:t>
            </a:r>
          </a:p>
          <a:p>
            <a:r>
              <a:rPr lang="en-ID" sz="1400" dirty="0" err="1">
                <a:solidFill>
                  <a:schemeClr val="tx1"/>
                </a:solidFill>
              </a:rPr>
              <a:t>Jika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tidak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signifikan</a:t>
            </a:r>
            <a:r>
              <a:rPr lang="en-ID" sz="1400" dirty="0">
                <a:solidFill>
                  <a:schemeClr val="tx1"/>
                </a:solidFill>
              </a:rPr>
              <a:t>, </a:t>
            </a:r>
            <a:r>
              <a:rPr lang="en-ID" sz="1400" dirty="0" err="1">
                <a:solidFill>
                  <a:schemeClr val="tx1"/>
                </a:solidFill>
              </a:rPr>
              <a:t>evaluasi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kembali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metode</a:t>
            </a:r>
            <a:r>
              <a:rPr lang="en-ID" sz="1400" dirty="0">
                <a:solidFill>
                  <a:schemeClr val="tx1"/>
                </a:solidFill>
              </a:rPr>
              <a:t> training </a:t>
            </a:r>
            <a:r>
              <a:rPr lang="en-ID" sz="1400" dirty="0" err="1">
                <a:solidFill>
                  <a:schemeClr val="tx1"/>
                </a:solidFill>
              </a:rPr>
              <a:t>atau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strategi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penjualan</a:t>
            </a:r>
            <a:r>
              <a:rPr lang="en-ID" sz="1400" dirty="0">
                <a:solidFill>
                  <a:schemeClr val="tx1"/>
                </a:solidFill>
              </a:rPr>
              <a:t>.</a:t>
            </a:r>
          </a:p>
          <a:p>
            <a:r>
              <a:rPr lang="en-ID" sz="1400" dirty="0" err="1">
                <a:solidFill>
                  <a:schemeClr val="tx1"/>
                </a:solidFill>
              </a:rPr>
              <a:t>Laporan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ini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memberikan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gambaran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analisis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statistik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untuk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menentukan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dampak</a:t>
            </a:r>
            <a:r>
              <a:rPr lang="en-ID" sz="1400" dirty="0">
                <a:solidFill>
                  <a:schemeClr val="tx1"/>
                </a:solidFill>
              </a:rPr>
              <a:t> training sales force </a:t>
            </a:r>
            <a:r>
              <a:rPr lang="en-ID" sz="1400" dirty="0" err="1">
                <a:solidFill>
                  <a:schemeClr val="tx1"/>
                </a:solidFill>
              </a:rPr>
              <a:t>terhadap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transaksi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perusahaan</a:t>
            </a:r>
            <a:r>
              <a:rPr lang="en-ID" sz="1400" dirty="0">
                <a:solidFill>
                  <a:schemeClr val="tx1"/>
                </a:solidFill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01: Sales Force Training</a:t>
            </a:r>
            <a:endParaRPr sz="3800" b="1"/>
          </a:p>
        </p:txBody>
      </p:sp>
      <p:sp>
        <p:nvSpPr>
          <p:cNvPr id="144" name="Google Shape;144;p32"/>
          <p:cNvSpPr txBox="1"/>
          <p:nvPr/>
        </p:nvSpPr>
        <p:spPr>
          <a:xfrm>
            <a:off x="311700" y="3836925"/>
            <a:ext cx="69063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lnSpc>
                <a:spcPct val="115000"/>
              </a:lnSpc>
            </a:pPr>
            <a:r>
              <a:rPr lang="en-ID" dirty="0">
                <a:solidFill>
                  <a:srgbClr val="FF0000"/>
                </a:solidFill>
                <a:hlinkClick r:id="rId3"/>
              </a:rPr>
              <a:t>https://github.com/Alfaiz15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02: Housing Price</a:t>
            </a:r>
            <a:endParaRPr sz="3800" b="1"/>
          </a:p>
        </p:txBody>
      </p:sp>
      <p:sp>
        <p:nvSpPr>
          <p:cNvPr id="150" name="Google Shape;150;p33"/>
          <p:cNvSpPr txBox="1">
            <a:spLocks noGrp="1"/>
          </p:cNvSpPr>
          <p:nvPr>
            <p:ph type="body" idx="1"/>
          </p:nvPr>
        </p:nvSpPr>
        <p:spPr>
          <a:xfrm>
            <a:off x="311700" y="675175"/>
            <a:ext cx="8520600" cy="309175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 u="sng" dirty="0">
                <a:solidFill>
                  <a:schemeClr val="tx1"/>
                </a:solidFill>
              </a:rPr>
              <a:t>Instruksi:</a:t>
            </a:r>
            <a:endParaRPr sz="14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chemeClr val="tx1"/>
                </a:solidFill>
              </a:rPr>
              <a:t>Overview - Background Problem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400" dirty="0" err="1">
                <a:solidFill>
                  <a:schemeClr val="tx1"/>
                </a:solidFill>
              </a:rPr>
              <a:t>Visualisasi</a:t>
            </a:r>
            <a:r>
              <a:rPr lang="en-ID" sz="1400" dirty="0">
                <a:solidFill>
                  <a:schemeClr val="tx1"/>
                </a:solidFill>
              </a:rPr>
              <a:t> 1D: </a:t>
            </a:r>
          </a:p>
          <a:p>
            <a:r>
              <a:rPr lang="en-ID" sz="1400" dirty="0">
                <a:solidFill>
                  <a:schemeClr val="tx1"/>
                </a:solidFill>
              </a:rPr>
              <a:t>Gambar Histogram </a:t>
            </a:r>
            <a:r>
              <a:rPr lang="en-ID" sz="1400" dirty="0" err="1">
                <a:solidFill>
                  <a:schemeClr val="tx1"/>
                </a:solidFill>
              </a:rPr>
              <a:t>SalePrice</a:t>
            </a:r>
            <a:endParaRPr lang="en-ID" sz="1400" dirty="0">
              <a:solidFill>
                <a:schemeClr val="tx1"/>
              </a:solidFill>
            </a:endParaRPr>
          </a:p>
          <a:p>
            <a:r>
              <a:rPr lang="en-ID" sz="1400" dirty="0" err="1">
                <a:solidFill>
                  <a:schemeClr val="tx1"/>
                </a:solidFill>
              </a:rPr>
              <a:t>Distribusi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Harga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Rumah</a:t>
            </a:r>
            <a:r>
              <a:rPr lang="en-ID" sz="1400" dirty="0">
                <a:solidFill>
                  <a:schemeClr val="tx1"/>
                </a:solidFill>
              </a:rPr>
              <a:t> (</a:t>
            </a:r>
            <a:r>
              <a:rPr lang="en-ID" sz="1400" dirty="0" err="1">
                <a:solidFill>
                  <a:schemeClr val="tx1"/>
                </a:solidFill>
              </a:rPr>
              <a:t>SalePrice</a:t>
            </a:r>
            <a:r>
              <a:rPr lang="en-ID" sz="1400" dirty="0">
                <a:solidFill>
                  <a:schemeClr val="tx1"/>
                </a:solidFill>
              </a:rPr>
              <a:t>)</a:t>
            </a:r>
          </a:p>
          <a:p>
            <a:r>
              <a:rPr lang="en-ID" sz="1400" dirty="0">
                <a:solidFill>
                  <a:schemeClr val="tx1"/>
                </a:solidFill>
              </a:rPr>
              <a:t>(Gambar histogram </a:t>
            </a:r>
            <a:r>
              <a:rPr lang="en-ID" sz="1400" dirty="0" err="1">
                <a:solidFill>
                  <a:schemeClr val="tx1"/>
                </a:solidFill>
              </a:rPr>
              <a:t>menunjukkan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distribusi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harga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rumah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dalam</a:t>
            </a:r>
            <a:r>
              <a:rPr lang="en-ID" sz="1400" dirty="0">
                <a:solidFill>
                  <a:schemeClr val="tx1"/>
                </a:solidFill>
              </a:rPr>
              <a:t> dataset.)</a:t>
            </a:r>
          </a:p>
          <a:p>
            <a:pPr marL="114300" indent="0">
              <a:buNone/>
            </a:pPr>
            <a:r>
              <a:rPr lang="en-ID" sz="1400" dirty="0">
                <a:solidFill>
                  <a:schemeClr val="tx1"/>
                </a:solidFill>
              </a:rPr>
              <a:t>Insight:</a:t>
            </a:r>
          </a:p>
          <a:p>
            <a:r>
              <a:rPr lang="en-ID" sz="1400" dirty="0" err="1">
                <a:solidFill>
                  <a:schemeClr val="tx1"/>
                </a:solidFill>
              </a:rPr>
              <a:t>Harga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rumah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cenderung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tidak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terdistribusi</a:t>
            </a:r>
            <a:r>
              <a:rPr lang="en-ID" sz="1400" dirty="0">
                <a:solidFill>
                  <a:schemeClr val="tx1"/>
                </a:solidFill>
              </a:rPr>
              <a:t> normal, </a:t>
            </a:r>
            <a:r>
              <a:rPr lang="en-ID" sz="1400" dirty="0" err="1">
                <a:solidFill>
                  <a:schemeClr val="tx1"/>
                </a:solidFill>
              </a:rPr>
              <a:t>melainkan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condong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ke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kanan</a:t>
            </a:r>
            <a:r>
              <a:rPr lang="en-ID" sz="1400" dirty="0">
                <a:solidFill>
                  <a:schemeClr val="tx1"/>
                </a:solidFill>
              </a:rPr>
              <a:t> (skewed right).</a:t>
            </a:r>
          </a:p>
          <a:p>
            <a:r>
              <a:rPr lang="en-ID" sz="1400" dirty="0" err="1">
                <a:solidFill>
                  <a:schemeClr val="tx1"/>
                </a:solidFill>
              </a:rPr>
              <a:t>Mayoritas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rumah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memiliki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harga</a:t>
            </a:r>
            <a:r>
              <a:rPr lang="en-ID" sz="1400" dirty="0">
                <a:solidFill>
                  <a:schemeClr val="tx1"/>
                </a:solidFill>
              </a:rPr>
              <a:t> di </a:t>
            </a:r>
            <a:r>
              <a:rPr lang="en-ID" sz="1400" dirty="0" err="1">
                <a:solidFill>
                  <a:schemeClr val="tx1"/>
                </a:solidFill>
              </a:rPr>
              <a:t>kisaran</a:t>
            </a:r>
            <a:r>
              <a:rPr lang="en-ID" sz="1400" dirty="0">
                <a:solidFill>
                  <a:schemeClr val="tx1"/>
                </a:solidFill>
              </a:rPr>
              <a:t> $100.000 - $250.000.</a:t>
            </a:r>
          </a:p>
          <a:p>
            <a:r>
              <a:rPr lang="en-ID" sz="1400" dirty="0">
                <a:solidFill>
                  <a:schemeClr val="tx1"/>
                </a:solidFill>
              </a:rPr>
              <a:t>Ada </a:t>
            </a:r>
            <a:r>
              <a:rPr lang="en-ID" sz="1400" dirty="0" err="1">
                <a:solidFill>
                  <a:schemeClr val="tx1"/>
                </a:solidFill>
              </a:rPr>
              <a:t>beberapa</a:t>
            </a:r>
            <a:r>
              <a:rPr lang="en-ID" sz="1400" dirty="0">
                <a:solidFill>
                  <a:schemeClr val="tx1"/>
                </a:solidFill>
              </a:rPr>
              <a:t> outlier </a:t>
            </a:r>
            <a:r>
              <a:rPr lang="en-ID" sz="1400" dirty="0" err="1">
                <a:solidFill>
                  <a:schemeClr val="tx1"/>
                </a:solidFill>
              </a:rPr>
              <a:t>dengan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harga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sangat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tinggi</a:t>
            </a:r>
            <a:r>
              <a:rPr lang="en-ID" sz="1400" dirty="0">
                <a:solidFill>
                  <a:schemeClr val="tx1"/>
                </a:solidFill>
              </a:rPr>
              <a:t> di </a:t>
            </a:r>
            <a:r>
              <a:rPr lang="en-ID" sz="1400" dirty="0" err="1">
                <a:solidFill>
                  <a:schemeClr val="tx1"/>
                </a:solidFill>
              </a:rPr>
              <a:t>atas</a:t>
            </a:r>
            <a:r>
              <a:rPr lang="en-ID" sz="1400" dirty="0">
                <a:solidFill>
                  <a:schemeClr val="tx1"/>
                </a:solidFill>
              </a:rPr>
              <a:t> $500.000, yang </a:t>
            </a:r>
            <a:r>
              <a:rPr lang="en-ID" sz="1400" dirty="0" err="1">
                <a:solidFill>
                  <a:schemeClr val="tx1"/>
                </a:solidFill>
              </a:rPr>
              <a:t>dapat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memengaruhi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analisis</a:t>
            </a:r>
            <a:r>
              <a:rPr lang="en-ID" sz="1400" dirty="0">
                <a:solidFill>
                  <a:schemeClr val="tx1"/>
                </a:solidFill>
              </a:rPr>
              <a:t> dan model </a:t>
            </a:r>
            <a:r>
              <a:rPr lang="en-ID" sz="1400" dirty="0" err="1">
                <a:solidFill>
                  <a:schemeClr val="tx1"/>
                </a:solidFill>
              </a:rPr>
              <a:t>prediksi</a:t>
            </a:r>
            <a:r>
              <a:rPr lang="en-ID" sz="1400" dirty="0">
                <a:solidFill>
                  <a:schemeClr val="tx1"/>
                </a:solidFill>
              </a:rPr>
              <a:t>.</a:t>
            </a:r>
            <a:endParaRPr sz="14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208650" y="3997025"/>
            <a:ext cx="8726700" cy="9234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</a:rPr>
              <a:t>Study case 2</a:t>
            </a:r>
            <a:endParaRPr sz="1500" dirty="0">
              <a:solidFill>
                <a:schemeClr val="dk2"/>
              </a:solidFill>
            </a:endParaRPr>
          </a:p>
          <a:p>
            <a:pPr marL="457200" lvl="1" indent="-323850">
              <a:buSzPts val="1500"/>
              <a:buChar char="●"/>
            </a:pPr>
            <a:r>
              <a:rPr lang="en" sz="1500" u="sng" dirty="0">
                <a:solidFill>
                  <a:schemeClr val="hlink"/>
                </a:solidFill>
                <a:hlinkClick r:id="rId3"/>
              </a:rPr>
              <a:t>https://drive.google.com/file/d/1JmRgaLn3t8NMjR10gffbf6whtnW354Tk/view?usp=sharing</a:t>
            </a:r>
            <a:endParaRPr sz="1500" dirty="0">
              <a:solidFill>
                <a:schemeClr val="dk2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 dirty="0">
                <a:solidFill>
                  <a:schemeClr val="hlink"/>
                </a:solidFill>
                <a:hlinkClick r:id="rId4"/>
              </a:rPr>
              <a:t>https://drive.google.com/file/d/1cZ8zsHvsE3_S61KyGHVbEYajhrwMJ6Nu/view?usp=sharing</a:t>
            </a:r>
            <a:r>
              <a:rPr lang="en" sz="1500" dirty="0">
                <a:solidFill>
                  <a:schemeClr val="dk2"/>
                </a:solidFill>
              </a:rPr>
              <a:t>   </a:t>
            </a:r>
            <a:endParaRPr sz="1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body" idx="1"/>
          </p:nvPr>
        </p:nvSpPr>
        <p:spPr>
          <a:xfrm>
            <a:off x="311700" y="793675"/>
            <a:ext cx="8520600" cy="40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u="sng" dirty="0">
                <a:solidFill>
                  <a:srgbClr val="0D0D0D"/>
                </a:solidFill>
              </a:rPr>
              <a:t>Instruksi:</a:t>
            </a:r>
            <a:endParaRPr lang="en-ID" sz="1100" b="1" dirty="0">
              <a:solidFill>
                <a:srgbClr val="0D0D0D"/>
              </a:solidFill>
              <a:highlight>
                <a:srgbClr val="FFFF00"/>
              </a:highlight>
            </a:endParaRPr>
          </a:p>
          <a:p>
            <a:r>
              <a:rPr lang="en-ID" sz="1100" b="1" dirty="0" err="1">
                <a:solidFill>
                  <a:schemeClr val="tx1"/>
                </a:solidFill>
              </a:rPr>
              <a:t>Penjelasan</a:t>
            </a:r>
            <a:r>
              <a:rPr lang="en-ID" sz="1100" b="1" dirty="0">
                <a:solidFill>
                  <a:schemeClr val="tx1"/>
                </a:solidFill>
              </a:rPr>
              <a:t> Flowchart Proses </a:t>
            </a:r>
            <a:r>
              <a:rPr lang="en-ID" sz="1100" b="1" dirty="0" err="1">
                <a:solidFill>
                  <a:schemeClr val="tx1"/>
                </a:solidFill>
              </a:rPr>
              <a:t>Analisis</a:t>
            </a:r>
            <a:endParaRPr lang="en-ID" sz="1100" b="1" dirty="0">
              <a:solidFill>
                <a:schemeClr val="tx1"/>
              </a:solidFill>
            </a:endParaRPr>
          </a:p>
          <a:p>
            <a:r>
              <a:rPr lang="en-ID" sz="1100" b="1" dirty="0" err="1">
                <a:solidFill>
                  <a:schemeClr val="tx1"/>
                </a:solidFill>
              </a:rPr>
              <a:t>Pengumpulan</a:t>
            </a:r>
            <a:r>
              <a:rPr lang="en-ID" sz="1100" b="1" dirty="0">
                <a:solidFill>
                  <a:schemeClr val="tx1"/>
                </a:solidFill>
              </a:rPr>
              <a:t> Data</a:t>
            </a:r>
            <a:endParaRPr lang="en-ID" sz="1100" dirty="0">
              <a:solidFill>
                <a:schemeClr val="tx1"/>
              </a:solidFill>
            </a:endParaRPr>
          </a:p>
          <a:p>
            <a:pPr lvl="1"/>
            <a:r>
              <a:rPr lang="en-ID" sz="1100" dirty="0" err="1">
                <a:solidFill>
                  <a:schemeClr val="tx1"/>
                </a:solidFill>
              </a:rPr>
              <a:t>Mengumpulkan</a:t>
            </a:r>
            <a:r>
              <a:rPr lang="en-ID" sz="1100" dirty="0">
                <a:solidFill>
                  <a:schemeClr val="tx1"/>
                </a:solidFill>
              </a:rPr>
              <a:t> data </a:t>
            </a:r>
            <a:r>
              <a:rPr lang="en-ID" sz="1100" dirty="0" err="1">
                <a:solidFill>
                  <a:schemeClr val="tx1"/>
                </a:solidFill>
              </a:rPr>
              <a:t>dari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berbagai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sumber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seperti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survei</a:t>
            </a:r>
            <a:r>
              <a:rPr lang="en-ID" sz="1100" dirty="0">
                <a:solidFill>
                  <a:schemeClr val="tx1"/>
                </a:solidFill>
              </a:rPr>
              <a:t>, database, </a:t>
            </a:r>
            <a:r>
              <a:rPr lang="en-ID" sz="1100" dirty="0" err="1">
                <a:solidFill>
                  <a:schemeClr val="tx1"/>
                </a:solidFill>
              </a:rPr>
              <a:t>atau</a:t>
            </a:r>
            <a:r>
              <a:rPr lang="en-ID" sz="1100" dirty="0">
                <a:solidFill>
                  <a:schemeClr val="tx1"/>
                </a:solidFill>
              </a:rPr>
              <a:t> sensor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dianalisis</a:t>
            </a:r>
            <a:r>
              <a:rPr lang="en-ID" sz="1100" dirty="0">
                <a:solidFill>
                  <a:schemeClr val="tx1"/>
                </a:solidFill>
              </a:rPr>
              <a:t>.</a:t>
            </a:r>
          </a:p>
          <a:p>
            <a:r>
              <a:rPr lang="en-ID" sz="1100" b="1" dirty="0" err="1">
                <a:solidFill>
                  <a:schemeClr val="tx1"/>
                </a:solidFill>
              </a:rPr>
              <a:t>Membuat</a:t>
            </a:r>
            <a:r>
              <a:rPr lang="en-ID" sz="1100" b="1" dirty="0">
                <a:solidFill>
                  <a:schemeClr val="tx1"/>
                </a:solidFill>
              </a:rPr>
              <a:t> </a:t>
            </a:r>
            <a:r>
              <a:rPr lang="en-ID" sz="1100" b="1" dirty="0" err="1">
                <a:solidFill>
                  <a:schemeClr val="tx1"/>
                </a:solidFill>
              </a:rPr>
              <a:t>DataFrame</a:t>
            </a:r>
            <a:endParaRPr lang="en-ID" sz="1100" dirty="0">
              <a:solidFill>
                <a:schemeClr val="tx1"/>
              </a:solidFill>
            </a:endParaRPr>
          </a:p>
          <a:p>
            <a:pPr lvl="1"/>
            <a:r>
              <a:rPr lang="en-ID" sz="1100" dirty="0" err="1">
                <a:solidFill>
                  <a:schemeClr val="tx1"/>
                </a:solidFill>
              </a:rPr>
              <a:t>Menyusun</a:t>
            </a:r>
            <a:r>
              <a:rPr lang="en-ID" sz="1100" dirty="0">
                <a:solidFill>
                  <a:schemeClr val="tx1"/>
                </a:solidFill>
              </a:rPr>
              <a:t> data </a:t>
            </a:r>
            <a:r>
              <a:rPr lang="en-ID" sz="1100" dirty="0" err="1">
                <a:solidFill>
                  <a:schemeClr val="tx1"/>
                </a:solidFill>
              </a:rPr>
              <a:t>dalam</a:t>
            </a:r>
            <a:r>
              <a:rPr lang="en-ID" sz="1100" dirty="0">
                <a:solidFill>
                  <a:schemeClr val="tx1"/>
                </a:solidFill>
              </a:rPr>
              <a:t> format </a:t>
            </a:r>
            <a:r>
              <a:rPr lang="en-ID" sz="1100" dirty="0" err="1">
                <a:solidFill>
                  <a:schemeClr val="tx1"/>
                </a:solidFill>
              </a:rPr>
              <a:t>terstruktur</a:t>
            </a:r>
            <a:r>
              <a:rPr lang="en-ID" sz="1100" dirty="0">
                <a:solidFill>
                  <a:schemeClr val="tx1"/>
                </a:solidFill>
              </a:rPr>
              <a:t> (</a:t>
            </a:r>
            <a:r>
              <a:rPr lang="en-ID" sz="1100" dirty="0" err="1">
                <a:solidFill>
                  <a:schemeClr val="tx1"/>
                </a:solidFill>
              </a:rPr>
              <a:t>misalnya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tabel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atau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DataFrame</a:t>
            </a:r>
            <a:r>
              <a:rPr lang="en-ID" sz="1100" dirty="0">
                <a:solidFill>
                  <a:schemeClr val="tx1"/>
                </a:solidFill>
              </a:rPr>
              <a:t>) agar </a:t>
            </a:r>
            <a:r>
              <a:rPr lang="en-ID" sz="1100" dirty="0" err="1">
                <a:solidFill>
                  <a:schemeClr val="tx1"/>
                </a:solidFill>
              </a:rPr>
              <a:t>mudah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diproses</a:t>
            </a:r>
            <a:r>
              <a:rPr lang="en-ID" sz="1100" dirty="0">
                <a:solidFill>
                  <a:schemeClr val="tx1"/>
                </a:solidFill>
              </a:rPr>
              <a:t>.</a:t>
            </a:r>
          </a:p>
          <a:p>
            <a:r>
              <a:rPr lang="en-ID" sz="1100" b="1" dirty="0" err="1">
                <a:solidFill>
                  <a:schemeClr val="tx1"/>
                </a:solidFill>
              </a:rPr>
              <a:t>Analisis</a:t>
            </a:r>
            <a:r>
              <a:rPr lang="en-ID" sz="1100" b="1" dirty="0">
                <a:solidFill>
                  <a:schemeClr val="tx1"/>
                </a:solidFill>
              </a:rPr>
              <a:t> </a:t>
            </a:r>
            <a:r>
              <a:rPr lang="en-ID" sz="1100" b="1" dirty="0" err="1">
                <a:solidFill>
                  <a:schemeClr val="tx1"/>
                </a:solidFill>
              </a:rPr>
              <a:t>Statistik</a:t>
            </a:r>
            <a:endParaRPr lang="en-ID" sz="1100" dirty="0">
              <a:solidFill>
                <a:schemeClr val="tx1"/>
              </a:solidFill>
            </a:endParaRPr>
          </a:p>
          <a:p>
            <a:pPr lvl="1"/>
            <a:r>
              <a:rPr lang="en-ID" sz="1100" dirty="0" err="1">
                <a:solidFill>
                  <a:schemeClr val="tx1"/>
                </a:solidFill>
              </a:rPr>
              <a:t>Melakukan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analisis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deskriptif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atau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eksploratif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memahami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pola</a:t>
            </a:r>
            <a:r>
              <a:rPr lang="en-ID" sz="1100" dirty="0">
                <a:solidFill>
                  <a:schemeClr val="tx1"/>
                </a:solidFill>
              </a:rPr>
              <a:t> dan </a:t>
            </a:r>
            <a:r>
              <a:rPr lang="en-ID" sz="1100" dirty="0" err="1">
                <a:solidFill>
                  <a:schemeClr val="tx1"/>
                </a:solidFill>
              </a:rPr>
              <a:t>distribusi</a:t>
            </a:r>
            <a:r>
              <a:rPr lang="en-ID" sz="1100" dirty="0">
                <a:solidFill>
                  <a:schemeClr val="tx1"/>
                </a:solidFill>
              </a:rPr>
              <a:t> data.</a:t>
            </a:r>
          </a:p>
          <a:p>
            <a:r>
              <a:rPr lang="en-ID" sz="1100" b="1" dirty="0" err="1">
                <a:solidFill>
                  <a:schemeClr val="tx1"/>
                </a:solidFill>
              </a:rPr>
              <a:t>Menentukan</a:t>
            </a:r>
            <a:r>
              <a:rPr lang="en-ID" sz="1100" b="1" dirty="0">
                <a:solidFill>
                  <a:schemeClr val="tx1"/>
                </a:solidFill>
              </a:rPr>
              <a:t> </a:t>
            </a:r>
            <a:r>
              <a:rPr lang="en-ID" sz="1100" b="1" dirty="0" err="1">
                <a:solidFill>
                  <a:schemeClr val="tx1"/>
                </a:solidFill>
              </a:rPr>
              <a:t>Hipotesis</a:t>
            </a:r>
            <a:endParaRPr lang="en-ID" sz="1100" dirty="0">
              <a:solidFill>
                <a:schemeClr val="tx1"/>
              </a:solidFill>
            </a:endParaRPr>
          </a:p>
          <a:p>
            <a:pPr lvl="1"/>
            <a:r>
              <a:rPr lang="en-ID" sz="1100" dirty="0" err="1">
                <a:solidFill>
                  <a:schemeClr val="tx1"/>
                </a:solidFill>
              </a:rPr>
              <a:t>Merumuskan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hipotesis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berdasarkan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hasil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analisis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awal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diuji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lebih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lanjut</a:t>
            </a:r>
            <a:r>
              <a:rPr lang="en-ID" sz="1100" dirty="0">
                <a:solidFill>
                  <a:schemeClr val="tx1"/>
                </a:solidFill>
              </a:rPr>
              <a:t>.</a:t>
            </a:r>
          </a:p>
          <a:p>
            <a:r>
              <a:rPr lang="en-ID" sz="1100" b="1" dirty="0">
                <a:solidFill>
                  <a:schemeClr val="tx1"/>
                </a:solidFill>
              </a:rPr>
              <a:t>Uji T-Test</a:t>
            </a:r>
            <a:endParaRPr lang="en-ID" sz="1100" dirty="0">
              <a:solidFill>
                <a:schemeClr val="tx1"/>
              </a:solidFill>
            </a:endParaRPr>
          </a:p>
          <a:p>
            <a:pPr lvl="1"/>
            <a:r>
              <a:rPr lang="en-ID" sz="1100" dirty="0" err="1">
                <a:solidFill>
                  <a:schemeClr val="tx1"/>
                </a:solidFill>
              </a:rPr>
              <a:t>Menggunakan</a:t>
            </a:r>
            <a:r>
              <a:rPr lang="en-ID" sz="1100" dirty="0">
                <a:solidFill>
                  <a:schemeClr val="tx1"/>
                </a:solidFill>
              </a:rPr>
              <a:t> uji </a:t>
            </a:r>
            <a:r>
              <a:rPr lang="en-ID" sz="1100" dirty="0" err="1">
                <a:solidFill>
                  <a:schemeClr val="tx1"/>
                </a:solidFill>
              </a:rPr>
              <a:t>statistik</a:t>
            </a:r>
            <a:r>
              <a:rPr lang="en-ID" sz="1100" dirty="0">
                <a:solidFill>
                  <a:schemeClr val="tx1"/>
                </a:solidFill>
              </a:rPr>
              <a:t> (T-Test)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menguji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perbedaan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antara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kelompok</a:t>
            </a:r>
            <a:r>
              <a:rPr lang="en-ID" sz="1100" dirty="0">
                <a:solidFill>
                  <a:schemeClr val="tx1"/>
                </a:solidFill>
              </a:rPr>
              <a:t> data </a:t>
            </a:r>
            <a:r>
              <a:rPr lang="en-ID" sz="1100" dirty="0" err="1">
                <a:solidFill>
                  <a:schemeClr val="tx1"/>
                </a:solidFill>
              </a:rPr>
              <a:t>secara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signifikan</a:t>
            </a:r>
            <a:r>
              <a:rPr lang="en-ID" sz="1100" dirty="0">
                <a:solidFill>
                  <a:schemeClr val="tx1"/>
                </a:solidFill>
              </a:rPr>
              <a:t>.</a:t>
            </a:r>
          </a:p>
          <a:p>
            <a:r>
              <a:rPr lang="en-ID" sz="1100" b="1" dirty="0">
                <a:solidFill>
                  <a:schemeClr val="tx1"/>
                </a:solidFill>
              </a:rPr>
              <a:t>Kesimpulan dan </a:t>
            </a:r>
            <a:r>
              <a:rPr lang="en-ID" sz="1100" b="1" dirty="0" err="1">
                <a:solidFill>
                  <a:schemeClr val="tx1"/>
                </a:solidFill>
              </a:rPr>
              <a:t>Rekomendasi</a:t>
            </a:r>
            <a:endParaRPr lang="en-ID" sz="1100" dirty="0">
              <a:solidFill>
                <a:schemeClr val="tx1"/>
              </a:solidFill>
            </a:endParaRPr>
          </a:p>
          <a:p>
            <a:pPr lvl="1"/>
            <a:r>
              <a:rPr lang="en-ID" sz="1100" dirty="0" err="1">
                <a:solidFill>
                  <a:schemeClr val="tx1"/>
                </a:solidFill>
              </a:rPr>
              <a:t>Menyimpulkan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hasil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analisis</a:t>
            </a:r>
            <a:r>
              <a:rPr lang="en-ID" sz="1100" dirty="0">
                <a:solidFill>
                  <a:schemeClr val="tx1"/>
                </a:solidFill>
              </a:rPr>
              <a:t> dan </a:t>
            </a:r>
            <a:r>
              <a:rPr lang="en-ID" sz="1100" dirty="0" err="1">
                <a:solidFill>
                  <a:schemeClr val="tx1"/>
                </a:solidFill>
              </a:rPr>
              <a:t>memberikan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rekomendasi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berdasarkan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temuan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untuk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pengambilan</a:t>
            </a:r>
            <a:r>
              <a:rPr lang="en-ID" sz="1100" dirty="0">
                <a:solidFill>
                  <a:schemeClr val="tx1"/>
                </a:solidFill>
              </a:rPr>
              <a:t> </a:t>
            </a:r>
            <a:r>
              <a:rPr lang="en-ID" sz="1100" dirty="0" err="1">
                <a:solidFill>
                  <a:schemeClr val="tx1"/>
                </a:solidFill>
              </a:rPr>
              <a:t>keputusan</a:t>
            </a:r>
            <a:r>
              <a:rPr lang="en-ID" sz="1100" dirty="0">
                <a:solidFill>
                  <a:schemeClr val="tx1"/>
                </a:solidFill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sz="1100" dirty="0">
                <a:solidFill>
                  <a:srgbClr val="0D0D0D"/>
                </a:solidFill>
                <a:highlight>
                  <a:schemeClr val="lt1"/>
                </a:highlight>
              </a:rPr>
              <a:t>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ID" sz="1500" u="sng" dirty="0">
                <a:solidFill>
                  <a:schemeClr val="hlink"/>
                </a:solidFill>
              </a:rPr>
              <a:t>https://medium.com/@R_alfaizi/flowchart-housing-price-63f41ef35f01</a:t>
            </a:r>
            <a:endParaRPr sz="1500" u="sng" dirty="0">
              <a:solidFill>
                <a:schemeClr val="hlink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sp>
        <p:nvSpPr>
          <p:cNvPr id="157" name="Google Shape;15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02: Housing Price</a:t>
            </a:r>
            <a:endParaRPr sz="3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1871</Words>
  <Application>Microsoft Office PowerPoint</Application>
  <PresentationFormat>On-screen Show (16:9)</PresentationFormat>
  <Paragraphs>255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Playfair Display</vt:lpstr>
      <vt:lpstr>Montserrat Black</vt:lpstr>
      <vt:lpstr>EB Garamond</vt:lpstr>
      <vt:lpstr>Arial</vt:lpstr>
      <vt:lpstr>Calibri</vt:lpstr>
      <vt:lpstr>Simple Light</vt:lpstr>
      <vt:lpstr>Simple Light</vt:lpstr>
      <vt:lpstr>PowerPoint Presentation</vt:lpstr>
      <vt:lpstr>About Me</vt:lpstr>
      <vt:lpstr>PowerPoint Presentation</vt:lpstr>
      <vt:lpstr>01: Sales Force Training</vt:lpstr>
      <vt:lpstr>01: Sales Force Training</vt:lpstr>
      <vt:lpstr>01: Sales Force Training</vt:lpstr>
      <vt:lpstr>01: Sales Force Training</vt:lpstr>
      <vt:lpstr>02: Housing Price</vt:lpstr>
      <vt:lpstr>02: Housing Price</vt:lpstr>
      <vt:lpstr>02: Housing Price</vt:lpstr>
      <vt:lpstr>02: Housing Price</vt:lpstr>
      <vt:lpstr>03: Machine Learning</vt:lpstr>
      <vt:lpstr>03: Machine Learning</vt:lpstr>
      <vt:lpstr>03: Machine Learning</vt:lpstr>
      <vt:lpstr>03: Machine Learning</vt:lpstr>
      <vt:lpstr>03: Machine Learning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04: Deep learning / Artificial Neural Network</vt:lpstr>
      <vt:lpstr>Penutup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R_alfaizi</dc:creator>
  <cp:lastModifiedBy>riski alfaizi</cp:lastModifiedBy>
  <cp:revision>37</cp:revision>
  <dcterms:modified xsi:type="dcterms:W3CDTF">2025-02-19T13:04:20Z</dcterms:modified>
</cp:coreProperties>
</file>