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72"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3" r:id="rId22"/>
    <p:sldId id="276" r:id="rId23"/>
    <p:sldId id="277" r:id="rId24"/>
    <p:sldId id="278" r:id="rId25"/>
    <p:sldId id="279" r:id="rId26"/>
    <p:sldId id="280" r:id="rId27"/>
    <p:sldId id="282" r:id="rId28"/>
    <p:sldId id="281"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074" autoAdjust="0"/>
  </p:normalViewPr>
  <p:slideViewPr>
    <p:cSldViewPr snapToGrid="0">
      <p:cViewPr>
        <p:scale>
          <a:sx n="60" d="100"/>
          <a:sy n="60" d="100"/>
        </p:scale>
        <p:origin x="109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4FA2F-82C4-455E-B1DA-EDC0D6F8006D}" type="datetimeFigureOut">
              <a:rPr lang="es-CO" smtClean="0"/>
              <a:t>21/11/2014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6C25-5191-4DBF-9314-2C4867139A6A}" type="slidenum">
              <a:rPr lang="es-CO" smtClean="0"/>
              <a:t>‹Nº›</a:t>
            </a:fld>
            <a:endParaRPr lang="es-CO"/>
          </a:p>
        </p:txBody>
      </p:sp>
    </p:spTree>
    <p:extLst>
      <p:ext uri="{BB962C8B-B14F-4D97-AF65-F5344CB8AC3E}">
        <p14:creationId xmlns:p14="http://schemas.microsoft.com/office/powerpoint/2010/main" val="313897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endParaRPr lang="es-CO" dirty="0"/>
          </a:p>
        </p:txBody>
      </p:sp>
      <p:sp>
        <p:nvSpPr>
          <p:cNvPr id="4" name="Marcador de número de diapositiva 3"/>
          <p:cNvSpPr>
            <a:spLocks noGrp="1"/>
          </p:cNvSpPr>
          <p:nvPr>
            <p:ph type="sldNum" sz="quarter" idx="10"/>
          </p:nvPr>
        </p:nvSpPr>
        <p:spPr/>
        <p:txBody>
          <a:bodyPr/>
          <a:lstStyle/>
          <a:p>
            <a:fld id="{94406C25-5191-4DBF-9314-2C4867139A6A}" type="slidenum">
              <a:rPr lang="es-CO" smtClean="0"/>
              <a:t>10</a:t>
            </a:fld>
            <a:endParaRPr lang="es-CO"/>
          </a:p>
        </p:txBody>
      </p:sp>
    </p:spTree>
    <p:extLst>
      <p:ext uri="{BB962C8B-B14F-4D97-AF65-F5344CB8AC3E}">
        <p14:creationId xmlns:p14="http://schemas.microsoft.com/office/powerpoint/2010/main" val="34400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51EBDE8D-379C-447E-84E2-3A73B06308B2}" type="datetimeFigureOut">
              <a:rPr lang="es-CO" smtClean="0"/>
              <a:t>20/11/2014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304842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1EBDE8D-379C-447E-84E2-3A73B06308B2}" type="datetimeFigureOut">
              <a:rPr lang="es-CO" smtClean="0"/>
              <a:t>20/11/2014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4045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1EBDE8D-379C-447E-84E2-3A73B06308B2}" type="datetimeFigureOut">
              <a:rPr lang="es-CO" smtClean="0"/>
              <a:t>20/11/2014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383764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1EBDE8D-379C-447E-84E2-3A73B06308B2}" type="datetimeFigureOut">
              <a:rPr lang="es-CO" smtClean="0"/>
              <a:t>20/11/2014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358240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1EBDE8D-379C-447E-84E2-3A73B06308B2}" type="datetimeFigureOut">
              <a:rPr lang="es-CO" smtClean="0"/>
              <a:t>20/11/2014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108716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51EBDE8D-379C-447E-84E2-3A73B06308B2}" type="datetimeFigureOut">
              <a:rPr lang="es-CO" smtClean="0"/>
              <a:t>20/11/2014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30142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51EBDE8D-379C-447E-84E2-3A73B06308B2}" type="datetimeFigureOut">
              <a:rPr lang="es-CO" smtClean="0"/>
              <a:t>20/11/2014</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235699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51EBDE8D-379C-447E-84E2-3A73B06308B2}" type="datetimeFigureOut">
              <a:rPr lang="es-CO" smtClean="0"/>
              <a:t>20/11/2014</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157977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1EBDE8D-379C-447E-84E2-3A73B06308B2}" type="datetimeFigureOut">
              <a:rPr lang="es-CO" smtClean="0"/>
              <a:t>20/11/2014</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338117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1EBDE8D-379C-447E-84E2-3A73B06308B2}" type="datetimeFigureOut">
              <a:rPr lang="es-CO" smtClean="0"/>
              <a:t>20/11/2014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360066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1EBDE8D-379C-447E-84E2-3A73B06308B2}" type="datetimeFigureOut">
              <a:rPr lang="es-CO" smtClean="0"/>
              <a:t>20/11/2014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8E53FA6-8119-4286-A509-60A35DA43BF1}" type="slidenum">
              <a:rPr lang="es-CO" smtClean="0"/>
              <a:t>‹Nº›</a:t>
            </a:fld>
            <a:endParaRPr lang="es-CO"/>
          </a:p>
        </p:txBody>
      </p:sp>
    </p:spTree>
    <p:extLst>
      <p:ext uri="{BB962C8B-B14F-4D97-AF65-F5344CB8AC3E}">
        <p14:creationId xmlns:p14="http://schemas.microsoft.com/office/powerpoint/2010/main" val="591599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BDE8D-379C-447E-84E2-3A73B06308B2}" type="datetimeFigureOut">
              <a:rPr lang="es-CO" smtClean="0"/>
              <a:t>20/11/2014</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53FA6-8119-4286-A509-60A35DA43BF1}" type="slidenum">
              <a:rPr lang="es-CO" smtClean="0"/>
              <a:t>‹Nº›</a:t>
            </a:fld>
            <a:endParaRPr lang="es-CO"/>
          </a:p>
        </p:txBody>
      </p:sp>
    </p:spTree>
    <p:extLst>
      <p:ext uri="{BB962C8B-B14F-4D97-AF65-F5344CB8AC3E}">
        <p14:creationId xmlns:p14="http://schemas.microsoft.com/office/powerpoint/2010/main" val="417056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78545" y="980696"/>
            <a:ext cx="9144000" cy="2387600"/>
          </a:xfrm>
        </p:spPr>
        <p:txBody>
          <a:bodyPr>
            <a:normAutofit/>
          </a:bodyPr>
          <a:lstStyle/>
          <a:p>
            <a:r>
              <a:rPr lang="es-CO" sz="2400" b="1" dirty="0"/>
              <a:t>APOYO EN EL USO DE LAS TIC, PARA EL DESARROLLO DEL PROYECTO DE INVESTIGACIÓN INTERDISCIPLINARIO, “PERCEPCIÓN DE LOS PROFESIONALES DE LA SALUD SOBRE EL MODELO DE ATENCIÓN DOMICILIARIA QUE DESARROLLAN COMO ALTERNATIVA ASISTENCIAL PARA MEJORAR LA CALIDAD DE LA ATENCIÓN EN SALUD EN EL DEPARTAMENTO DEL META”.  </a:t>
            </a:r>
            <a:endParaRPr lang="es-CO" dirty="0"/>
          </a:p>
        </p:txBody>
      </p:sp>
      <p:sp>
        <p:nvSpPr>
          <p:cNvPr id="3" name="Subtítulo 2"/>
          <p:cNvSpPr>
            <a:spLocks noGrp="1"/>
          </p:cNvSpPr>
          <p:nvPr>
            <p:ph type="subTitle" idx="1"/>
          </p:nvPr>
        </p:nvSpPr>
        <p:spPr>
          <a:xfrm>
            <a:off x="2013397" y="4735378"/>
            <a:ext cx="9144000" cy="1575270"/>
          </a:xfrm>
        </p:spPr>
        <p:txBody>
          <a:bodyPr>
            <a:normAutofit/>
          </a:bodyPr>
          <a:lstStyle/>
          <a:p>
            <a:pPr algn="r"/>
            <a:r>
              <a:rPr lang="es-CO" sz="1400" b="1" dirty="0"/>
              <a:t>UNIVERSADAD DE LOS LLANOS</a:t>
            </a:r>
            <a:endParaRPr lang="es-CO" sz="1400" dirty="0"/>
          </a:p>
          <a:p>
            <a:pPr algn="r"/>
            <a:r>
              <a:rPr lang="es-CO" sz="1400" b="1" dirty="0"/>
              <a:t>FACULTAD DE CIENCIAS BÁSICAS E INGENIERÍA</a:t>
            </a:r>
            <a:endParaRPr lang="es-CO" sz="1400" dirty="0"/>
          </a:p>
          <a:p>
            <a:pPr algn="r"/>
            <a:r>
              <a:rPr lang="es-CO" sz="1400" b="1" dirty="0"/>
              <a:t>PROGRAMA DE INGENIERÍA DE SISTEMAS</a:t>
            </a:r>
            <a:endParaRPr lang="es-CO" sz="1400" dirty="0"/>
          </a:p>
          <a:p>
            <a:pPr algn="r"/>
            <a:r>
              <a:rPr lang="es-CO" sz="1400" b="1" dirty="0"/>
              <a:t>VILLAVICENCIO</a:t>
            </a:r>
            <a:endParaRPr lang="es-CO" sz="1400" dirty="0"/>
          </a:p>
          <a:p>
            <a:pPr algn="r"/>
            <a:r>
              <a:rPr lang="es-CO" sz="1400" b="1" dirty="0"/>
              <a:t>2014</a:t>
            </a:r>
            <a:endParaRPr lang="es-CO" sz="1400" dirty="0"/>
          </a:p>
          <a:p>
            <a:pPr algn="r"/>
            <a:endParaRPr lang="es-CO" sz="1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6" y="4225467"/>
            <a:ext cx="3048000" cy="2286000"/>
          </a:xfrm>
          <a:prstGeom prst="rect">
            <a:avLst/>
          </a:prstGeom>
        </p:spPr>
      </p:pic>
    </p:spTree>
    <p:extLst>
      <p:ext uri="{BB962C8B-B14F-4D97-AF65-F5344CB8AC3E}">
        <p14:creationId xmlns:p14="http://schemas.microsoft.com/office/powerpoint/2010/main" val="337729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Fase 1: </a:t>
            </a:r>
            <a:r>
              <a:rPr lang="es-CO" b="1" dirty="0"/>
              <a:t>Recolección de información</a:t>
            </a:r>
            <a:endParaRPr lang="es-CO" dirty="0"/>
          </a:p>
        </p:txBody>
      </p:sp>
      <p:sp>
        <p:nvSpPr>
          <p:cNvPr id="3" name="Marcador de contenido 2"/>
          <p:cNvSpPr>
            <a:spLocks noGrp="1"/>
          </p:cNvSpPr>
          <p:nvPr>
            <p:ph idx="1"/>
          </p:nvPr>
        </p:nvSpPr>
        <p:spPr>
          <a:xfrm>
            <a:off x="838200" y="2181725"/>
            <a:ext cx="10515600" cy="3995237"/>
          </a:xfrm>
        </p:spPr>
        <p:txBody>
          <a:bodyPr>
            <a:normAutofit/>
          </a:bodyPr>
          <a:lstStyle/>
          <a:p>
            <a:r>
              <a:rPr lang="es-CO" dirty="0"/>
              <a:t>Contextualización del proyecto de </a:t>
            </a:r>
            <a:r>
              <a:rPr lang="es-CO" dirty="0" smtClean="0"/>
              <a:t>investigación.</a:t>
            </a:r>
          </a:p>
          <a:p>
            <a:endParaRPr lang="es-CO" dirty="0" smtClean="0"/>
          </a:p>
          <a:p>
            <a:r>
              <a:rPr lang="es-CO" dirty="0"/>
              <a:t>Capacitación en el uso del software </a:t>
            </a:r>
            <a:r>
              <a:rPr lang="es-CO" dirty="0" err="1" smtClean="0"/>
              <a:t>Nvivo</a:t>
            </a:r>
            <a:r>
              <a:rPr lang="es-CO" dirty="0" smtClean="0"/>
              <a:t>.</a:t>
            </a:r>
          </a:p>
          <a:p>
            <a:endParaRPr lang="es-CO" dirty="0" smtClean="0"/>
          </a:p>
          <a:p>
            <a:r>
              <a:rPr lang="es-CO" dirty="0"/>
              <a:t>Creación y formalización de las preguntas de la </a:t>
            </a:r>
            <a:r>
              <a:rPr lang="es-CO" dirty="0" smtClean="0"/>
              <a:t>encuesta.</a:t>
            </a:r>
            <a:endParaRPr lang="es-CO"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5456344"/>
            <a:ext cx="1652787" cy="1239591"/>
          </a:xfrm>
          <a:prstGeom prst="rect">
            <a:avLst/>
          </a:prstGeom>
        </p:spPr>
      </p:pic>
    </p:spTree>
    <p:extLst>
      <p:ext uri="{BB962C8B-B14F-4D97-AF65-F5344CB8AC3E}">
        <p14:creationId xmlns:p14="http://schemas.microsoft.com/office/powerpoint/2010/main" val="337819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b="1" dirty="0" smtClean="0"/>
              <a:t>Fase 2: Desarrollo de aplicaciones</a:t>
            </a:r>
            <a:br>
              <a:rPr lang="es-CO" b="1" dirty="0" smtClean="0"/>
            </a:br>
            <a:endParaRPr lang="es-CO" dirty="0"/>
          </a:p>
        </p:txBody>
      </p:sp>
      <p:sp>
        <p:nvSpPr>
          <p:cNvPr id="3" name="Marcador de contenido 2"/>
          <p:cNvSpPr>
            <a:spLocks noGrp="1"/>
          </p:cNvSpPr>
          <p:nvPr>
            <p:ph idx="1"/>
          </p:nvPr>
        </p:nvSpPr>
        <p:spPr>
          <a:xfrm>
            <a:off x="1993231" y="2980656"/>
            <a:ext cx="10515600" cy="4351338"/>
          </a:xfrm>
        </p:spPr>
        <p:txBody>
          <a:bodyPr/>
          <a:lstStyle/>
          <a:p>
            <a:pPr marL="0" indent="0">
              <a:buNone/>
            </a:pPr>
            <a:endParaRPr lang="es-CO" dirty="0" smtClean="0"/>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pic>
        <p:nvPicPr>
          <p:cNvPr id="1026" name="Picture 2" descr="xp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36" y="1741632"/>
            <a:ext cx="8616156" cy="370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p:nvSpPr>
        <p:spPr>
          <a:xfrm>
            <a:off x="2576538" y="5657990"/>
            <a:ext cx="6785810" cy="461665"/>
          </a:xfrm>
          <a:prstGeom prst="rect">
            <a:avLst/>
          </a:prstGeom>
          <a:noFill/>
        </p:spPr>
        <p:txBody>
          <a:bodyPr wrap="square" rtlCol="0">
            <a:spAutoFit/>
          </a:bodyPr>
          <a:lstStyle/>
          <a:p>
            <a:pPr algn="ctr"/>
            <a:r>
              <a:rPr lang="x-none" sz="1200" dirty="0" smtClean="0">
                <a:effectLst/>
              </a:rPr>
              <a:t>Figura 1. Fases de un proyecto en eXtreme Programming</a:t>
            </a:r>
            <a:r>
              <a:rPr lang="es-CO" sz="1200" dirty="0" smtClean="0">
                <a:effectLst/>
              </a:rPr>
              <a:t>.</a:t>
            </a:r>
          </a:p>
          <a:p>
            <a:pPr algn="ctr"/>
            <a:r>
              <a:rPr lang="x-none" sz="1200" dirty="0" smtClean="0">
                <a:effectLst/>
              </a:rPr>
              <a:t>Fuente: Dom Wells.</a:t>
            </a:r>
            <a:endParaRPr lang="es-CO" sz="1200" dirty="0"/>
          </a:p>
        </p:txBody>
      </p:sp>
    </p:spTree>
    <p:extLst>
      <p:ext uri="{BB962C8B-B14F-4D97-AF65-F5344CB8AC3E}">
        <p14:creationId xmlns:p14="http://schemas.microsoft.com/office/powerpoint/2010/main" val="67236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9389"/>
            <a:ext cx="10515600" cy="5647574"/>
          </a:xfrm>
        </p:spPr>
        <p:txBody>
          <a:bodyPr>
            <a:normAutofit lnSpcReduction="10000"/>
          </a:bodyPr>
          <a:lstStyle/>
          <a:p>
            <a:pPr marL="0" indent="0">
              <a:buNone/>
            </a:pPr>
            <a:r>
              <a:rPr lang="es-CO" dirty="0" smtClean="0"/>
              <a:t>2.1. Fase de Planificación</a:t>
            </a:r>
          </a:p>
          <a:p>
            <a:pPr marL="0" indent="0">
              <a:buNone/>
            </a:pPr>
            <a:endParaRPr lang="es-CO" dirty="0" smtClean="0"/>
          </a:p>
          <a:p>
            <a:pPr lvl="1">
              <a:buFont typeface="Wingdings" panose="05000000000000000000" pitchFamily="2" charset="2"/>
              <a:buChar char="ü"/>
            </a:pPr>
            <a:r>
              <a:rPr lang="x-none" dirty="0" smtClean="0"/>
              <a:t>Características </a:t>
            </a:r>
            <a:r>
              <a:rPr lang="x-none" dirty="0"/>
              <a:t>del </a:t>
            </a:r>
            <a:r>
              <a:rPr lang="x-none" dirty="0" smtClean="0"/>
              <a:t>producto</a:t>
            </a:r>
            <a:endParaRPr lang="es-CO" dirty="0" smtClean="0"/>
          </a:p>
          <a:p>
            <a:pPr marL="914400" lvl="2" indent="0">
              <a:buNone/>
            </a:pPr>
            <a:r>
              <a:rPr lang="es-CO" dirty="0" smtClean="0"/>
              <a:t>Las aplicaciones desarrolladas debe </a:t>
            </a:r>
            <a:r>
              <a:rPr lang="es-CO" dirty="0"/>
              <a:t>alcanzar los siguientes ítems de calidad:</a:t>
            </a:r>
          </a:p>
          <a:p>
            <a:pPr lvl="2"/>
            <a:r>
              <a:rPr lang="es-CO" dirty="0"/>
              <a:t>Interfaz de usuario la cual permitirá interacción con el sistema.</a:t>
            </a:r>
          </a:p>
          <a:p>
            <a:pPr lvl="2"/>
            <a:r>
              <a:rPr lang="es-CO" dirty="0"/>
              <a:t>Documentación sólida y clara para la </a:t>
            </a:r>
            <a:r>
              <a:rPr lang="es-CO" dirty="0" err="1"/>
              <a:t>mantenibilidad</a:t>
            </a:r>
            <a:r>
              <a:rPr lang="es-CO" dirty="0"/>
              <a:t> de la aplicación.</a:t>
            </a:r>
          </a:p>
          <a:p>
            <a:pPr marL="457200" lvl="1" indent="0">
              <a:buNone/>
            </a:pPr>
            <a:endParaRPr lang="es-CO" dirty="0"/>
          </a:p>
          <a:p>
            <a:pPr lvl="1">
              <a:buFont typeface="Wingdings" panose="05000000000000000000" pitchFamily="2" charset="2"/>
              <a:buChar char="ü"/>
            </a:pPr>
            <a:r>
              <a:rPr lang="x-none" dirty="0" smtClean="0"/>
              <a:t>Tipos </a:t>
            </a:r>
            <a:r>
              <a:rPr lang="x-none" dirty="0"/>
              <a:t>de </a:t>
            </a:r>
            <a:r>
              <a:rPr lang="x-none" dirty="0" smtClean="0"/>
              <a:t>usuarios</a:t>
            </a:r>
            <a:endParaRPr lang="es-CO" dirty="0" smtClean="0"/>
          </a:p>
          <a:p>
            <a:pPr lvl="2"/>
            <a:r>
              <a:rPr lang="es-CO" dirty="0" smtClean="0"/>
              <a:t>Docentes</a:t>
            </a:r>
            <a:r>
              <a:rPr lang="es-CO" dirty="0"/>
              <a:t>.</a:t>
            </a:r>
          </a:p>
          <a:p>
            <a:pPr lvl="2"/>
            <a:r>
              <a:rPr lang="es-CO" dirty="0"/>
              <a:t>Estudiante.</a:t>
            </a:r>
          </a:p>
          <a:p>
            <a:pPr marL="457200" lvl="1" indent="0">
              <a:buNone/>
            </a:pPr>
            <a:endParaRPr lang="es-CO" dirty="0"/>
          </a:p>
          <a:p>
            <a:pPr lvl="1">
              <a:buFont typeface="Wingdings" panose="05000000000000000000" pitchFamily="2" charset="2"/>
              <a:buChar char="ü"/>
            </a:pPr>
            <a:r>
              <a:rPr lang="x-none" dirty="0" smtClean="0"/>
              <a:t>Documentación</a:t>
            </a:r>
            <a:endParaRPr lang="es-CO" dirty="0" smtClean="0"/>
          </a:p>
          <a:p>
            <a:pPr lvl="2"/>
            <a:r>
              <a:rPr lang="es-CO" dirty="0"/>
              <a:t>Informe final</a:t>
            </a:r>
          </a:p>
          <a:p>
            <a:pPr lvl="2"/>
            <a:r>
              <a:rPr lang="es-CO" dirty="0"/>
              <a:t>Manual de </a:t>
            </a:r>
            <a:r>
              <a:rPr lang="es-CO" dirty="0" smtClean="0"/>
              <a:t>Usuario</a:t>
            </a:r>
            <a:endParaRPr lang="es-CO" dirty="0"/>
          </a:p>
          <a:p>
            <a:pPr lvl="2"/>
            <a:r>
              <a:rPr lang="es-CO" dirty="0"/>
              <a:t>Manual </a:t>
            </a:r>
            <a:r>
              <a:rPr lang="es-CO" dirty="0" smtClean="0"/>
              <a:t>Técnico</a:t>
            </a:r>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val="241319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3610" y="988985"/>
            <a:ext cx="10515600" cy="4669005"/>
          </a:xfrm>
        </p:spPr>
        <p:txBody>
          <a:bodyPr/>
          <a:lstStyle/>
          <a:p>
            <a:pPr marL="0" indent="0">
              <a:buNone/>
            </a:pPr>
            <a:r>
              <a:rPr lang="es-CO" dirty="0" smtClean="0"/>
              <a:t>2.2. Requerimientos Funcionales</a:t>
            </a:r>
          </a:p>
          <a:p>
            <a:pPr marL="0" indent="0">
              <a:buNone/>
            </a:pPr>
            <a:endParaRPr lang="es-CO" sz="1400" dirty="0" smtClean="0"/>
          </a:p>
          <a:p>
            <a:pPr marL="0" indent="0">
              <a:buNone/>
            </a:pPr>
            <a:r>
              <a:rPr lang="es-CO" sz="2400" dirty="0"/>
              <a:t>Se generaron 12 requerimientos para la aplicación web y 10 para la aplicación móvil</a:t>
            </a:r>
            <a:r>
              <a:rPr lang="es-CO" sz="2400" dirty="0" smtClean="0"/>
              <a:t>.</a:t>
            </a:r>
          </a:p>
          <a:p>
            <a:pPr marL="0" indent="0">
              <a:buNone/>
            </a:pPr>
            <a:endParaRPr lang="es-CO" sz="2400" dirty="0" smtClean="0"/>
          </a:p>
          <a:p>
            <a:pPr marL="0" indent="0">
              <a:buNone/>
            </a:pPr>
            <a:endParaRPr lang="es-CO" sz="2400" dirty="0"/>
          </a:p>
          <a:p>
            <a:pPr marL="0" indent="0">
              <a:buNone/>
            </a:pPr>
            <a:r>
              <a:rPr lang="es-CO" dirty="0" smtClean="0"/>
              <a:t>2.3</a:t>
            </a:r>
            <a:r>
              <a:rPr lang="es-CO" dirty="0"/>
              <a:t>. </a:t>
            </a:r>
            <a:r>
              <a:rPr lang="es-CO" dirty="0"/>
              <a:t>Fase</a:t>
            </a:r>
            <a:r>
              <a:rPr lang="es-CO" dirty="0"/>
              <a:t> de </a:t>
            </a:r>
            <a:r>
              <a:rPr lang="es-CO" dirty="0" smtClean="0"/>
              <a:t>Diseño</a:t>
            </a:r>
          </a:p>
          <a:p>
            <a:pPr marL="0" indent="0">
              <a:buNone/>
            </a:pPr>
            <a:endParaRPr lang="es-CO" dirty="0" smtClean="0"/>
          </a:p>
          <a:p>
            <a:pPr marL="0" indent="0">
              <a:buNone/>
            </a:pPr>
            <a:r>
              <a:rPr lang="es-CO" sz="2400" dirty="0" smtClean="0"/>
              <a:t>Tablas </a:t>
            </a:r>
            <a:r>
              <a:rPr lang="es-CO" sz="2400" dirty="0"/>
              <a:t>de Historias de </a:t>
            </a:r>
            <a:r>
              <a:rPr lang="es-CO" sz="2400" dirty="0" smtClean="0"/>
              <a:t>Usuario.</a:t>
            </a:r>
            <a:endParaRPr lang="es-CO" sz="2400" dirty="0"/>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val="1797132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1450" y="415045"/>
            <a:ext cx="10515600" cy="952751"/>
          </a:xfrm>
        </p:spPr>
        <p:txBody>
          <a:bodyPr>
            <a:normAutofit/>
          </a:bodyPr>
          <a:lstStyle/>
          <a:p>
            <a:r>
              <a:rPr lang="es-CO" sz="2800" dirty="0" smtClean="0">
                <a:latin typeface="+mn-lt"/>
                <a:ea typeface="+mn-ea"/>
                <a:cs typeface="+mn-cs"/>
              </a:rPr>
              <a:t>Diagramas </a:t>
            </a:r>
            <a:r>
              <a:rPr lang="es-CO" sz="2800" dirty="0">
                <a:latin typeface="+mn-lt"/>
                <a:ea typeface="+mn-ea"/>
                <a:cs typeface="+mn-cs"/>
              </a:rPr>
              <a:t>de Casos de Uso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pic>
        <p:nvPicPr>
          <p:cNvPr id="2050" name="Picture 2" descr="Diagrama Casos Uso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312" y="1367796"/>
            <a:ext cx="8017877" cy="483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2826686" y="6021112"/>
            <a:ext cx="6057364" cy="369332"/>
          </a:xfrm>
          <a:prstGeom prst="rect">
            <a:avLst/>
          </a:prstGeom>
        </p:spPr>
        <p:txBody>
          <a:bodyPr wrap="none">
            <a:spAutoFit/>
          </a:bodyPr>
          <a:lstStyle/>
          <a:p>
            <a:r>
              <a:rPr lang="x-none" dirty="0" smtClean="0">
                <a:effectLst/>
              </a:rPr>
              <a:t>Figura 2. Caso de Uso 01: Funciones en Común</a:t>
            </a:r>
            <a:r>
              <a:rPr lang="es-CO" dirty="0" smtClean="0">
                <a:effectLst/>
              </a:rPr>
              <a:t> Aplicación Web</a:t>
            </a:r>
            <a:endParaRPr lang="es-CO" dirty="0">
              <a:effectLst/>
            </a:endParaRPr>
          </a:p>
        </p:txBody>
      </p:sp>
    </p:spTree>
    <p:extLst>
      <p:ext uri="{BB962C8B-B14F-4D97-AF65-F5344CB8AC3E}">
        <p14:creationId xmlns:p14="http://schemas.microsoft.com/office/powerpoint/2010/main" val="836090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pic>
        <p:nvPicPr>
          <p:cNvPr id="3074" name="Picture 2" descr="Diagrama Casos Uso Móv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723" y="465221"/>
            <a:ext cx="5784308" cy="532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2919662" y="6008338"/>
            <a:ext cx="6962273" cy="369332"/>
          </a:xfrm>
          <a:prstGeom prst="rect">
            <a:avLst/>
          </a:prstGeom>
        </p:spPr>
        <p:txBody>
          <a:bodyPr wrap="square">
            <a:spAutoFit/>
          </a:bodyPr>
          <a:lstStyle/>
          <a:p>
            <a:r>
              <a:rPr lang="x-none" dirty="0" smtClean="0">
                <a:effectLst/>
              </a:rPr>
              <a:t>Figura 3. Caso de Uso</a:t>
            </a:r>
            <a:r>
              <a:rPr lang="es-CO" dirty="0" smtClean="0">
                <a:effectLst/>
              </a:rPr>
              <a:t> Móvil</a:t>
            </a:r>
            <a:r>
              <a:rPr lang="x-none" dirty="0" smtClean="0">
                <a:effectLst/>
              </a:rPr>
              <a:t> 0</a:t>
            </a:r>
            <a:r>
              <a:rPr lang="es-CO" dirty="0" smtClean="0">
                <a:effectLst/>
              </a:rPr>
              <a:t>2</a:t>
            </a:r>
            <a:r>
              <a:rPr lang="x-none" dirty="0" smtClean="0">
                <a:effectLst/>
              </a:rPr>
              <a:t>: Funciones en Común </a:t>
            </a:r>
            <a:r>
              <a:rPr lang="es-CO" dirty="0" smtClean="0">
                <a:effectLst/>
              </a:rPr>
              <a:t>Aplicación Móvil</a:t>
            </a:r>
            <a:endParaRPr lang="es-CO" dirty="0">
              <a:effectLst/>
            </a:endParaRPr>
          </a:p>
        </p:txBody>
      </p:sp>
    </p:spTree>
    <p:extLst>
      <p:ext uri="{BB962C8B-B14F-4D97-AF65-F5344CB8AC3E}">
        <p14:creationId xmlns:p14="http://schemas.microsoft.com/office/powerpoint/2010/main" val="3357547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pic>
        <p:nvPicPr>
          <p:cNvPr id="5122" name="Picture 2" descr="Diagrama_Historial_Usuario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241" y="1267326"/>
            <a:ext cx="8874854" cy="3625516"/>
          </a:xfrm>
          <a:prstGeom prst="rect">
            <a:avLst/>
          </a:prstGeom>
          <a:noFill/>
          <a:ln>
            <a:noFill/>
          </a:ln>
          <a:effectLst>
            <a:outerShdw dist="107763" dir="2700000" algn="ctr" rotWithShape="0">
              <a:srgbClr val="B8CCE4">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3234571" y="5153345"/>
            <a:ext cx="6799747" cy="369332"/>
          </a:xfrm>
          <a:prstGeom prst="rect">
            <a:avLst/>
          </a:prstGeom>
        </p:spPr>
        <p:txBody>
          <a:bodyPr wrap="none">
            <a:spAutoFit/>
          </a:bodyPr>
          <a:lstStyle/>
          <a:p>
            <a:r>
              <a:rPr lang="x-none" dirty="0" smtClean="0">
                <a:effectLst/>
              </a:rPr>
              <a:t>Figura 4. Caso de Uso 0</a:t>
            </a:r>
            <a:r>
              <a:rPr lang="es-CO" dirty="0" smtClean="0">
                <a:effectLst/>
              </a:rPr>
              <a:t>3</a:t>
            </a:r>
            <a:r>
              <a:rPr lang="x-none" dirty="0" smtClean="0">
                <a:effectLst/>
              </a:rPr>
              <a:t>: Funciones únicas rol Administrador</a:t>
            </a:r>
            <a:r>
              <a:rPr lang="es-CO" dirty="0" smtClean="0">
                <a:effectLst/>
              </a:rPr>
              <a:t> App Web</a:t>
            </a:r>
            <a:endParaRPr lang="es-CO" dirty="0">
              <a:effectLst/>
            </a:endParaRPr>
          </a:p>
        </p:txBody>
      </p:sp>
    </p:spTree>
    <p:extLst>
      <p:ext uri="{BB962C8B-B14F-4D97-AF65-F5344CB8AC3E}">
        <p14:creationId xmlns:p14="http://schemas.microsoft.com/office/powerpoint/2010/main" val="3378914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5064" y="156579"/>
            <a:ext cx="10515600" cy="821990"/>
          </a:xfrm>
        </p:spPr>
        <p:txBody>
          <a:bodyPr>
            <a:normAutofit/>
          </a:bodyPr>
          <a:lstStyle/>
          <a:p>
            <a:r>
              <a:rPr lang="es-CO" sz="2800" dirty="0" smtClean="0">
                <a:latin typeface="+mn-lt"/>
                <a:ea typeface="+mn-ea"/>
                <a:cs typeface="+mn-cs"/>
              </a:rPr>
              <a:t>2.5. Diseño clases UML (Paquetes y Clases)</a:t>
            </a:r>
            <a:endParaRPr lang="es-CO" sz="2800" dirty="0">
              <a:latin typeface="+mn-lt"/>
              <a:ea typeface="+mn-ea"/>
              <a:cs typeface="+mn-cs"/>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pic>
        <p:nvPicPr>
          <p:cNvPr id="6146" name="Picture 2" descr="Diagrama_Cla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978569"/>
            <a:ext cx="7952288" cy="4782636"/>
          </a:xfrm>
          <a:prstGeom prst="rect">
            <a:avLst/>
          </a:prstGeom>
          <a:noFill/>
          <a:ln>
            <a:noFill/>
          </a:ln>
          <a:effectLst>
            <a:outerShdw dist="107763" dir="2700000" algn="ctr" rotWithShape="0">
              <a:srgbClr val="B8CCE4">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3824713" y="5992296"/>
            <a:ext cx="4363054" cy="369332"/>
          </a:xfrm>
          <a:prstGeom prst="rect">
            <a:avLst/>
          </a:prstGeom>
        </p:spPr>
        <p:txBody>
          <a:bodyPr wrap="none">
            <a:spAutoFit/>
          </a:bodyPr>
          <a:lstStyle/>
          <a:p>
            <a:r>
              <a:rPr lang="x-none" dirty="0" smtClean="0">
                <a:effectLst/>
              </a:rPr>
              <a:t>Figura 5. Diagrama de Clases</a:t>
            </a:r>
            <a:r>
              <a:rPr lang="es-CO" dirty="0" smtClean="0">
                <a:effectLst/>
              </a:rPr>
              <a:t> Aplicación Web</a:t>
            </a:r>
            <a:endParaRPr lang="es-CO" dirty="0">
              <a:effectLst/>
            </a:endParaRPr>
          </a:p>
        </p:txBody>
      </p:sp>
    </p:spTree>
    <p:extLst>
      <p:ext uri="{BB962C8B-B14F-4D97-AF65-F5344CB8AC3E}">
        <p14:creationId xmlns:p14="http://schemas.microsoft.com/office/powerpoint/2010/main" val="3761681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pic>
        <p:nvPicPr>
          <p:cNvPr id="7170" name="Picture 2" descr="Diagrama Clases Móv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848" y="461378"/>
            <a:ext cx="8845205" cy="499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3409816" y="5657990"/>
            <a:ext cx="4955267" cy="369332"/>
          </a:xfrm>
          <a:prstGeom prst="rect">
            <a:avLst/>
          </a:prstGeom>
        </p:spPr>
        <p:txBody>
          <a:bodyPr wrap="none">
            <a:spAutoFit/>
          </a:bodyPr>
          <a:lstStyle/>
          <a:p>
            <a:r>
              <a:rPr lang="es-CO" dirty="0" smtClean="0">
                <a:effectLst/>
                <a:latin typeface="Arial" panose="020B0604020202020204" pitchFamily="34" charset="0"/>
                <a:ea typeface="Calibri" panose="020F0502020204030204" pitchFamily="34" charset="0"/>
                <a:cs typeface="Times New Roman" panose="02020603050405020304" pitchFamily="18" charset="0"/>
              </a:rPr>
              <a:t>Figura 6. Diagrama de Clases Aplicación Móvil</a:t>
            </a:r>
            <a:endParaRPr lang="es-CO" dirty="0"/>
          </a:p>
        </p:txBody>
      </p:sp>
    </p:spTree>
    <p:extLst>
      <p:ext uri="{BB962C8B-B14F-4D97-AF65-F5344CB8AC3E}">
        <p14:creationId xmlns:p14="http://schemas.microsoft.com/office/powerpoint/2010/main" val="4218873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3113" y="5910991"/>
            <a:ext cx="1046592" cy="784944"/>
          </a:xfrm>
          <a:prstGeom prst="rect">
            <a:avLst/>
          </a:prstGeom>
        </p:spPr>
      </p:pic>
      <p:pic>
        <p:nvPicPr>
          <p:cNvPr id="4100" name="Picture 4" descr="ModeloEntidadRel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398" y="124431"/>
            <a:ext cx="7015663" cy="6571504"/>
          </a:xfrm>
          <a:prstGeom prst="rect">
            <a:avLst/>
          </a:prstGeom>
          <a:noFill/>
          <a:ln>
            <a:noFill/>
          </a:ln>
          <a:effectLst>
            <a:outerShdw dist="107763" dir="2700000" algn="ctr" rotWithShape="0">
              <a:srgbClr val="95B3D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p:cNvSpPr/>
          <p:nvPr/>
        </p:nvSpPr>
        <p:spPr>
          <a:xfrm>
            <a:off x="444602" y="286496"/>
            <a:ext cx="7223523" cy="480131"/>
          </a:xfrm>
          <a:prstGeom prst="rect">
            <a:avLst/>
          </a:prstGeom>
        </p:spPr>
        <p:txBody>
          <a:bodyPr wrap="square">
            <a:spAutoFit/>
          </a:bodyPr>
          <a:lstStyle/>
          <a:p>
            <a:pPr>
              <a:lnSpc>
                <a:spcPct val="90000"/>
              </a:lnSpc>
              <a:spcBef>
                <a:spcPts val="1000"/>
              </a:spcBef>
            </a:pPr>
            <a:r>
              <a:rPr lang="es-CO" sz="2800" dirty="0" smtClean="0"/>
              <a:t>Diagrama </a:t>
            </a:r>
            <a:r>
              <a:rPr lang="es-CO" sz="2800" dirty="0"/>
              <a:t>Entidad Relación</a:t>
            </a:r>
          </a:p>
        </p:txBody>
      </p:sp>
    </p:spTree>
    <p:extLst>
      <p:ext uri="{BB962C8B-B14F-4D97-AF65-F5344CB8AC3E}">
        <p14:creationId xmlns:p14="http://schemas.microsoft.com/office/powerpoint/2010/main" val="1338763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3" name="Marcador de contenido 2"/>
          <p:cNvSpPr>
            <a:spLocks noGrp="1"/>
          </p:cNvSpPr>
          <p:nvPr>
            <p:ph idx="1"/>
          </p:nvPr>
        </p:nvSpPr>
        <p:spPr/>
        <p:txBody>
          <a:bodyPr/>
          <a:lstStyle/>
          <a:p>
            <a:pPr marL="0" indent="0">
              <a:buNone/>
            </a:pPr>
            <a:r>
              <a:rPr lang="es-CO" b="1" dirty="0"/>
              <a:t> </a:t>
            </a:r>
            <a:endParaRPr lang="es-CO" dirty="0"/>
          </a:p>
          <a:p>
            <a:pPr marL="0" indent="0" algn="r">
              <a:buNone/>
            </a:pPr>
            <a:r>
              <a:rPr lang="es-CO" b="1" dirty="0"/>
              <a:t>LEYDI ROCÍO CAMARGO QUINTERO</a:t>
            </a:r>
            <a:endParaRPr lang="es-CO" dirty="0"/>
          </a:p>
          <a:p>
            <a:pPr marL="0" indent="0" algn="r">
              <a:buNone/>
            </a:pPr>
            <a:r>
              <a:rPr lang="es-CO" b="1" dirty="0"/>
              <a:t>(Código: 160002104)</a:t>
            </a:r>
            <a:endParaRPr lang="es-CO" dirty="0"/>
          </a:p>
          <a:p>
            <a:pPr marL="0" indent="0" algn="r">
              <a:buNone/>
            </a:pPr>
            <a:endParaRPr lang="es-CO" b="1" dirty="0" smtClean="0"/>
          </a:p>
          <a:p>
            <a:pPr marL="0" indent="0" algn="r">
              <a:buNone/>
            </a:pPr>
            <a:endParaRPr lang="es-CO" b="1" dirty="0"/>
          </a:p>
          <a:p>
            <a:pPr marL="0" indent="0" algn="r">
              <a:buNone/>
            </a:pPr>
            <a:r>
              <a:rPr lang="es-CO" b="1" dirty="0" smtClean="0"/>
              <a:t>RAFAEL </a:t>
            </a:r>
            <a:r>
              <a:rPr lang="es-CO" b="1" dirty="0"/>
              <a:t>RICARDO LEÓN ZAPATA</a:t>
            </a:r>
            <a:endParaRPr lang="es-CO" dirty="0"/>
          </a:p>
          <a:p>
            <a:pPr marL="0" indent="0" algn="r">
              <a:buNone/>
            </a:pPr>
            <a:r>
              <a:rPr lang="es-CO" b="1" dirty="0"/>
              <a:t>(Código: 160002114)</a:t>
            </a:r>
            <a:endParaRPr lang="es-CO" dirty="0"/>
          </a:p>
          <a:p>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6" y="5210700"/>
            <a:ext cx="1803042" cy="1352282"/>
          </a:xfrm>
          <a:prstGeom prst="rect">
            <a:avLst/>
          </a:prstGeom>
        </p:spPr>
      </p:pic>
    </p:spTree>
    <p:extLst>
      <p:ext uri="{BB962C8B-B14F-4D97-AF65-F5344CB8AC3E}">
        <p14:creationId xmlns:p14="http://schemas.microsoft.com/office/powerpoint/2010/main" val="4004676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1000"/>
              </a:spcBef>
            </a:pPr>
            <a:r>
              <a:rPr lang="es-CO" sz="2800" dirty="0">
                <a:latin typeface="+mn-lt"/>
                <a:ea typeface="+mn-ea"/>
                <a:cs typeface="+mn-cs"/>
              </a:rPr>
              <a:t>2.3. Fase de Codificación</a:t>
            </a:r>
          </a:p>
        </p:txBody>
      </p:sp>
      <p:sp>
        <p:nvSpPr>
          <p:cNvPr id="3" name="Marcador de contenido 2"/>
          <p:cNvSpPr>
            <a:spLocks noGrp="1"/>
          </p:cNvSpPr>
          <p:nvPr>
            <p:ph idx="1"/>
          </p:nvPr>
        </p:nvSpPr>
        <p:spPr>
          <a:xfrm>
            <a:off x="1033014" y="1986046"/>
            <a:ext cx="10515600" cy="2313238"/>
          </a:xfrm>
        </p:spPr>
        <p:txBody>
          <a:bodyPr>
            <a:normAutofit/>
          </a:bodyPr>
          <a:lstStyle/>
          <a:p>
            <a:pPr marL="0" indent="0" algn="just">
              <a:buNone/>
            </a:pPr>
            <a:r>
              <a:rPr lang="es-CO" sz="2400" dirty="0"/>
              <a:t>La codificación se realiza a través del lenguaje de etiquetas HTML5,  lenguaje de hojas de estilo CSS3, lenguaje de programación PHP, lenguaje de programación interpretado JavaScript, las librerías JQuery y JQuery Mobile. Para la base de datos se trabaja con el motor </a:t>
            </a:r>
            <a:r>
              <a:rPr lang="es-CO" sz="2400" dirty="0" err="1"/>
              <a:t>MySql</a:t>
            </a:r>
            <a:r>
              <a:rPr lang="es-CO" sz="2400" dirty="0"/>
              <a:t> y </a:t>
            </a:r>
            <a:r>
              <a:rPr lang="es-CO" sz="2400" dirty="0" err="1"/>
              <a:t>WebSql</a:t>
            </a:r>
            <a:r>
              <a:rPr lang="es-CO" sz="2400" dirty="0"/>
              <a: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val="748119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1000"/>
              </a:spcBef>
            </a:pPr>
            <a:r>
              <a:rPr lang="es-CO" sz="2800" dirty="0" smtClean="0">
                <a:latin typeface="+mn-lt"/>
                <a:ea typeface="+mn-ea"/>
                <a:cs typeface="+mn-cs"/>
              </a:rPr>
              <a:t>2.4 Fase de Pruebas e Implementación</a:t>
            </a:r>
            <a:endParaRPr lang="es-CO" sz="2800" dirty="0">
              <a:latin typeface="+mn-lt"/>
              <a:ea typeface="+mn-ea"/>
              <a:cs typeface="+mn-cs"/>
            </a:endParaRPr>
          </a:p>
        </p:txBody>
      </p:sp>
      <p:sp>
        <p:nvSpPr>
          <p:cNvPr id="3" name="Marcador de contenido 2"/>
          <p:cNvSpPr>
            <a:spLocks noGrp="1"/>
          </p:cNvSpPr>
          <p:nvPr>
            <p:ph idx="1"/>
          </p:nvPr>
        </p:nvSpPr>
        <p:spPr>
          <a:xfrm>
            <a:off x="1033014" y="1986046"/>
            <a:ext cx="10515600" cy="3789112"/>
          </a:xfrm>
        </p:spPr>
        <p:txBody>
          <a:bodyPr>
            <a:normAutofit/>
          </a:bodyPr>
          <a:lstStyle/>
          <a:p>
            <a:pPr marL="0" indent="0">
              <a:buNone/>
            </a:pPr>
            <a:r>
              <a:rPr lang="es-CO" sz="2400" dirty="0"/>
              <a:t>Para ambas aplicaciones desarrolladas se garantizó que: </a:t>
            </a:r>
          </a:p>
          <a:p>
            <a:pPr marL="0" indent="0">
              <a:buNone/>
            </a:pPr>
            <a:endParaRPr lang="es-CO" sz="2400" dirty="0"/>
          </a:p>
          <a:p>
            <a:pPr lvl="0" algn="just"/>
            <a:r>
              <a:rPr lang="es-CO" sz="2400" dirty="0"/>
              <a:t>Las aplicaciones cumplieran los requerimientos funcionales establecidos.</a:t>
            </a:r>
          </a:p>
          <a:p>
            <a:pPr lvl="0"/>
            <a:r>
              <a:rPr lang="es-CO" sz="2400" dirty="0"/>
              <a:t>Las aplicaciones permitieran usar correctamente las funciones implementadas.</a:t>
            </a:r>
          </a:p>
          <a:p>
            <a:pPr lvl="0" algn="just"/>
            <a:r>
              <a:rPr lang="es-CO" sz="2400" dirty="0"/>
              <a:t>Las aplicaciones se conectaran correctamente a las bases de datos establecidas.</a:t>
            </a:r>
          </a:p>
          <a:p>
            <a:pPr lvl="0" algn="just"/>
            <a:r>
              <a:rPr lang="es-CO" sz="2400" dirty="0"/>
              <a:t>Las aplicaciones cumplieran con requerimientos mínimos no funcionales de funcionalidad, disponibilidad, facilidad de uso e ingreso de información, operatividad, seguridad, eficiencia y usabilidad.</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val="4040745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
        <p:nvSpPr>
          <p:cNvPr id="7" name="Título 1"/>
          <p:cNvSpPr>
            <a:spLocks noGrp="1"/>
          </p:cNvSpPr>
          <p:nvPr>
            <p:ph type="title"/>
          </p:nvPr>
        </p:nvSpPr>
        <p:spPr>
          <a:xfrm>
            <a:off x="838200" y="365125"/>
            <a:ext cx="10515600" cy="1325563"/>
          </a:xfrm>
        </p:spPr>
        <p:txBody>
          <a:bodyPr>
            <a:normAutofit/>
          </a:bodyPr>
          <a:lstStyle/>
          <a:p>
            <a:r>
              <a:rPr lang="es-CO" b="1" dirty="0"/>
              <a:t>Fase 3: </a:t>
            </a:r>
            <a:r>
              <a:rPr lang="x-none" b="1" dirty="0"/>
              <a:t>Capacitación en el uso del </a:t>
            </a:r>
            <a:r>
              <a:rPr lang="x-none" b="1" dirty="0" smtClean="0"/>
              <a:t>software</a:t>
            </a:r>
            <a:endParaRPr lang="es-CO" dirty="0"/>
          </a:p>
        </p:txBody>
      </p:sp>
      <p:sp>
        <p:nvSpPr>
          <p:cNvPr id="6" name="Rectángulo 5"/>
          <p:cNvSpPr/>
          <p:nvPr/>
        </p:nvSpPr>
        <p:spPr>
          <a:xfrm>
            <a:off x="838200" y="2435538"/>
            <a:ext cx="10343147" cy="2477601"/>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s-CO" sz="2000" dirty="0" smtClean="0">
                <a:effectLst/>
                <a:latin typeface="Arial" panose="020B0604020202020204" pitchFamily="34" charset="0"/>
                <a:ea typeface="Calibri" panose="020F0502020204030204" pitchFamily="34" charset="0"/>
                <a:cs typeface="Times New Roman" panose="02020603050405020304" pitchFamily="18" charset="0"/>
              </a:rPr>
              <a:t>Reunión con los participantes del proyecto: </a:t>
            </a:r>
            <a:r>
              <a:rPr lang="es-CO" sz="2000" dirty="0" smtClean="0">
                <a:effectLst/>
                <a:latin typeface="Arial" panose="020B0604020202020204" pitchFamily="34" charset="0"/>
                <a:ea typeface="Calibri" panose="020F0502020204030204" pitchFamily="34" charset="0"/>
                <a:cs typeface="Arial" panose="020B0604020202020204" pitchFamily="34" charset="0"/>
              </a:rPr>
              <a:t>investigador principal, </a:t>
            </a:r>
            <a:r>
              <a:rPr lang="es-CO" sz="2000" dirty="0" err="1" smtClean="0">
                <a:effectLst/>
                <a:latin typeface="Arial" panose="020B0604020202020204" pitchFamily="34" charset="0"/>
                <a:ea typeface="Calibri" panose="020F0502020204030204" pitchFamily="34" charset="0"/>
                <a:cs typeface="Arial" panose="020B0604020202020204" pitchFamily="34" charset="0"/>
              </a:rPr>
              <a:t>co</a:t>
            </a:r>
            <a:r>
              <a:rPr lang="es-CO" sz="2000" dirty="0" smtClean="0">
                <a:effectLst/>
                <a:latin typeface="Arial" panose="020B0604020202020204" pitchFamily="34" charset="0"/>
                <a:ea typeface="Calibri" panose="020F0502020204030204" pitchFamily="34" charset="0"/>
                <a:cs typeface="Arial" panose="020B0604020202020204" pitchFamily="34" charset="0"/>
              </a:rPr>
              <a:t>-investigadores</a:t>
            </a:r>
            <a:r>
              <a:rPr lang="es-CO" sz="2000" dirty="0" smtClean="0">
                <a:effectLst/>
                <a:latin typeface="Arial" panose="020B0604020202020204" pitchFamily="34" charset="0"/>
                <a:ea typeface="Calibri" panose="020F0502020204030204" pitchFamily="34" charset="0"/>
                <a:cs typeface="Times New Roman" panose="02020603050405020304" pitchFamily="18" charset="0"/>
              </a:rPr>
              <a:t> y </a:t>
            </a:r>
            <a:r>
              <a:rPr lang="es-CO" sz="2000" dirty="0" smtClean="0">
                <a:effectLst/>
                <a:latin typeface="Arial" panose="020B0604020202020204" pitchFamily="34" charset="0"/>
                <a:ea typeface="Calibri" panose="020F0502020204030204" pitchFamily="34" charset="0"/>
                <a:cs typeface="Arial" panose="020B0604020202020204" pitchFamily="34" charset="0"/>
              </a:rPr>
              <a:t>estudiantes EPI de Enfermería, en la cual, se interactúa con las funcionalidades de las aplicaciones, se realiza ejercicios de práctica y  se resuelven dudas.</a:t>
            </a:r>
            <a:endParaRPr lang="es-CO" sz="2000" dirty="0" smtClean="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600"/>
              </a:spcAft>
            </a:pPr>
            <a:r>
              <a:rPr lang="es-CO" sz="2000" dirty="0" smtClean="0">
                <a:effectLst/>
                <a:latin typeface="Arial" panose="020B0604020202020204" pitchFamily="34" charset="0"/>
                <a:ea typeface="Calibri" panose="020F0502020204030204" pitchFamily="34" charset="0"/>
                <a:cs typeface="Arial" panose="020B0604020202020204" pitchFamily="34" charset="0"/>
              </a:rPr>
              <a:t> </a:t>
            </a:r>
          </a:p>
          <a:p>
            <a:pPr algn="just">
              <a:spcAft>
                <a:spcPts val="600"/>
              </a:spcAft>
            </a:pPr>
            <a:endParaRPr lang="es-CO" sz="2000" dirty="0" smtClean="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gn="just">
              <a:spcAft>
                <a:spcPts val="600"/>
              </a:spcAft>
              <a:buFont typeface="Arial" panose="020B0604020202020204" pitchFamily="34" charset="0"/>
              <a:buChar char="•"/>
            </a:pPr>
            <a:r>
              <a:rPr lang="es-CO" sz="2000" dirty="0" smtClean="0">
                <a:effectLst/>
                <a:latin typeface="Arial" panose="020B0604020202020204" pitchFamily="34" charset="0"/>
                <a:ea typeface="Calibri" panose="020F0502020204030204" pitchFamily="34" charset="0"/>
                <a:cs typeface="Times New Roman" panose="02020603050405020304" pitchFamily="18" charset="0"/>
              </a:rPr>
              <a:t>Para las aplicaciones web y móvil, se explica cada uno sus componentes, su modo correcto de uso y el alcance en la sus distintas plataformas (Navegador web y Tablet).</a:t>
            </a:r>
          </a:p>
        </p:txBody>
      </p:sp>
    </p:spTree>
    <p:extLst>
      <p:ext uri="{BB962C8B-B14F-4D97-AF65-F5344CB8AC3E}">
        <p14:creationId xmlns:p14="http://schemas.microsoft.com/office/powerpoint/2010/main" val="1221582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Resultados Obtenidos</a:t>
            </a:r>
            <a:endParaRPr lang="es-CO" dirty="0"/>
          </a:p>
        </p:txBody>
      </p:sp>
      <p:sp>
        <p:nvSpPr>
          <p:cNvPr id="3" name="Marcador de contenido 2"/>
          <p:cNvSpPr>
            <a:spLocks noGrp="1"/>
          </p:cNvSpPr>
          <p:nvPr>
            <p:ph idx="1"/>
          </p:nvPr>
        </p:nvSpPr>
        <p:spPr/>
        <p:txBody>
          <a:bodyPr/>
          <a:lstStyle/>
          <a:p>
            <a:r>
              <a:rPr lang="es-CO" dirty="0"/>
              <a:t>Dos guías de </a:t>
            </a:r>
            <a:r>
              <a:rPr lang="es-CO" dirty="0" smtClean="0"/>
              <a:t>entrevistas.</a:t>
            </a:r>
          </a:p>
          <a:p>
            <a:pPr marL="0" indent="0">
              <a:buNone/>
            </a:pPr>
            <a:endParaRPr lang="es-CO" dirty="0" smtClean="0"/>
          </a:p>
          <a:p>
            <a:pPr lvl="0"/>
            <a:r>
              <a:rPr lang="es-CO" dirty="0"/>
              <a:t>Capacitaciones certificadas por profesionales en el adecuado uso del software de análisis cualitativo Nvivo10</a:t>
            </a:r>
            <a:r>
              <a:rPr lang="es-CO" dirty="0" smtClean="0"/>
              <a:t>.</a:t>
            </a:r>
          </a:p>
          <a:p>
            <a:pPr marL="0" lvl="0" indent="0">
              <a:buNone/>
            </a:pPr>
            <a:endParaRPr lang="es-CO" dirty="0"/>
          </a:p>
          <a:p>
            <a:r>
              <a:rPr lang="es-CO" dirty="0" smtClean="0"/>
              <a:t>Aplicaciones Web y móvil.</a:t>
            </a:r>
          </a:p>
          <a:p>
            <a:endParaRPr lang="es-CO" dirty="0" smtClean="0"/>
          </a:p>
          <a:p>
            <a:r>
              <a:rPr lang="es-CO" dirty="0"/>
              <a:t>Capacitación al equipo involucrado en la </a:t>
            </a:r>
            <a:r>
              <a:rPr lang="es-CO" dirty="0" smtClean="0"/>
              <a:t>investigación en el </a:t>
            </a:r>
            <a:r>
              <a:rPr lang="es-CO" dirty="0" err="1" smtClean="0"/>
              <a:t>sw</a:t>
            </a:r>
            <a:r>
              <a:rPr lang="es-CO" dirty="0" smtClean="0"/>
              <a:t> Nvivo10.</a:t>
            </a:r>
            <a:endParaRPr lang="es-CO" dirty="0"/>
          </a:p>
          <a:p>
            <a:endParaRPr lang="es-CO" dirty="0"/>
          </a:p>
          <a:p>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val="2916339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08424" y="526214"/>
            <a:ext cx="10515600" cy="1206333"/>
          </a:xfrm>
        </p:spPr>
        <p:txBody>
          <a:bodyPr/>
          <a:lstStyle/>
          <a:p>
            <a:r>
              <a:rPr lang="es-CO" dirty="0"/>
              <a:t>Asesoría en el análisis final de los resultados a través de Nvivo10.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pic>
        <p:nvPicPr>
          <p:cNvPr id="10242" name="Imagen 1" descr="C:\Users\Alfarel\Desktop\Gráfcos Atención Domiciliaria\Anexos\img1.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925" y="1129380"/>
            <a:ext cx="7486180" cy="452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3595676" y="5807630"/>
            <a:ext cx="4941096" cy="369332"/>
          </a:xfrm>
          <a:prstGeom prst="rect">
            <a:avLst/>
          </a:prstGeom>
        </p:spPr>
        <p:txBody>
          <a:bodyPr wrap="none">
            <a:spAutoFit/>
          </a:bodyPr>
          <a:lstStyle/>
          <a:p>
            <a:r>
              <a:rPr lang="x-none" dirty="0" smtClean="0">
                <a:effectLst/>
              </a:rPr>
              <a:t>Figura 31. Resultado general del análisis cualitativo</a:t>
            </a:r>
            <a:endParaRPr lang="es-CO" dirty="0">
              <a:effectLst/>
            </a:endParaRPr>
          </a:p>
        </p:txBody>
      </p:sp>
    </p:spTree>
    <p:extLst>
      <p:ext uri="{BB962C8B-B14F-4D97-AF65-F5344CB8AC3E}">
        <p14:creationId xmlns:p14="http://schemas.microsoft.com/office/powerpoint/2010/main" val="4211489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4347" y="370253"/>
            <a:ext cx="10515600" cy="1325563"/>
          </a:xfrm>
        </p:spPr>
        <p:txBody>
          <a:bodyPr/>
          <a:lstStyle/>
          <a:p>
            <a:r>
              <a:rPr lang="es-CO" dirty="0" smtClean="0"/>
              <a:t>Conclusiones </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
        <p:nvSpPr>
          <p:cNvPr id="6" name="Marcador de contenido 2"/>
          <p:cNvSpPr>
            <a:spLocks noGrp="1"/>
          </p:cNvSpPr>
          <p:nvPr>
            <p:ph idx="1"/>
          </p:nvPr>
        </p:nvSpPr>
        <p:spPr>
          <a:xfrm>
            <a:off x="838200" y="2128345"/>
            <a:ext cx="10515600" cy="4048618"/>
          </a:xfrm>
        </p:spPr>
        <p:txBody>
          <a:bodyPr>
            <a:normAutofit lnSpcReduction="10000"/>
          </a:bodyPr>
          <a:lstStyle/>
          <a:p>
            <a:r>
              <a:rPr lang="es-CO" dirty="0" smtClean="0"/>
              <a:t>Complementación a  </a:t>
            </a:r>
            <a:r>
              <a:rPr lang="es-CO" dirty="0"/>
              <a:t>la </a:t>
            </a:r>
            <a:r>
              <a:rPr lang="es-CO" dirty="0" smtClean="0"/>
              <a:t>investigación.</a:t>
            </a:r>
          </a:p>
          <a:p>
            <a:endParaRPr lang="es-CO" dirty="0"/>
          </a:p>
          <a:p>
            <a:r>
              <a:rPr lang="es-CO" dirty="0" smtClean="0"/>
              <a:t>Recolección </a:t>
            </a:r>
            <a:r>
              <a:rPr lang="es-CO" dirty="0"/>
              <a:t>y procesamiento de la información </a:t>
            </a:r>
            <a:r>
              <a:rPr lang="es-CO" dirty="0" smtClean="0"/>
              <a:t>rápido, práctico </a:t>
            </a:r>
            <a:r>
              <a:rPr lang="es-CO" dirty="0"/>
              <a:t>y eficiente.</a:t>
            </a:r>
          </a:p>
          <a:p>
            <a:endParaRPr lang="es-CO" dirty="0" smtClean="0"/>
          </a:p>
          <a:p>
            <a:pPr algn="just"/>
            <a:r>
              <a:rPr lang="es-CO" dirty="0" smtClean="0"/>
              <a:t>Acompañamiento en el aprendizaje </a:t>
            </a:r>
            <a:r>
              <a:rPr lang="es-CO" dirty="0"/>
              <a:t>del software de análisis cualitativo NVIVO </a:t>
            </a:r>
            <a:r>
              <a:rPr lang="es-CO" dirty="0" smtClean="0"/>
              <a:t>10.</a:t>
            </a:r>
          </a:p>
          <a:p>
            <a:pPr algn="just"/>
            <a:endParaRPr lang="es-CO" dirty="0"/>
          </a:p>
          <a:p>
            <a:pPr algn="just"/>
            <a:r>
              <a:rPr lang="es-CO" dirty="0" smtClean="0"/>
              <a:t>Campo acción como ingenieros</a:t>
            </a:r>
            <a:r>
              <a:rPr lang="es-CO" dirty="0" smtClean="0"/>
              <a:t>. </a:t>
            </a:r>
            <a:endParaRPr lang="es-CO" dirty="0"/>
          </a:p>
        </p:txBody>
      </p:sp>
    </p:spTree>
    <p:extLst>
      <p:ext uri="{BB962C8B-B14F-4D97-AF65-F5344CB8AC3E}">
        <p14:creationId xmlns:p14="http://schemas.microsoft.com/office/powerpoint/2010/main" val="4194271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Trabajos Futuros </a:t>
            </a:r>
            <a:endParaRPr lang="es-CO" dirty="0"/>
          </a:p>
        </p:txBody>
      </p:sp>
      <p:sp>
        <p:nvSpPr>
          <p:cNvPr id="3" name="Marcador de contenido 2"/>
          <p:cNvSpPr>
            <a:spLocks noGrp="1"/>
          </p:cNvSpPr>
          <p:nvPr>
            <p:ph idx="1"/>
          </p:nvPr>
        </p:nvSpPr>
        <p:spPr>
          <a:xfrm>
            <a:off x="1043152" y="2345888"/>
            <a:ext cx="10515600" cy="2478361"/>
          </a:xfrm>
        </p:spPr>
        <p:txBody>
          <a:bodyPr>
            <a:normAutofit/>
          </a:bodyPr>
          <a:lstStyle/>
          <a:p>
            <a:pPr marL="0" indent="0" algn="just">
              <a:buNone/>
            </a:pPr>
            <a:r>
              <a:rPr lang="es-CO" sz="2400" dirty="0"/>
              <a:t>Como trabajo futuro el software desarrollado puede ser adaptado para emplearse en una nueva investigación de análisis cualitativo, modificando el tipo y número de preguntas. Adicionalmente, generar una nueva funcionalidad de estadísticas a través de graficas que realicen un estudio cuantitativo de la información consignada en las aplicaciones.</a:t>
            </a:r>
          </a:p>
          <a:p>
            <a:pPr algn="just"/>
            <a:endParaRPr lang="es-CO" sz="2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val="2764351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63814" y="2461939"/>
            <a:ext cx="2472559" cy="1325563"/>
          </a:xfrm>
        </p:spPr>
        <p:txBody>
          <a:bodyPr/>
          <a:lstStyle/>
          <a:p>
            <a:r>
              <a:rPr lang="es-CO" dirty="0" smtClean="0"/>
              <a:t>Preguntas</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val="576317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79580" y="2414643"/>
            <a:ext cx="2598682" cy="1325563"/>
          </a:xfrm>
        </p:spPr>
        <p:txBody>
          <a:bodyPr/>
          <a:lstStyle/>
          <a:p>
            <a:pPr algn="ctr"/>
            <a:r>
              <a:rPr lang="es-CO" dirty="0" smtClean="0"/>
              <a:t>¡Gracias!</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061" y="5657990"/>
            <a:ext cx="1383926" cy="1037945"/>
          </a:xfrm>
          <a:prstGeom prst="rect">
            <a:avLst/>
          </a:prstGeom>
        </p:spPr>
      </p:pic>
    </p:spTree>
    <p:extLst>
      <p:ext uri="{BB962C8B-B14F-4D97-AF65-F5344CB8AC3E}">
        <p14:creationId xmlns:p14="http://schemas.microsoft.com/office/powerpoint/2010/main" val="1148357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Agenda</a:t>
            </a:r>
            <a:endParaRPr lang="es-CO" b="1" dirty="0"/>
          </a:p>
        </p:txBody>
      </p:sp>
      <p:sp>
        <p:nvSpPr>
          <p:cNvPr id="3" name="Marcador de contenido 2"/>
          <p:cNvSpPr>
            <a:spLocks noGrp="1"/>
          </p:cNvSpPr>
          <p:nvPr>
            <p:ph idx="1"/>
          </p:nvPr>
        </p:nvSpPr>
        <p:spPr>
          <a:xfrm>
            <a:off x="838200" y="1825625"/>
            <a:ext cx="10515600" cy="4212568"/>
          </a:xfrm>
        </p:spPr>
        <p:txBody>
          <a:bodyPr>
            <a:normAutofit fontScale="92500" lnSpcReduction="20000"/>
          </a:bodyPr>
          <a:lstStyle/>
          <a:p>
            <a:pPr marL="514350" indent="-514350">
              <a:buAutoNum type="arabicPeriod"/>
            </a:pPr>
            <a:r>
              <a:rPr lang="es-CO" dirty="0" smtClean="0"/>
              <a:t>Objetivos</a:t>
            </a:r>
          </a:p>
          <a:p>
            <a:pPr marL="514350" indent="-514350">
              <a:buAutoNum type="arabicPeriod"/>
            </a:pPr>
            <a:r>
              <a:rPr lang="es-CO" dirty="0" smtClean="0"/>
              <a:t>Justificación</a:t>
            </a:r>
          </a:p>
          <a:p>
            <a:pPr marL="514350" indent="-514350">
              <a:buAutoNum type="arabicPeriod"/>
            </a:pPr>
            <a:r>
              <a:rPr lang="es-CO" dirty="0" smtClean="0"/>
              <a:t>Contexto</a:t>
            </a:r>
            <a:endParaRPr lang="es-CO" dirty="0"/>
          </a:p>
          <a:p>
            <a:pPr marL="514350" indent="-514350">
              <a:buAutoNum type="arabicPeriod"/>
            </a:pPr>
            <a:r>
              <a:rPr lang="es-CO" dirty="0" smtClean="0"/>
              <a:t>Tecnologías</a:t>
            </a:r>
          </a:p>
          <a:p>
            <a:pPr marL="514350" indent="-514350">
              <a:buAutoNum type="arabicPeriod"/>
            </a:pPr>
            <a:r>
              <a:rPr lang="es-CO" dirty="0" smtClean="0"/>
              <a:t>Metodología Aplicada</a:t>
            </a:r>
          </a:p>
          <a:p>
            <a:pPr marL="514350" indent="-514350">
              <a:buAutoNum type="arabicPeriod"/>
            </a:pPr>
            <a:r>
              <a:rPr lang="es-CO" dirty="0" smtClean="0"/>
              <a:t>Aplicaciones Desarrolladas </a:t>
            </a:r>
          </a:p>
          <a:p>
            <a:pPr marL="514350" indent="-514350">
              <a:buAutoNum type="arabicPeriod"/>
            </a:pPr>
            <a:r>
              <a:rPr lang="es-CO" dirty="0" smtClean="0"/>
              <a:t>Resultados Obtenidos</a:t>
            </a:r>
          </a:p>
          <a:p>
            <a:pPr marL="514350" indent="-514350">
              <a:buAutoNum type="arabicPeriod"/>
            </a:pPr>
            <a:r>
              <a:rPr lang="es-CO" dirty="0" smtClean="0"/>
              <a:t>Conclusiones</a:t>
            </a:r>
          </a:p>
          <a:p>
            <a:pPr marL="514350" indent="-514350">
              <a:buAutoNum type="arabicPeriod"/>
            </a:pPr>
            <a:r>
              <a:rPr lang="es-CO" dirty="0" smtClean="0"/>
              <a:t>Trabajos Futuros</a:t>
            </a:r>
          </a:p>
          <a:p>
            <a:pPr marL="514350" indent="-514350">
              <a:buAutoNum type="arabicPeriod"/>
            </a:pPr>
            <a:r>
              <a:rPr lang="es-CO" dirty="0" smtClean="0"/>
              <a:t>Preguntas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val="346700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a:t>
            </a:r>
            <a:endParaRPr lang="es-CO" dirty="0"/>
          </a:p>
        </p:txBody>
      </p:sp>
      <p:sp>
        <p:nvSpPr>
          <p:cNvPr id="3" name="Marcador de contenido 2"/>
          <p:cNvSpPr>
            <a:spLocks noGrp="1"/>
          </p:cNvSpPr>
          <p:nvPr>
            <p:ph idx="1"/>
          </p:nvPr>
        </p:nvSpPr>
        <p:spPr/>
        <p:txBody>
          <a:bodyPr/>
          <a:lstStyle/>
          <a:p>
            <a:pPr marL="0" indent="0" algn="r">
              <a:buNone/>
            </a:pPr>
            <a:r>
              <a:rPr lang="x-none" dirty="0" smtClean="0"/>
              <a:t>Objetivo </a:t>
            </a:r>
            <a:r>
              <a:rPr lang="es-CO" dirty="0" smtClean="0"/>
              <a:t>G</a:t>
            </a:r>
            <a:r>
              <a:rPr lang="x-none" dirty="0" smtClean="0"/>
              <a:t>eneral</a:t>
            </a:r>
            <a:endParaRPr lang="es-CO" dirty="0" smtClean="0"/>
          </a:p>
          <a:p>
            <a:pPr marL="0" indent="0" algn="just">
              <a:buNone/>
            </a:pPr>
            <a:endParaRPr lang="es-CO" sz="1800" dirty="0" smtClean="0"/>
          </a:p>
          <a:p>
            <a:pPr marL="0" indent="0" algn="just">
              <a:buNone/>
            </a:pPr>
            <a:endParaRPr lang="es-CO" sz="1800" dirty="0"/>
          </a:p>
          <a:p>
            <a:pPr marL="0" indent="0" algn="just">
              <a:buNone/>
            </a:pPr>
            <a:r>
              <a:rPr lang="es-CO" sz="1800" dirty="0" smtClean="0"/>
              <a:t>Apoyo </a:t>
            </a:r>
            <a:r>
              <a:rPr lang="es-CO" sz="1800" dirty="0"/>
              <a:t>al proyecto “PERCEPCIÓN DE LOS PROFESIONALES DE LA SALUD SOBRE EL MODELO DE ATENCIÓN DOMICILIARIA QUE DESARROLLAN COMO ALTERNATIVA ASISTENCIAL PARA MEJORAR LA CALIDAD DE LA ATENCIÓN EN SALUD EN EL DEPARTAMENTO DEL META” en el uso de las TIC que se requieren para su desarrollo. </a:t>
            </a:r>
          </a:p>
          <a:p>
            <a:endParaRPr lang="es-CO"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val="633137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9411" y="624278"/>
            <a:ext cx="10515600" cy="5455746"/>
          </a:xfrm>
        </p:spPr>
        <p:txBody>
          <a:bodyPr>
            <a:normAutofit fontScale="70000" lnSpcReduction="20000"/>
          </a:bodyPr>
          <a:lstStyle/>
          <a:p>
            <a:pPr marL="0" indent="0" algn="r">
              <a:lnSpc>
                <a:spcPct val="110000"/>
              </a:lnSpc>
              <a:buNone/>
            </a:pPr>
            <a:r>
              <a:rPr lang="x-none" sz="4000" dirty="0" smtClean="0"/>
              <a:t>Objetivos </a:t>
            </a:r>
            <a:r>
              <a:rPr lang="es-CO" sz="4000" dirty="0" smtClean="0"/>
              <a:t>E</a:t>
            </a:r>
            <a:r>
              <a:rPr lang="x-none" sz="4000" dirty="0" smtClean="0"/>
              <a:t>specíficos</a:t>
            </a:r>
            <a:endParaRPr lang="es-CO" sz="4000" dirty="0" smtClean="0"/>
          </a:p>
          <a:p>
            <a:pPr marL="0" indent="0">
              <a:buNone/>
            </a:pPr>
            <a:endParaRPr lang="es-CO" b="1" dirty="0"/>
          </a:p>
          <a:p>
            <a:pPr lvl="0" algn="just"/>
            <a:r>
              <a:rPr lang="es-CO" dirty="0"/>
              <a:t>Analizar, diseñar y desarrollar </a:t>
            </a:r>
            <a:r>
              <a:rPr lang="es-CO" dirty="0" smtClean="0"/>
              <a:t>una aplicación nativa </a:t>
            </a:r>
            <a:r>
              <a:rPr lang="es-CO" dirty="0"/>
              <a:t>para tableta con sistema </a:t>
            </a:r>
            <a:r>
              <a:rPr lang="es-CO" dirty="0" smtClean="0"/>
              <a:t>operativo </a:t>
            </a:r>
            <a:r>
              <a:rPr lang="es-CO" dirty="0" err="1"/>
              <a:t>Android</a:t>
            </a:r>
            <a:r>
              <a:rPr lang="es-CO" dirty="0"/>
              <a:t> ICS 4.0 que recolecte la información específica y la exporte en un formato especifico</a:t>
            </a:r>
            <a:r>
              <a:rPr lang="es-CO" dirty="0" smtClean="0"/>
              <a:t>.</a:t>
            </a:r>
          </a:p>
          <a:p>
            <a:pPr marL="0" lvl="0" indent="0" algn="just">
              <a:buNone/>
            </a:pPr>
            <a:endParaRPr lang="es-CO" dirty="0"/>
          </a:p>
          <a:p>
            <a:pPr lvl="0" algn="just"/>
            <a:r>
              <a:rPr lang="es-CO" dirty="0"/>
              <a:t>Analizar, diseñar y desarrollar una aplicación Web que consolide la información recolectada y la exporte a un formato específico para el procesamiento en el software de análisis cualitativo</a:t>
            </a:r>
            <a:r>
              <a:rPr lang="es-CO" dirty="0" smtClean="0"/>
              <a:t>.</a:t>
            </a:r>
          </a:p>
          <a:p>
            <a:pPr marL="0" lvl="0" indent="0" algn="just">
              <a:buNone/>
            </a:pPr>
            <a:endParaRPr lang="es-CO" dirty="0"/>
          </a:p>
          <a:p>
            <a:pPr lvl="0" algn="just"/>
            <a:r>
              <a:rPr lang="es-CO" dirty="0"/>
              <a:t>Participar activamente en el análisis, formulación y redacción de la estructura que debe cumplir las preguntas que serán la fuente primaria para la recolección de la información. </a:t>
            </a:r>
            <a:endParaRPr lang="es-CO" dirty="0" smtClean="0"/>
          </a:p>
          <a:p>
            <a:pPr marL="0" lvl="0" indent="0" algn="just">
              <a:buNone/>
            </a:pPr>
            <a:endParaRPr lang="es-CO" dirty="0"/>
          </a:p>
          <a:p>
            <a:pPr lvl="0" algn="just"/>
            <a:r>
              <a:rPr lang="es-CO" dirty="0"/>
              <a:t>Aprender el funcionamiento de la herramienta tecnológica para el análisis de información cualitativa en la plataforma NVivo 10</a:t>
            </a:r>
            <a:r>
              <a:rPr lang="es-CO" dirty="0" smtClean="0"/>
              <a:t>.</a:t>
            </a:r>
          </a:p>
          <a:p>
            <a:pPr marL="0" lvl="0" indent="0" algn="just">
              <a:buNone/>
            </a:pPr>
            <a:endParaRPr lang="es-CO" dirty="0"/>
          </a:p>
          <a:p>
            <a:pPr lvl="0" algn="just"/>
            <a:r>
              <a:rPr lang="es-CO" dirty="0"/>
              <a:t>Capacitar al equipo involucrado en la investigación en el uso y adecuado funcionamiento del software adquirido que sirva de base para otros estudios tanto en la Facultad de Salud como en la Facultad de Ciencias Básicas.</a:t>
            </a:r>
          </a:p>
          <a:p>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3947" y="5718221"/>
            <a:ext cx="1262128" cy="946596"/>
          </a:xfrm>
          <a:prstGeom prst="rect">
            <a:avLst/>
          </a:prstGeom>
        </p:spPr>
      </p:pic>
    </p:spTree>
    <p:extLst>
      <p:ext uri="{BB962C8B-B14F-4D97-AF65-F5344CB8AC3E}">
        <p14:creationId xmlns:p14="http://schemas.microsoft.com/office/powerpoint/2010/main" val="2315544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Justificación</a:t>
            </a:r>
            <a:endParaRPr lang="es-CO" dirty="0"/>
          </a:p>
        </p:txBody>
      </p:sp>
      <p:sp>
        <p:nvSpPr>
          <p:cNvPr id="3" name="Marcador de contenido 2"/>
          <p:cNvSpPr>
            <a:spLocks noGrp="1"/>
          </p:cNvSpPr>
          <p:nvPr>
            <p:ph idx="1"/>
          </p:nvPr>
        </p:nvSpPr>
        <p:spPr>
          <a:xfrm>
            <a:off x="838200" y="2318197"/>
            <a:ext cx="10515600" cy="3858766"/>
          </a:xfrm>
        </p:spPr>
        <p:txBody>
          <a:bodyPr>
            <a:normAutofit/>
          </a:bodyPr>
          <a:lstStyle/>
          <a:p>
            <a:pPr marL="0" indent="0" algn="just">
              <a:buNone/>
            </a:pPr>
            <a:r>
              <a:rPr lang="es-CO" sz="2600" dirty="0"/>
              <a:t>Uno de los aspectos importantes en el proyecto de investigación, es el uso de la tecnología en la investigación y la docencia, proporcionando fortalecimiento en el conocimiento y desarrollo profesional de estudiantes y docentes, de igual manera innovar en la utilización de nuevas herramientas que actualmente se encuentran en el mercado y son de gran ayuda para dar soluciones a problemáticas no convencionales, más cercanas a la realidad y con numerosas variables cualitativas que por su naturaleza requieren de procedimiento específico</a:t>
            </a:r>
            <a:r>
              <a:rPr lang="es-CO" sz="2600" dirty="0" smtClean="0"/>
              <a:t>.</a:t>
            </a:r>
            <a:endParaRPr lang="es-CO" sz="26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val="224430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Contexto</a:t>
            </a:r>
            <a:endParaRPr lang="es-CO" dirty="0"/>
          </a:p>
        </p:txBody>
      </p:sp>
      <p:sp>
        <p:nvSpPr>
          <p:cNvPr id="3" name="Marcador de contenido 2"/>
          <p:cNvSpPr>
            <a:spLocks noGrp="1"/>
          </p:cNvSpPr>
          <p:nvPr>
            <p:ph idx="1"/>
          </p:nvPr>
        </p:nvSpPr>
        <p:spPr/>
        <p:txBody>
          <a:bodyPr/>
          <a:lstStyle/>
          <a:p>
            <a:pPr marL="0" indent="0" algn="just">
              <a:buNone/>
            </a:pPr>
            <a:r>
              <a:rPr lang="es-CO" dirty="0"/>
              <a:t>Este apoyo surge de la necesidad de contar con una herramienta de software que consolide la información recolectada en la investigación y permita un procesamiento especial y particular de los datos. De igual manera, se requiere participar en el diseño y estructuración de las preguntas, que serán la fuente primaria para el levantamiento de la información. Así mismo, asistencia en la comprensión del funcionamiento del software de análisis cualitativo NVIVO 10, donde se exige que los involucrados en la investigación posean habilidades en el uso de herramientas tecnológicas e interpretación de lenguaje técnico.</a:t>
            </a:r>
          </a:p>
          <a:p>
            <a:pPr marL="0" indent="0" algn="just">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val="3036631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dirty="0" smtClean="0"/>
              <a:t>Tecnologías y Herramientas utilizadas en el desarrollo</a:t>
            </a:r>
            <a:endParaRPr lang="es-CO" dirty="0"/>
          </a:p>
        </p:txBody>
      </p:sp>
      <p:sp>
        <p:nvSpPr>
          <p:cNvPr id="3" name="Marcador de contenido 2"/>
          <p:cNvSpPr>
            <a:spLocks noGrp="1"/>
          </p:cNvSpPr>
          <p:nvPr>
            <p:ph idx="1"/>
          </p:nvPr>
        </p:nvSpPr>
        <p:spPr>
          <a:xfrm>
            <a:off x="838200" y="1993050"/>
            <a:ext cx="10515600" cy="4351338"/>
          </a:xfrm>
        </p:spPr>
        <p:txBody>
          <a:bodyPr>
            <a:normAutofit fontScale="92500" lnSpcReduction="10000"/>
          </a:bodyPr>
          <a:lstStyle/>
          <a:p>
            <a:r>
              <a:rPr lang="x-none" sz="2600" dirty="0"/>
              <a:t>HTML5</a:t>
            </a:r>
            <a:endParaRPr lang="es-CO" sz="2600" dirty="0"/>
          </a:p>
          <a:p>
            <a:r>
              <a:rPr lang="x-none" sz="2600" dirty="0"/>
              <a:t>CSS3</a:t>
            </a:r>
            <a:endParaRPr lang="es-CO" sz="2600" dirty="0"/>
          </a:p>
          <a:p>
            <a:r>
              <a:rPr lang="x-none" sz="2600" dirty="0"/>
              <a:t>JAVASCRIPT</a:t>
            </a:r>
            <a:endParaRPr lang="es-CO" sz="2600" dirty="0"/>
          </a:p>
          <a:p>
            <a:r>
              <a:rPr lang="x-none" sz="2600" dirty="0"/>
              <a:t>JQUERY</a:t>
            </a:r>
            <a:endParaRPr lang="es-CO" sz="2600" dirty="0"/>
          </a:p>
          <a:p>
            <a:r>
              <a:rPr lang="x-none" sz="2600" dirty="0"/>
              <a:t>JQUERY MOBILE</a:t>
            </a:r>
            <a:endParaRPr lang="es-CO" sz="2600" dirty="0"/>
          </a:p>
          <a:p>
            <a:r>
              <a:rPr lang="x-none" sz="2600" dirty="0"/>
              <a:t>APACHE CORDOVA Y PHONEGAP</a:t>
            </a:r>
            <a:endParaRPr lang="es-CO" sz="2600" dirty="0"/>
          </a:p>
          <a:p>
            <a:r>
              <a:rPr lang="x-none" sz="2600" dirty="0"/>
              <a:t>DOMPDF</a:t>
            </a:r>
            <a:endParaRPr lang="es-CO" sz="2600" dirty="0"/>
          </a:p>
          <a:p>
            <a:r>
              <a:rPr lang="x-none" sz="2600" dirty="0"/>
              <a:t>SUBLIME TEXT2</a:t>
            </a:r>
            <a:endParaRPr lang="es-CO" sz="2600" dirty="0"/>
          </a:p>
          <a:p>
            <a:r>
              <a:rPr lang="x-none" sz="2600" dirty="0"/>
              <a:t>MYSQL</a:t>
            </a:r>
            <a:endParaRPr lang="es-CO" sz="2600" dirty="0"/>
          </a:p>
          <a:p>
            <a:r>
              <a:rPr lang="es-CO" sz="2600" dirty="0"/>
              <a:t>Web SQL </a:t>
            </a:r>
            <a:r>
              <a:rPr lang="es-CO" sz="2600" dirty="0" err="1"/>
              <a:t>DataBase</a:t>
            </a:r>
            <a:endParaRPr lang="es-CO" sz="2600" dirty="0"/>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855" y="5275094"/>
            <a:ext cx="1803042" cy="1352282"/>
          </a:xfrm>
          <a:prstGeom prst="rect">
            <a:avLst/>
          </a:prstGeom>
        </p:spPr>
      </p:pic>
    </p:spTree>
    <p:extLst>
      <p:ext uri="{BB962C8B-B14F-4D97-AF65-F5344CB8AC3E}">
        <p14:creationId xmlns:p14="http://schemas.microsoft.com/office/powerpoint/2010/main" val="990250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Metodología Aplicada</a:t>
            </a:r>
            <a:endParaRPr lang="es-CO" dirty="0"/>
          </a:p>
        </p:txBody>
      </p:sp>
      <p:grpSp>
        <p:nvGrpSpPr>
          <p:cNvPr id="23" name="Grupo 22"/>
          <p:cNvGrpSpPr/>
          <p:nvPr/>
        </p:nvGrpSpPr>
        <p:grpSpPr>
          <a:xfrm>
            <a:off x="1020919" y="1566249"/>
            <a:ext cx="10150161" cy="4671417"/>
            <a:chOff x="1020593" y="1983344"/>
            <a:chExt cx="10150161" cy="4671417"/>
          </a:xfrm>
        </p:grpSpPr>
        <p:sp>
          <p:nvSpPr>
            <p:cNvPr id="5" name="Elipse 4"/>
            <p:cNvSpPr/>
            <p:nvPr/>
          </p:nvSpPr>
          <p:spPr>
            <a:xfrm>
              <a:off x="1020593" y="1983346"/>
              <a:ext cx="2717444" cy="16871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2000" b="1" dirty="0" smtClean="0"/>
                <a:t>Fase 1: </a:t>
              </a:r>
            </a:p>
            <a:p>
              <a:pPr algn="ctr"/>
              <a:r>
                <a:rPr lang="es-CO" sz="2000" b="1" dirty="0" smtClean="0"/>
                <a:t>Recolección </a:t>
              </a:r>
              <a:r>
                <a:rPr lang="es-CO" sz="2000" b="1" dirty="0"/>
                <a:t>de información</a:t>
              </a:r>
            </a:p>
          </p:txBody>
        </p:sp>
        <p:sp>
          <p:nvSpPr>
            <p:cNvPr id="6" name="Elipse 5"/>
            <p:cNvSpPr/>
            <p:nvPr/>
          </p:nvSpPr>
          <p:spPr>
            <a:xfrm>
              <a:off x="4584820" y="1983344"/>
              <a:ext cx="2717444" cy="16871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2000" b="1" dirty="0" smtClean="0"/>
                <a:t>Fase 2: </a:t>
              </a:r>
            </a:p>
            <a:p>
              <a:pPr algn="ctr"/>
              <a:r>
                <a:rPr lang="es-CO" sz="2000" b="1" dirty="0"/>
                <a:t>Desarrollo de aplicaciones</a:t>
              </a:r>
            </a:p>
          </p:txBody>
        </p:sp>
        <p:sp>
          <p:nvSpPr>
            <p:cNvPr id="7" name="Elipse 6"/>
            <p:cNvSpPr/>
            <p:nvPr/>
          </p:nvSpPr>
          <p:spPr>
            <a:xfrm>
              <a:off x="8145292" y="1983344"/>
              <a:ext cx="3025462" cy="16871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2000" b="1" dirty="0" smtClean="0"/>
                <a:t>Fase 3: </a:t>
              </a:r>
            </a:p>
            <a:p>
              <a:pPr algn="ctr"/>
              <a:r>
                <a:rPr lang="es-CO" sz="2000" b="1" dirty="0"/>
                <a:t>Capacitación en el uso del software</a:t>
              </a:r>
            </a:p>
          </p:txBody>
        </p:sp>
        <p:sp>
          <p:nvSpPr>
            <p:cNvPr id="8" name="Flecha derecha 7"/>
            <p:cNvSpPr/>
            <p:nvPr/>
          </p:nvSpPr>
          <p:spPr>
            <a:xfrm>
              <a:off x="3754079" y="2601210"/>
              <a:ext cx="846784" cy="45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7314550" y="2601209"/>
              <a:ext cx="846784" cy="45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Flecha abajo 9"/>
            <p:cNvSpPr/>
            <p:nvPr/>
          </p:nvSpPr>
          <p:spPr>
            <a:xfrm>
              <a:off x="5743016" y="3691752"/>
              <a:ext cx="401053" cy="622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1" name="Grupo 20"/>
            <p:cNvGrpSpPr/>
            <p:nvPr/>
          </p:nvGrpSpPr>
          <p:grpSpPr>
            <a:xfrm>
              <a:off x="1092868" y="4335889"/>
              <a:ext cx="10006263" cy="2273457"/>
              <a:chOff x="1012658" y="4311515"/>
              <a:chExt cx="10006263" cy="2064910"/>
            </a:xfrm>
          </p:grpSpPr>
          <p:sp>
            <p:nvSpPr>
              <p:cNvPr id="12" name="Elipse 11"/>
              <p:cNvSpPr/>
              <p:nvPr/>
            </p:nvSpPr>
            <p:spPr>
              <a:xfrm>
                <a:off x="1267642" y="4734455"/>
                <a:ext cx="1785323" cy="13194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x-none" sz="1600" dirty="0"/>
                  <a:t>2.1 Fase de Planificación</a:t>
                </a:r>
                <a:endParaRPr lang="es-CO" sz="1600" dirty="0"/>
              </a:p>
            </p:txBody>
          </p:sp>
          <p:sp>
            <p:nvSpPr>
              <p:cNvPr id="13" name="Elipse 12"/>
              <p:cNvSpPr/>
              <p:nvPr/>
            </p:nvSpPr>
            <p:spPr>
              <a:xfrm>
                <a:off x="3658755" y="4734455"/>
                <a:ext cx="1646956" cy="12579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a:t>2.2 Fase de Diseño</a:t>
                </a:r>
                <a:endParaRPr lang="es-CO" sz="1600" b="1" dirty="0"/>
              </a:p>
            </p:txBody>
          </p:sp>
          <p:sp>
            <p:nvSpPr>
              <p:cNvPr id="14" name="Elipse 13"/>
              <p:cNvSpPr/>
              <p:nvPr/>
            </p:nvSpPr>
            <p:spPr>
              <a:xfrm>
                <a:off x="5911501" y="4624876"/>
                <a:ext cx="1831647" cy="143818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a:t>2.3 </a:t>
                </a:r>
                <a:r>
                  <a:rPr lang="x-none" sz="1600" dirty="0"/>
                  <a:t>Fase de Codificación</a:t>
                </a:r>
                <a:endParaRPr lang="es-CO" sz="1600" dirty="0"/>
              </a:p>
            </p:txBody>
          </p:sp>
          <p:sp>
            <p:nvSpPr>
              <p:cNvPr id="15" name="Flecha derecha 14"/>
              <p:cNvSpPr/>
              <p:nvPr/>
            </p:nvSpPr>
            <p:spPr>
              <a:xfrm>
                <a:off x="3052965" y="5201789"/>
                <a:ext cx="605790" cy="3847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600"/>
              </a:p>
            </p:txBody>
          </p:sp>
          <p:sp>
            <p:nvSpPr>
              <p:cNvPr id="16" name="Flecha derecha 15"/>
              <p:cNvSpPr/>
              <p:nvPr/>
            </p:nvSpPr>
            <p:spPr>
              <a:xfrm>
                <a:off x="5305711" y="5171019"/>
                <a:ext cx="605790" cy="3847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600"/>
              </a:p>
            </p:txBody>
          </p:sp>
          <p:sp>
            <p:nvSpPr>
              <p:cNvPr id="17" name="Elipse 16"/>
              <p:cNvSpPr/>
              <p:nvPr/>
            </p:nvSpPr>
            <p:spPr>
              <a:xfrm>
                <a:off x="8348938" y="4580998"/>
                <a:ext cx="2270503" cy="143818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smtClean="0"/>
                  <a:t>2.4 Fase de Pruebas e Implementación</a:t>
                </a:r>
                <a:endParaRPr lang="es-CO" sz="1600" dirty="0"/>
              </a:p>
            </p:txBody>
          </p:sp>
          <p:sp>
            <p:nvSpPr>
              <p:cNvPr id="18" name="Flecha derecha 17"/>
              <p:cNvSpPr/>
              <p:nvPr/>
            </p:nvSpPr>
            <p:spPr>
              <a:xfrm>
                <a:off x="7743148" y="5090970"/>
                <a:ext cx="605790" cy="3847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sz="1600"/>
              </a:p>
            </p:txBody>
          </p:sp>
          <p:sp>
            <p:nvSpPr>
              <p:cNvPr id="20" name="Rectángulo 19"/>
              <p:cNvSpPr/>
              <p:nvPr/>
            </p:nvSpPr>
            <p:spPr>
              <a:xfrm>
                <a:off x="1012658" y="4311515"/>
                <a:ext cx="10006263" cy="2064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2" name="CuadroTexto 21"/>
            <p:cNvSpPr txBox="1"/>
            <p:nvPr/>
          </p:nvSpPr>
          <p:spPr>
            <a:xfrm>
              <a:off x="7759330" y="6285429"/>
              <a:ext cx="3361189" cy="369332"/>
            </a:xfrm>
            <a:prstGeom prst="rect">
              <a:avLst/>
            </a:prstGeom>
            <a:noFill/>
          </p:spPr>
          <p:txBody>
            <a:bodyPr wrap="square" rtlCol="0">
              <a:spAutoFit/>
            </a:bodyPr>
            <a:lstStyle/>
            <a:p>
              <a:pPr algn="r"/>
              <a:r>
                <a:rPr lang="es-CO" dirty="0" smtClean="0"/>
                <a:t>Metodología XP</a:t>
              </a:r>
              <a:endParaRPr lang="es-CO" dirty="0"/>
            </a:p>
          </p:txBody>
        </p:sp>
      </p:grpSp>
    </p:spTree>
    <p:extLst>
      <p:ext uri="{BB962C8B-B14F-4D97-AF65-F5344CB8AC3E}">
        <p14:creationId xmlns:p14="http://schemas.microsoft.com/office/powerpoint/2010/main" val="3415263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1085</Words>
  <Application>Microsoft Office PowerPoint</Application>
  <PresentationFormat>Panorámica</PresentationFormat>
  <Paragraphs>144</Paragraphs>
  <Slides>28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Calibri Light</vt:lpstr>
      <vt:lpstr>Times New Roman</vt:lpstr>
      <vt:lpstr>Wingdings</vt:lpstr>
      <vt:lpstr>Tema de Office</vt:lpstr>
      <vt:lpstr>APOYO EN EL USO DE LAS TIC, PARA EL DESARROLLO DEL PROYECTO DE INVESTIGACIÓN INTERDISCIPLINARIO, “PERCEPCIÓN DE LOS PROFESIONALES DE LA SALUD SOBRE EL MODELO DE ATENCIÓN DOMICILIARIA QUE DESARROLLAN COMO ALTERNATIVA ASISTENCIAL PARA MEJORAR LA CALIDAD DE LA ATENCIÓN EN SALUD EN EL DEPARTAMENTO DEL META”.  </vt:lpstr>
      <vt:lpstr>Presentación de PowerPoint</vt:lpstr>
      <vt:lpstr>Agenda</vt:lpstr>
      <vt:lpstr>Objetivos</vt:lpstr>
      <vt:lpstr>Presentación de PowerPoint</vt:lpstr>
      <vt:lpstr>Justificación</vt:lpstr>
      <vt:lpstr>Contexto</vt:lpstr>
      <vt:lpstr>Tecnologías y Herramientas utilizadas en el desarrollo</vt:lpstr>
      <vt:lpstr>Metodología Aplicada</vt:lpstr>
      <vt:lpstr>Fase 1: Recolección de información</vt:lpstr>
      <vt:lpstr>Fase 2: Desarrollo de aplicaciones </vt:lpstr>
      <vt:lpstr>Presentación de PowerPoint</vt:lpstr>
      <vt:lpstr>Presentación de PowerPoint</vt:lpstr>
      <vt:lpstr>Diagramas de Casos de Uso</vt:lpstr>
      <vt:lpstr>Presentación de PowerPoint</vt:lpstr>
      <vt:lpstr>Presentación de PowerPoint</vt:lpstr>
      <vt:lpstr>2.5. Diseño clases UML (Paquetes y Clases)</vt:lpstr>
      <vt:lpstr>Presentación de PowerPoint</vt:lpstr>
      <vt:lpstr>Presentación de PowerPoint</vt:lpstr>
      <vt:lpstr>2.3. Fase de Codificación</vt:lpstr>
      <vt:lpstr>2.4 Fase de Pruebas e Implementación</vt:lpstr>
      <vt:lpstr>Fase 3: Capacitación en el uso del software</vt:lpstr>
      <vt:lpstr>Resultados Obtenidos</vt:lpstr>
      <vt:lpstr>Presentación de PowerPoint</vt:lpstr>
      <vt:lpstr>Conclusiones </vt:lpstr>
      <vt:lpstr>Trabajos Futuros </vt:lpstr>
      <vt:lpstr>Preguntas</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EN EL USO DE LAS TIC, PARA EL DESARROLLO DEL PROYECTO DE INVESTIGACIÓN INTERDISCIPLINARIO, “PERCEPCIÓN DE LOS PROFESIONALES DE LA SALUD SOBRE EL MODELO DE ATENCIÓN DOMICILIARIA QUE DESARROLLAN COMO ALTERNATIVA ASISTENCIAL PARA MEJORAR LA CALIDAD DE LA ATENCIÓN EN SALUD EN EL DEPARTAMENTO DEL META”.</dc:title>
  <dc:creator>PC_CQ</dc:creator>
  <cp:lastModifiedBy>PC_CQ</cp:lastModifiedBy>
  <cp:revision>15</cp:revision>
  <dcterms:created xsi:type="dcterms:W3CDTF">2014-11-21T04:21:54Z</dcterms:created>
  <dcterms:modified xsi:type="dcterms:W3CDTF">2014-11-21T06:50:43Z</dcterms:modified>
</cp:coreProperties>
</file>