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6" r:id="rId4"/>
    <p:sldId id="276" r:id="rId5"/>
    <p:sldId id="267" r:id="rId6"/>
    <p:sldId id="277" r:id="rId7"/>
    <p:sldId id="268" r:id="rId8"/>
    <p:sldId id="269" r:id="rId9"/>
    <p:sldId id="278" r:id="rId10"/>
    <p:sldId id="270" r:id="rId11"/>
    <p:sldId id="271" r:id="rId12"/>
    <p:sldId id="272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7FA0-2802-16EC-BD1C-741E8740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8"/>
            <a:ext cx="10515600" cy="783772"/>
          </a:xfrm>
        </p:spPr>
        <p:txBody>
          <a:bodyPr>
            <a:normAutofit/>
          </a:bodyPr>
          <a:lstStyle>
            <a:lvl1pPr algn="ctr">
              <a:defRPr sz="4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6F6AA-9C34-C960-7916-412B66441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005840"/>
            <a:ext cx="11443063" cy="5630091"/>
          </a:xfrm>
        </p:spPr>
        <p:txBody>
          <a:bodyPr>
            <a:normAutofit/>
          </a:bodyPr>
          <a:lstStyle>
            <a:lvl1pPr algn="just">
              <a:lnSpc>
                <a:spcPct val="150000"/>
              </a:lnSpc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50000"/>
              </a:lnSpc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857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56D72-0AB8-14DC-3EE6-936EE0FA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ED93D-29DA-3BB7-68EA-9BACC5A1D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005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12A0-16EE-7979-0FE1-B3356D75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07296"/>
            <a:ext cx="10515600" cy="783772"/>
          </a:xfrm>
        </p:spPr>
        <p:txBody>
          <a:bodyPr/>
          <a:lstStyle/>
          <a:p>
            <a:r>
              <a:rPr lang="en-US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2011032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C173-57C5-B15B-75E7-446CD717B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3772"/>
          </a:xfrm>
        </p:spPr>
        <p:txBody>
          <a:bodyPr>
            <a:noAutofit/>
          </a:bodyPr>
          <a:lstStyle/>
          <a:p>
            <a:r>
              <a:rPr lang="en-US" sz="3200" dirty="0"/>
              <a:t>Deep Networks for Generative or 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3365-F763-68A4-541A-E9F9A5899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773724"/>
            <a:ext cx="11859065" cy="586220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Generative deep architectures operate on the principle that they do not require precise supervisory information, such as target class labels, during the learning process.</a:t>
            </a:r>
          </a:p>
          <a:p>
            <a:r>
              <a:rPr lang="en-US" sz="2400" dirty="0"/>
              <a:t>These methods are primarily used for unsupervised learning, focusing on feature extraction or data generation and representation.</a:t>
            </a:r>
          </a:p>
          <a:p>
            <a:r>
              <a:rPr lang="en-US" sz="2400" dirty="0"/>
              <a:t>Generative models can also serve as a preprocessing step for supervised learning tasks, helping to improve the accuracy of discriminative models.</a:t>
            </a:r>
          </a:p>
          <a:p>
            <a:r>
              <a:rPr lang="en-US" sz="2400" dirty="0"/>
              <a:t>Common techniques in generative or unsupervised deep learning include:</a:t>
            </a:r>
          </a:p>
          <a:p>
            <a:pPr lvl="1"/>
            <a:r>
              <a:rPr lang="en-US" sz="2000" dirty="0"/>
              <a:t>Generative Adversarial Networks (GANs)</a:t>
            </a:r>
          </a:p>
          <a:p>
            <a:pPr lvl="1"/>
            <a:r>
              <a:rPr lang="en-US" sz="2000" dirty="0"/>
              <a:t>Autoencoders (AEs) and their variants</a:t>
            </a:r>
          </a:p>
          <a:p>
            <a:pPr lvl="1"/>
            <a:r>
              <a:rPr lang="en-US" sz="2000" dirty="0"/>
              <a:t>Restricted Boltzmann Machines (RBMs)</a:t>
            </a:r>
          </a:p>
          <a:p>
            <a:pPr lvl="1"/>
            <a:r>
              <a:rPr lang="en-US" sz="2000" dirty="0"/>
              <a:t>Self-Organizing Maps (SOMs)</a:t>
            </a:r>
          </a:p>
          <a:p>
            <a:pPr lvl="1"/>
            <a:r>
              <a:rPr lang="en-US" sz="2000" dirty="0"/>
              <a:t>Deep Belief Networks (DBNs)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3305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E5F9-0124-D1C6-C912-B62509BE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257"/>
            <a:ext cx="10515600" cy="783772"/>
          </a:xfrm>
        </p:spPr>
        <p:txBody>
          <a:bodyPr>
            <a:noAutofit/>
          </a:bodyPr>
          <a:lstStyle/>
          <a:p>
            <a:r>
              <a:rPr lang="en-US" sz="2800" dirty="0"/>
              <a:t>Deep Networks for Hybrid Learning and Other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955E0-D385-2ABD-DD47-6B016E9EE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468" y="837029"/>
            <a:ext cx="11443063" cy="5932546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Hybrid deep learning models combine multiple basic deep learning models, which can be either discriminative or generative.</a:t>
            </a:r>
          </a:p>
          <a:p>
            <a:r>
              <a:rPr lang="en-US" sz="2400" b="1" dirty="0"/>
              <a:t>Hybrid Model 1:</a:t>
            </a:r>
            <a:r>
              <a:rPr lang="en-US" sz="2400" dirty="0"/>
              <a:t> This model integrates various generative or discriminative models to enhance feature extraction and robustness. Examples include combining CNNs with LSTMs or AEs with GANs.</a:t>
            </a:r>
          </a:p>
          <a:p>
            <a:r>
              <a:rPr lang="en-US" sz="2400" b="1" dirty="0"/>
              <a:t>Hybrid Model 2:</a:t>
            </a:r>
            <a:r>
              <a:rPr lang="en-US" sz="2400" dirty="0"/>
              <a:t> This approach involves a generative model followed by a discriminative model. Examples are DBNs paired with MLPs, GANs with CNNs, or AEs with CNNs.</a:t>
            </a:r>
          </a:p>
          <a:p>
            <a:r>
              <a:rPr lang="en-US" sz="2400" b="1" dirty="0"/>
              <a:t>Hybrid Model 3:</a:t>
            </a:r>
            <a:r>
              <a:rPr lang="en-US" sz="2400" dirty="0"/>
              <a:t> This model integrates a generative or discriminative deep learning model with a traditional non-deep learning classifier. Examples include combining AEs with SVMs or CNNs with SVMs.</a:t>
            </a:r>
          </a:p>
        </p:txBody>
      </p:sp>
    </p:spTree>
    <p:extLst>
      <p:ext uri="{BB962C8B-B14F-4D97-AF65-F5344CB8AC3E}">
        <p14:creationId xmlns:p14="http://schemas.microsoft.com/office/powerpoint/2010/main" val="72333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0629-E4E0-6600-DC9A-06AF7BD8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3772"/>
          </a:xfrm>
        </p:spPr>
        <p:txBody>
          <a:bodyPr/>
          <a:lstStyle/>
          <a:p>
            <a:r>
              <a:rPr lang="en-US" dirty="0"/>
              <a:t>Deep Transfer Learning (DTL)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2F477-6356-05EA-6766-840F04499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10" y="675250"/>
            <a:ext cx="7218217" cy="5974749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Transfer Learning is a method for leveraging knowledge from a previously trained model to address a new task with minimal additional training or fine-tuning.</a:t>
            </a:r>
          </a:p>
          <a:p>
            <a:r>
              <a:rPr lang="en-US" sz="2400" dirty="0"/>
              <a:t>Unlike traditional machine learning techniques, which often require substantial amounts of training data, deep learning models generally need even more data. </a:t>
            </a:r>
          </a:p>
          <a:p>
            <a:r>
              <a:rPr lang="en-US" sz="2400" dirty="0"/>
              <a:t>By transferring knowledge from a pre-trained model to a new deep learning model, Transfer Learning facilitates the training of deep neural networks with limited data, making it particularly popular in the field of deep learning today.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E8889-FDCE-BBCC-687F-18E7C73CD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046" y="1576838"/>
            <a:ext cx="4459717" cy="30051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426203-BE71-F7BD-4010-FEF096942149}"/>
              </a:ext>
            </a:extLst>
          </p:cNvPr>
          <p:cNvSpPr txBox="1"/>
          <p:nvPr/>
        </p:nvSpPr>
        <p:spPr>
          <a:xfrm>
            <a:off x="7880701" y="4652361"/>
            <a:ext cx="39788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i="1" dirty="0"/>
              <a:t>Fig. The typical structure of the transfer learning process involves transferring knowledge from a pre-trained model to a new deep learning model.</a:t>
            </a:r>
          </a:p>
        </p:txBody>
      </p:sp>
    </p:spTree>
    <p:extLst>
      <p:ext uri="{BB962C8B-B14F-4D97-AF65-F5344CB8AC3E}">
        <p14:creationId xmlns:p14="http://schemas.microsoft.com/office/powerpoint/2010/main" val="3383429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5B916-CB4D-50E9-42D4-A0E3121B9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1"/>
            <a:ext cx="10515600" cy="664197"/>
          </a:xfrm>
        </p:spPr>
        <p:txBody>
          <a:bodyPr>
            <a:normAutofit/>
          </a:bodyPr>
          <a:lstStyle/>
          <a:p>
            <a:r>
              <a:rPr lang="en-US" sz="3600" dirty="0"/>
              <a:t>Deep Learning 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81A7D1-FD09-7EB0-3E39-EF5E9914B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817" y="700369"/>
            <a:ext cx="7486365" cy="559894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D3F8B1-2DFF-8972-2C2D-1F3B34402D63}"/>
              </a:ext>
            </a:extLst>
          </p:cNvPr>
          <p:cNvSpPr txBox="1"/>
          <p:nvPr/>
        </p:nvSpPr>
        <p:spPr>
          <a:xfrm>
            <a:off x="2682825" y="6352564"/>
            <a:ext cx="6826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Fig. Several potential real-world application areas of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891615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148D-CFBB-0246-7BA8-75E4D2B4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3772"/>
          </a:xfrm>
        </p:spPr>
        <p:txBody>
          <a:bodyPr>
            <a:normAutofit/>
          </a:bodyPr>
          <a:lstStyle/>
          <a:p>
            <a:r>
              <a:rPr lang="en-US" sz="3600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39C2-12B9-78CC-1D29-F5B0E71CA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633046"/>
            <a:ext cx="11443063" cy="600288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Black-box</a:t>
            </a:r>
            <a:r>
              <a:rPr lang="en-US" sz="2800" dirty="0"/>
              <a:t> perception and appropriate selection of deep learning/machine learning algorithms</a:t>
            </a:r>
          </a:p>
          <a:p>
            <a:r>
              <a:rPr lang="en-US" sz="2800" dirty="0"/>
              <a:t>Hybrid and ensemble modeling with a focus on handling uncertainty</a:t>
            </a:r>
          </a:p>
          <a:p>
            <a:r>
              <a:rPr lang="en-US" sz="2800" dirty="0"/>
              <a:t>Adaptability in choosing threshold values, hyperparameters, and network structures, while considering computational efficiency</a:t>
            </a:r>
          </a:p>
          <a:p>
            <a:r>
              <a:rPr lang="en-US" sz="2800" dirty="0">
                <a:solidFill>
                  <a:srgbClr val="FF0000"/>
                </a:solidFill>
              </a:rPr>
              <a:t>Lightweight</a:t>
            </a:r>
            <a:r>
              <a:rPr lang="en-US" sz="2800" dirty="0"/>
              <a:t> deep learning models for next-generation smart devices and applications</a:t>
            </a:r>
          </a:p>
          <a:p>
            <a:r>
              <a:rPr lang="en-US" sz="2800" dirty="0"/>
              <a:t>Integration of domain-specific knowledge into deep learning models</a:t>
            </a:r>
          </a:p>
          <a:p>
            <a:r>
              <a:rPr lang="en-US" sz="2800" dirty="0"/>
              <a:t>Development of general deep learning frameworks tailored for specific application domains</a:t>
            </a:r>
          </a:p>
        </p:txBody>
      </p:sp>
    </p:spTree>
    <p:extLst>
      <p:ext uri="{BB962C8B-B14F-4D97-AF65-F5344CB8AC3E}">
        <p14:creationId xmlns:p14="http://schemas.microsoft.com/office/powerpoint/2010/main" val="87233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07D6-8716-2D22-DA0D-78F211AA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(DL)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5D257-DB9B-62CF-ED1B-D3411A369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1005840"/>
            <a:ext cx="6316394" cy="5630091"/>
          </a:xfrm>
        </p:spPr>
        <p:txBody>
          <a:bodyPr>
            <a:normAutofit/>
          </a:bodyPr>
          <a:lstStyle/>
          <a:p>
            <a:r>
              <a:rPr lang="en-US" dirty="0"/>
              <a:t>Deep learning involves learning from data through computations performed by multi-layer neural networks.</a:t>
            </a:r>
          </a:p>
          <a:p>
            <a:r>
              <a:rPr lang="en-US" dirty="0"/>
              <a:t>A typical neural network consists of numerous simple, interconnected processing units known as neurons.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04CDA-9461-8E42-E3B4-A3BCD8BF4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759" y="1776182"/>
            <a:ext cx="4696480" cy="33056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22902C-7155-A0E8-AD09-8ED7420D6F13}"/>
              </a:ext>
            </a:extLst>
          </p:cNvPr>
          <p:cNvSpPr txBox="1"/>
          <p:nvPr/>
        </p:nvSpPr>
        <p:spPr>
          <a:xfrm>
            <a:off x="7232922" y="5184337"/>
            <a:ext cx="449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Fig. an artificial neuron (processing element)</a:t>
            </a:r>
          </a:p>
        </p:txBody>
      </p:sp>
    </p:spTree>
    <p:extLst>
      <p:ext uri="{BB962C8B-B14F-4D97-AF65-F5344CB8AC3E}">
        <p14:creationId xmlns:p14="http://schemas.microsoft.com/office/powerpoint/2010/main" val="93657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D2CD-C58C-5B20-E254-09FD0FED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065"/>
            <a:ext cx="10515600" cy="783772"/>
          </a:xfrm>
        </p:spPr>
        <p:txBody>
          <a:bodyPr/>
          <a:lstStyle/>
          <a:p>
            <a:r>
              <a:rPr lang="en-US" dirty="0"/>
              <a:t>Deep Learning Techniques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B92FD1-0EEC-2353-4EB0-7DEDC0DD8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96" y="880837"/>
            <a:ext cx="10049607" cy="5782735"/>
          </a:xfrm>
        </p:spPr>
      </p:pic>
    </p:spTree>
    <p:extLst>
      <p:ext uri="{BB962C8B-B14F-4D97-AF65-F5344CB8AC3E}">
        <p14:creationId xmlns:p14="http://schemas.microsoft.com/office/powerpoint/2010/main" val="2808394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D2CD-C58C-5B20-E254-09FD0FED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065"/>
            <a:ext cx="10515600" cy="7837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Multi‑layer Perceptron (MLP)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3120F-F389-84B5-A46D-833834E02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569" y="808645"/>
            <a:ext cx="7485866" cy="5432960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A typical Multi-Layer Perceptron (MLP) is a fully connected network comprising </a:t>
            </a:r>
          </a:p>
          <a:p>
            <a:pPr lvl="1"/>
            <a:r>
              <a:rPr lang="en-US" dirty="0"/>
              <a:t>an input layer that receives the data, </a:t>
            </a:r>
          </a:p>
          <a:p>
            <a:pPr lvl="1"/>
            <a:r>
              <a:rPr lang="en-US" dirty="0"/>
              <a:t>an output layer that generates predictions or decisions, </a:t>
            </a:r>
          </a:p>
          <a:p>
            <a:pPr lvl="1"/>
            <a:r>
              <a:rPr lang="en-US" dirty="0"/>
              <a:t>and one or more hidden layers that serve as the network's computational core.</a:t>
            </a:r>
            <a:endParaRPr lang="en-US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646E1B-CB26-9224-4999-7D752DF77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1" y="1427325"/>
            <a:ext cx="3698620" cy="31723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F2D256-7374-DB6A-6C1E-37DA17FCE443}"/>
              </a:ext>
            </a:extLst>
          </p:cNvPr>
          <p:cNvSpPr txBox="1"/>
          <p:nvPr/>
        </p:nvSpPr>
        <p:spPr>
          <a:xfrm>
            <a:off x="8486071" y="4599678"/>
            <a:ext cx="31856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 dirty="0"/>
              <a:t>Fig. A general architecture of an MLP </a:t>
            </a:r>
          </a:p>
        </p:txBody>
      </p:sp>
    </p:spTree>
    <p:extLst>
      <p:ext uri="{BB962C8B-B14F-4D97-AF65-F5344CB8AC3E}">
        <p14:creationId xmlns:p14="http://schemas.microsoft.com/office/powerpoint/2010/main" val="31220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D2CD-C58C-5B20-E254-09FD0FED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065"/>
            <a:ext cx="10515600" cy="7837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Multi‑layer Perceptron (MLP)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3120F-F389-84B5-A46D-833834E02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744" y="880837"/>
            <a:ext cx="11776512" cy="54329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output of an MLP network is determined through various activation functions, which introduce non-linearity into the network. </a:t>
            </a:r>
          </a:p>
          <a:p>
            <a:r>
              <a:rPr lang="en-US" dirty="0"/>
              <a:t>These functions, also called transfer functions, include </a:t>
            </a:r>
            <a:r>
              <a:rPr lang="en-US" dirty="0" err="1"/>
              <a:t>ReLU</a:t>
            </a:r>
            <a:r>
              <a:rPr lang="en-US" dirty="0"/>
              <a:t> (Rectified Linear Unit), Tanh, Sigmoid, and </a:t>
            </a:r>
            <a:r>
              <a:rPr lang="en-US" dirty="0" err="1"/>
              <a:t>Softmax</a:t>
            </a:r>
            <a:r>
              <a:rPr lang="en-US" dirty="0"/>
              <a:t>.</a:t>
            </a:r>
          </a:p>
          <a:p>
            <a:r>
              <a:rPr lang="en-US" dirty="0"/>
              <a:t>To train an MLP, the widely used algorithm "Backpropagation" is employed.</a:t>
            </a:r>
          </a:p>
          <a:p>
            <a:r>
              <a:rPr lang="en-US" dirty="0"/>
              <a:t>This supervised learning technique is considered a fundamental component of neural networks.</a:t>
            </a:r>
          </a:p>
        </p:txBody>
      </p:sp>
    </p:spTree>
    <p:extLst>
      <p:ext uri="{BB962C8B-B14F-4D97-AF65-F5344CB8AC3E}">
        <p14:creationId xmlns:p14="http://schemas.microsoft.com/office/powerpoint/2010/main" val="1399644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D2CD-C58C-5B20-E254-09FD0FED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065"/>
            <a:ext cx="10515600" cy="7837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Multi‑layer Perceptron (MLP)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3120F-F389-84B5-A46D-833834E02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568" y="808645"/>
            <a:ext cx="11692106" cy="5432960"/>
          </a:xfrm>
        </p:spPr>
        <p:txBody>
          <a:bodyPr>
            <a:normAutofit/>
          </a:bodyPr>
          <a:lstStyle/>
          <a:p>
            <a:r>
              <a:rPr lang="en-US" sz="2800" dirty="0"/>
              <a:t>During the training process, various optimization techniques are applied. Such as:</a:t>
            </a:r>
          </a:p>
          <a:p>
            <a:pPr lvl="1"/>
            <a:r>
              <a:rPr lang="en-US" sz="2000" dirty="0"/>
              <a:t>Stochastic Gradient Descent (SGD),</a:t>
            </a:r>
          </a:p>
          <a:p>
            <a:pPr lvl="1"/>
            <a:r>
              <a:rPr lang="en-US" sz="2000" dirty="0"/>
              <a:t>Limited Memory BFGS (L-BFGS),</a:t>
            </a:r>
          </a:p>
          <a:p>
            <a:pPr lvl="1"/>
            <a:r>
              <a:rPr lang="en-US" sz="2000" dirty="0"/>
              <a:t>Adaptive Moment Estimation (Adam).</a:t>
            </a:r>
          </a:p>
          <a:p>
            <a:r>
              <a:rPr lang="en-US" sz="2800" dirty="0"/>
              <a:t>MLP requires tuning of several </a:t>
            </a:r>
            <a:r>
              <a:rPr lang="en-US" sz="2800" i="1" dirty="0">
                <a:solidFill>
                  <a:srgbClr val="0000FF"/>
                </a:solidFill>
              </a:rPr>
              <a:t>hyperparameters</a:t>
            </a:r>
            <a:r>
              <a:rPr lang="en-US" sz="2800" dirty="0"/>
              <a:t> such as the number of</a:t>
            </a:r>
          </a:p>
          <a:p>
            <a:pPr lvl="1"/>
            <a:r>
              <a:rPr lang="en-US" sz="2000" dirty="0"/>
              <a:t>hidden layers,</a:t>
            </a:r>
          </a:p>
          <a:p>
            <a:pPr lvl="1"/>
            <a:r>
              <a:rPr lang="en-US" sz="2000" dirty="0"/>
              <a:t>neurons,</a:t>
            </a:r>
          </a:p>
          <a:p>
            <a:pPr lvl="1"/>
            <a:r>
              <a:rPr lang="en-US" sz="2000" dirty="0"/>
              <a:t>iterations,</a:t>
            </a:r>
          </a:p>
        </p:txBody>
      </p:sp>
    </p:spTree>
    <p:extLst>
      <p:ext uri="{BB962C8B-B14F-4D97-AF65-F5344CB8AC3E}">
        <p14:creationId xmlns:p14="http://schemas.microsoft.com/office/powerpoint/2010/main" val="137936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7FFD-029B-4B4C-63B8-D9522402A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728"/>
            <a:ext cx="10515600" cy="783772"/>
          </a:xfrm>
        </p:spPr>
        <p:txBody>
          <a:bodyPr>
            <a:normAutofit fontScale="90000"/>
          </a:bodyPr>
          <a:lstStyle/>
          <a:p>
            <a:r>
              <a:rPr lang="en-US" dirty="0"/>
              <a:t>Convolutional Neural Network (CNN or </a:t>
            </a:r>
            <a:r>
              <a:rPr lang="en-US" dirty="0" err="1"/>
              <a:t>ConvNet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E392F-C0A3-0232-9831-8BC8B19C7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815926"/>
            <a:ext cx="11443063" cy="351692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CNNs are designed to handle various 2D patterns and are extensively used in visual recognition, medical image analysis, image segmentation, natural language processing, and other areas.</a:t>
            </a:r>
          </a:p>
          <a:p>
            <a:r>
              <a:rPr lang="en-US" sz="2800" dirty="0"/>
              <a:t>Several CNN variants, such as VGG, </a:t>
            </a:r>
            <a:r>
              <a:rPr lang="en-US" sz="2800" dirty="0" err="1"/>
              <a:t>AlexNet</a:t>
            </a:r>
            <a:r>
              <a:rPr lang="en-US" sz="2800" dirty="0"/>
              <a:t>, </a:t>
            </a:r>
            <a:r>
              <a:rPr lang="en-US" sz="2800" dirty="0" err="1"/>
              <a:t>Xception</a:t>
            </a:r>
            <a:r>
              <a:rPr lang="en-US" sz="2800" dirty="0"/>
              <a:t>, Inception, and </a:t>
            </a:r>
            <a:r>
              <a:rPr lang="en-US" sz="2800" dirty="0" err="1"/>
              <a:t>ResNet</a:t>
            </a:r>
            <a:r>
              <a:rPr lang="en-US" sz="2800" dirty="0"/>
              <a:t>, are available and can be applied to different domains based on their learning capabilities.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4F3FF9-414C-685D-D0A8-52CF24A2F18A}"/>
              </a:ext>
            </a:extLst>
          </p:cNvPr>
          <p:cNvGrpSpPr/>
          <p:nvPr/>
        </p:nvGrpSpPr>
        <p:grpSpPr>
          <a:xfrm>
            <a:off x="562073" y="4498317"/>
            <a:ext cx="11067854" cy="2137615"/>
            <a:chOff x="562073" y="4498317"/>
            <a:chExt cx="11067854" cy="213761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E38943B-3408-5178-E2CA-C0E42C80B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073" y="4498317"/>
              <a:ext cx="11067854" cy="213761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F3D4F2F-E361-B918-6FDD-141B5ADF6C4E}"/>
                </a:ext>
              </a:extLst>
            </p:cNvPr>
            <p:cNvSpPr/>
            <p:nvPr/>
          </p:nvSpPr>
          <p:spPr>
            <a:xfrm>
              <a:off x="922608" y="4498317"/>
              <a:ext cx="202809" cy="228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1497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F3478-ABD7-8F1E-98A7-FB3E3B761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3772"/>
          </a:xfrm>
        </p:spPr>
        <p:txBody>
          <a:bodyPr>
            <a:normAutofit fontScale="90000"/>
          </a:bodyPr>
          <a:lstStyle/>
          <a:p>
            <a:r>
              <a:rPr lang="en-US" dirty="0"/>
              <a:t>Recurrent Neural Network (RNN) and its Variants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A794-1E28-0DE3-1588-BEECDDDD7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661182"/>
            <a:ext cx="11844998" cy="604910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Like feedforward networks and CNNs, recurrent networks learn from training data, but they are distinguished by their </a:t>
            </a:r>
            <a:r>
              <a:rPr lang="en-US" sz="2400" i="1" dirty="0">
                <a:solidFill>
                  <a:srgbClr val="0000FF"/>
                </a:solidFill>
              </a:rPr>
              <a:t>memory</a:t>
            </a:r>
            <a:r>
              <a:rPr lang="en-US" sz="2400" dirty="0"/>
              <a:t> capability, which allows them to use information from previous inputs to influence current input and output.</a:t>
            </a:r>
          </a:p>
          <a:p>
            <a:r>
              <a:rPr lang="en-US" sz="2400" dirty="0"/>
              <a:t>Unlike traditional deep neural networks, which treat inputs and outputs as independent, the output of a recurrent neural network (RNN) depends on earlier elements in the sequence.</a:t>
            </a:r>
          </a:p>
          <a:p>
            <a:r>
              <a:rPr lang="en-US" sz="2400" dirty="0"/>
              <a:t>However, RNNs often face the problem of vanishing gradients, which makes it difficult to learn long-term dependencies in sequences.</a:t>
            </a:r>
          </a:p>
          <a:p>
            <a:r>
              <a:rPr lang="en-US" sz="2400" dirty="0"/>
              <a:t>This issue arises when gradients become very small as they are propagated back through time during training.</a:t>
            </a:r>
          </a:p>
          <a:p>
            <a:r>
              <a:rPr lang="en-US" sz="2400" dirty="0"/>
              <a:t>To address these challenges, several effective variants of recurrent networks have been developed, including Long Short-Term Memory (LSTM) networks, Bidirectional RNNs/LSTMs, and Gated Recurrent Units (GRUs).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1727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2F487-D13E-880C-8963-B1BCE708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711"/>
            <a:ext cx="10515600" cy="565723"/>
          </a:xfrm>
        </p:spPr>
        <p:txBody>
          <a:bodyPr>
            <a:normAutofit fontScale="90000"/>
          </a:bodyPr>
          <a:lstStyle/>
          <a:p>
            <a:r>
              <a:rPr lang="en-US" dirty="0"/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42ED4-1776-7230-1813-606C5382C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18" y="604911"/>
            <a:ext cx="7315200" cy="610537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Long Short-Term Memory (LSTM) networks are a well-known type of RNN architecture designed to address the vanishing gradient problem.</a:t>
            </a:r>
          </a:p>
          <a:p>
            <a:r>
              <a:rPr lang="en-US" sz="2000" dirty="0"/>
              <a:t>LSTMs use specialized units called memory cells that can store information for extended periods.</a:t>
            </a:r>
          </a:p>
          <a:p>
            <a:r>
              <a:rPr lang="en-US" sz="2000" dirty="0"/>
              <a:t>The flow of information into and out of these cells is regulated by three gates: </a:t>
            </a:r>
          </a:p>
          <a:p>
            <a:pPr lvl="1"/>
            <a:r>
              <a:rPr lang="en-US" sz="1600" dirty="0"/>
              <a:t>the Forget Gate determines which past information to keep or discard, </a:t>
            </a:r>
          </a:p>
          <a:p>
            <a:pPr lvl="1"/>
            <a:r>
              <a:rPr lang="en-US" sz="1600" dirty="0"/>
              <a:t>the Input Gate controls the introduction of new information into the cell state, </a:t>
            </a:r>
          </a:p>
          <a:p>
            <a:pPr lvl="1"/>
            <a:r>
              <a:rPr lang="en-US" sz="1600" dirty="0"/>
              <a:t>and the Output Gate manages the output. </a:t>
            </a:r>
          </a:p>
          <a:p>
            <a:r>
              <a:rPr lang="en-US" sz="2000" dirty="0"/>
              <a:t>This structure helps overcome challenges in training recurrent networks, making LSTMs one of the most effective RNN architectures.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777E5D-A2E0-8EA2-83C1-31536F587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3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471" t="20897" r="29035" b="19654"/>
          <a:stretch/>
        </p:blipFill>
        <p:spPr>
          <a:xfrm>
            <a:off x="7687344" y="1746152"/>
            <a:ext cx="4504656" cy="3365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04DA47-698C-E9C0-DC4F-17128498686D}"/>
              </a:ext>
            </a:extLst>
          </p:cNvPr>
          <p:cNvSpPr txBox="1"/>
          <p:nvPr/>
        </p:nvSpPr>
        <p:spPr>
          <a:xfrm>
            <a:off x="8300786" y="5456479"/>
            <a:ext cx="327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Fig. A LSTM unit</a:t>
            </a:r>
          </a:p>
        </p:txBody>
      </p:sp>
    </p:spTree>
    <p:extLst>
      <p:ext uri="{BB962C8B-B14F-4D97-AF65-F5344CB8AC3E}">
        <p14:creationId xmlns:p14="http://schemas.microsoft.com/office/powerpoint/2010/main" val="47099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693</TotalTime>
  <Words>1017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Times New Roman</vt:lpstr>
      <vt:lpstr>Office Theme</vt:lpstr>
      <vt:lpstr>Deep Learning</vt:lpstr>
      <vt:lpstr>Deep Learning (DL)</vt:lpstr>
      <vt:lpstr>Deep Learning Techniques</vt:lpstr>
      <vt:lpstr>Multi‑layer Perceptron (MLP)</vt:lpstr>
      <vt:lpstr>Multi‑layer Perceptron (MLP)</vt:lpstr>
      <vt:lpstr>Multi‑layer Perceptron (MLP)</vt:lpstr>
      <vt:lpstr>Convolutional Neural Network (CNN or ConvNet)</vt:lpstr>
      <vt:lpstr>Recurrent Neural Network (RNN) and its Variants </vt:lpstr>
      <vt:lpstr>LSTM</vt:lpstr>
      <vt:lpstr>Deep Networks for Generative or Unsupervised Learning</vt:lpstr>
      <vt:lpstr>Deep Networks for Hybrid Learning and Other Approaches</vt:lpstr>
      <vt:lpstr>Deep Transfer Learning (DTL)</vt:lpstr>
      <vt:lpstr>Deep Learning Application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148</cp:revision>
  <dcterms:created xsi:type="dcterms:W3CDTF">2023-10-02T08:36:27Z</dcterms:created>
  <dcterms:modified xsi:type="dcterms:W3CDTF">2025-04-11T08:44:23Z</dcterms:modified>
</cp:coreProperties>
</file>