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75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29D87-7A67-42FD-A577-D5ABA885884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E3595-F5FD-4D76-B0A5-DDE3A6336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630E-AC7B-F4B9-48E5-C364DD95A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0E8BE-7BBF-B5EA-FE87-968E23FE4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7462-84C6-76B7-D7CD-8750C9AB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7B93-2CB3-4555-935B-411990F089F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2E0ED-8521-EBE4-EB0C-09EF24E8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95C24-E222-4A6B-651D-EF6A75F4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2801-0FC0-4371-8DC5-3F14614CE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BE2-CF38-8F93-B131-9CB4923E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32022"/>
            <a:ext cx="11821886" cy="777875"/>
          </a:xfrm>
        </p:spPr>
        <p:txBody>
          <a:bodyPr>
            <a:normAutofit/>
          </a:bodyPr>
          <a:lstStyle>
            <a:lvl1pPr algn="ctr"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F6F5-DF65-6890-D009-1020EB13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809897"/>
            <a:ext cx="11821886" cy="5807075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818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63A21-5A09-1012-1E72-FAF7CEB1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D58BD-B2FC-8BED-C83E-818ED2282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562EF-5B03-5EF3-BB39-9683A400B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B7B93-2CB3-4555-935B-411990F089F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FBA33-46AA-EECB-B786-785280166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307B1-3978-394A-3C20-954521E85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92801-0FC0-4371-8DC5-3F14614CE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9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9AB5-563C-D784-40A5-229DC41B9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191" y="1783545"/>
            <a:ext cx="9144000" cy="2387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 and Terminology</a:t>
            </a:r>
          </a:p>
        </p:txBody>
      </p:sp>
    </p:spTree>
    <p:extLst>
      <p:ext uri="{BB962C8B-B14F-4D97-AF65-F5344CB8AC3E}">
        <p14:creationId xmlns:p14="http://schemas.microsoft.com/office/powerpoint/2010/main" val="296311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28C95-D1AD-DC59-4212-F39D29E31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54" y="313885"/>
            <a:ext cx="7238967" cy="4248443"/>
          </a:xfrm>
          <a:prstGeom prst="rect">
            <a:avLst/>
          </a:prstGeom>
        </p:spPr>
      </p:pic>
      <p:pic>
        <p:nvPicPr>
          <p:cNvPr id="1026" name="Picture 2" descr="Batch, Mini Batch &amp; Stochastic Gradient Descent | by Sushant Patrikar |  Towards Data Science">
            <a:extLst>
              <a:ext uri="{FF2B5EF4-FFF2-40B4-BE49-F238E27FC236}">
                <a16:creationId xmlns:a16="http://schemas.microsoft.com/office/drawing/2014/main" id="{295CDB75-6D3D-E74C-6C69-69FF65E03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9" y="68140"/>
            <a:ext cx="5092457" cy="316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Gradient Descent | Machine Learning Master">
            <a:extLst>
              <a:ext uri="{FF2B5EF4-FFF2-40B4-BE49-F238E27FC236}">
                <a16:creationId xmlns:a16="http://schemas.microsoft.com/office/drawing/2014/main" id="{C5D0FF47-2207-E71D-292A-ED882403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9" y="3629025"/>
            <a:ext cx="6288801" cy="295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6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astering Gradient Descent: Optimizing Neural Networks with Precision. | by  om pramod | Medium">
            <a:extLst>
              <a:ext uri="{FF2B5EF4-FFF2-40B4-BE49-F238E27FC236}">
                <a16:creationId xmlns:a16="http://schemas.microsoft.com/office/drawing/2014/main" id="{3F3BDE39-60FE-B54B-02B1-B4D6C3514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52" y="257839"/>
            <a:ext cx="10422695" cy="63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516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5A4D-E19E-22B8-69D8-C5210DEC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2DEB7-4C8C-4272-E909-FD63EC882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Speed:</a:t>
            </a:r>
          </a:p>
          <a:p>
            <a:pPr lvl="1"/>
            <a:r>
              <a:rPr lang="en-US" dirty="0"/>
              <a:t>SGD &gt; Mini-Batch Gradient Descent &gt; Batch Gradient Descent</a:t>
            </a:r>
          </a:p>
          <a:p>
            <a:r>
              <a:rPr lang="en-US" dirty="0"/>
              <a:t>Convergence Stability:</a:t>
            </a:r>
          </a:p>
          <a:p>
            <a:pPr lvl="1"/>
            <a:r>
              <a:rPr lang="en-US" dirty="0"/>
              <a:t>Batch Gradient Descent &gt; Mini-Batch Gradient Descent &gt; SGD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0522B-7BA0-9C84-A34C-776B56DE9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41" y="3857441"/>
            <a:ext cx="8168214" cy="23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C46C-35EB-0A44-5559-E327414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38051"/>
            <a:ext cx="11821886" cy="777875"/>
          </a:xfrm>
        </p:spPr>
        <p:txBody>
          <a:bodyPr/>
          <a:lstStyle/>
          <a:p>
            <a:r>
              <a:rPr lang="en-US" dirty="0"/>
              <a:t>Epoch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9D021-B753-083A-4C0F-7D1E0C293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815926"/>
            <a:ext cx="11821886" cy="5807075"/>
          </a:xfrm>
        </p:spPr>
        <p:txBody>
          <a:bodyPr>
            <a:normAutofit/>
          </a:bodyPr>
          <a:lstStyle/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A complete pass of the training dataset during machine learning model training can be referred to as an epoch.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The model updates its weights and biases by observing and learning the full dataset with the optimizer applied at each epoch.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If you set 10 epochs to the entire training dataset, the model will loop 10 times to update its model parameters.</a:t>
            </a:r>
          </a:p>
        </p:txBody>
      </p:sp>
    </p:spTree>
    <p:extLst>
      <p:ext uri="{BB962C8B-B14F-4D97-AF65-F5344CB8AC3E}">
        <p14:creationId xmlns:p14="http://schemas.microsoft.com/office/powerpoint/2010/main" val="10223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0BEB-8969-A1CC-C50E-83CAA093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0"/>
            <a:ext cx="11821886" cy="777875"/>
          </a:xfrm>
        </p:spPr>
        <p:txBody>
          <a:bodyPr/>
          <a:lstStyle/>
          <a:p>
            <a:r>
              <a:rPr lang="en-US" dirty="0"/>
              <a:t>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E46D-88F9-1F90-80FD-1C02719C8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777875"/>
            <a:ext cx="11821886" cy="5807075"/>
          </a:xfrm>
        </p:spPr>
        <p:txBody>
          <a:bodyPr>
            <a:normAutofit fontScale="92500"/>
          </a:bodyPr>
          <a:lstStyle/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A subset of the training dataset that is used to update model parameters during an iteration.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Mini Batch is used to update weights and biases at each iteration without using each individual sample (SGD) or entire dataset (Batch Gradient Descent) for efficient computation and stability.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If your training dataset contains 1000 samples and a batch size of 32 is selected, each iteration will take 32 samples to update the model parameters.</a:t>
            </a:r>
          </a:p>
        </p:txBody>
      </p:sp>
    </p:spTree>
    <p:extLst>
      <p:ext uri="{BB962C8B-B14F-4D97-AF65-F5344CB8AC3E}">
        <p14:creationId xmlns:p14="http://schemas.microsoft.com/office/powerpoint/2010/main" val="372613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623D-8CDC-C647-8D6E-AF0D57EE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C450-AC4B-FB2B-BCC4-494A43CE5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When the model parameters are updated in one batch of training, it is called iteration.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The model returns predictions at each iteration of the current batch to compute the loss for computing gradients and thus updating model parameters.</a:t>
            </a:r>
          </a:p>
        </p:txBody>
      </p:sp>
    </p:spTree>
    <p:extLst>
      <p:ext uri="{BB962C8B-B14F-4D97-AF65-F5344CB8AC3E}">
        <p14:creationId xmlns:p14="http://schemas.microsoft.com/office/powerpoint/2010/main" val="365992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14A7-66B6-1E9A-44B5-AA425AE2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1182-2E79-0844-77AE-A84C15B95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The learning rate is the step size for updating model parameters during optimization.</a:t>
            </a:r>
          </a:p>
          <a:p>
            <a:r>
              <a:rPr lang="en-US" dirty="0"/>
              <a:t>Usage:</a:t>
            </a:r>
          </a:p>
          <a:p>
            <a:pPr lvl="1"/>
            <a:r>
              <a:rPr lang="en-US" dirty="0"/>
              <a:t>If the learning rate is too high, it will cause larger updates of model parameters towards faster convergence which may avoid the optimal solution.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Depending on the optimizer and the problem, the learning rate can be chosen from 0.1 to 0.0001.</a:t>
            </a:r>
          </a:p>
        </p:txBody>
      </p:sp>
    </p:spTree>
    <p:extLst>
      <p:ext uri="{BB962C8B-B14F-4D97-AF65-F5344CB8AC3E}">
        <p14:creationId xmlns:p14="http://schemas.microsoft.com/office/powerpoint/2010/main" val="109849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14FD-F7E3-611D-61DB-9000AF89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0BD0-283A-9091-EB75-DB1E2FF4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Gradient Descent?</a:t>
            </a:r>
          </a:p>
          <a:p>
            <a:pPr lvl="1"/>
            <a:r>
              <a:rPr lang="en-US" dirty="0"/>
              <a:t>It is an optimizer that minimizes the cost or loss function in deep learning models.</a:t>
            </a:r>
          </a:p>
          <a:p>
            <a:pPr lvl="1"/>
            <a:r>
              <a:rPr lang="en-US" dirty="0"/>
              <a:t>The cost function provides the result of the prediction level of the model.</a:t>
            </a:r>
          </a:p>
          <a:p>
            <a:pPr lvl="1"/>
            <a:r>
              <a:rPr lang="en-US" dirty="0"/>
              <a:t>Gradient descent updates model parameters to obtain optimal values ​​by minimizing the cost function results.</a:t>
            </a:r>
          </a:p>
        </p:txBody>
      </p:sp>
    </p:spTree>
    <p:extLst>
      <p:ext uri="{BB962C8B-B14F-4D97-AF65-F5344CB8AC3E}">
        <p14:creationId xmlns:p14="http://schemas.microsoft.com/office/powerpoint/2010/main" val="44605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E66F-673D-576C-E234-4938BB18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Are We Using Gradient Descent?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89B49-D234-F067-514A-355A39F4B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Optimization:</a:t>
            </a:r>
          </a:p>
          <a:p>
            <a:pPr lvl="1"/>
            <a:r>
              <a:rPr lang="en-US" dirty="0"/>
              <a:t>Optimal model parameters can be found to minimize the error between actual and predicted values.</a:t>
            </a:r>
          </a:p>
          <a:p>
            <a:r>
              <a:rPr lang="en-US" dirty="0"/>
              <a:t>Efficiency:</a:t>
            </a:r>
          </a:p>
          <a:p>
            <a:pPr lvl="1"/>
            <a:r>
              <a:rPr lang="en-US" dirty="0"/>
              <a:t>It performs well for high dimensional and large datasets.</a:t>
            </a:r>
          </a:p>
          <a:p>
            <a:r>
              <a:rPr lang="en-US" dirty="0"/>
              <a:t>Scalability:</a:t>
            </a:r>
          </a:p>
          <a:p>
            <a:pPr lvl="1"/>
            <a:r>
              <a:rPr lang="en-US" dirty="0"/>
              <a:t>It can be applied to both linear and non-linear models.</a:t>
            </a:r>
          </a:p>
          <a:p>
            <a:r>
              <a:rPr lang="en-US" dirty="0"/>
              <a:t>Convergence:</a:t>
            </a:r>
          </a:p>
          <a:p>
            <a:pPr lvl="1"/>
            <a:r>
              <a:rPr lang="en-US" dirty="0"/>
              <a:t>This improves the accuracy of the model by converging towards the lowest cost.</a:t>
            </a:r>
          </a:p>
        </p:txBody>
      </p:sp>
    </p:spTree>
    <p:extLst>
      <p:ext uri="{BB962C8B-B14F-4D97-AF65-F5344CB8AC3E}">
        <p14:creationId xmlns:p14="http://schemas.microsoft.com/office/powerpoint/2010/main" val="91308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7AE8-08AE-93D6-307C-9E4A8FE6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Called Gradient Descent?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44D1-579D-905D-9122-43E14D6B1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Initialize Parameters:</a:t>
            </a:r>
          </a:p>
          <a:p>
            <a:pPr lvl="1"/>
            <a:r>
              <a:rPr lang="en-US" dirty="0"/>
              <a:t>First initialize the model parameters with random values.</a:t>
            </a:r>
          </a:p>
          <a:p>
            <a:r>
              <a:rPr lang="en-US" dirty="0"/>
              <a:t>Calculate Gradient:</a:t>
            </a:r>
          </a:p>
          <a:p>
            <a:pPr lvl="1"/>
            <a:r>
              <a:rPr lang="en-US" dirty="0"/>
              <a:t>The gradient of the cost function is calculated with respect to each model parameter.</a:t>
            </a:r>
          </a:p>
          <a:p>
            <a:r>
              <a:rPr lang="en-US" dirty="0"/>
              <a:t>Update Parameters:</a:t>
            </a:r>
          </a:p>
          <a:p>
            <a:pPr lvl="1"/>
            <a:r>
              <a:rPr lang="en-US" dirty="0"/>
              <a:t>The parameters need to be updated based on the gradient with a step size (learning rate).</a:t>
            </a:r>
          </a:p>
          <a:p>
            <a:r>
              <a:rPr lang="en-US" dirty="0"/>
              <a:t>Iterate:</a:t>
            </a:r>
          </a:p>
          <a:p>
            <a:pPr lvl="1"/>
            <a:r>
              <a:rPr lang="en-US" dirty="0"/>
              <a:t>The process is repeated until we get the minimum loss.</a:t>
            </a:r>
          </a:p>
        </p:txBody>
      </p:sp>
    </p:spTree>
    <p:extLst>
      <p:ext uri="{BB962C8B-B14F-4D97-AF65-F5344CB8AC3E}">
        <p14:creationId xmlns:p14="http://schemas.microsoft.com/office/powerpoint/2010/main" val="379322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3B73-2247-3E09-02B9-3BDF01F2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0A784-37FD-B748-C387-81775A25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Gradient Descent:</a:t>
            </a:r>
          </a:p>
          <a:p>
            <a:pPr lvl="1"/>
            <a:r>
              <a:rPr lang="en-US" dirty="0"/>
              <a:t>When the entire training dataset is considered to update the weights and biases, it is called batch gradient descent. For large datasets, this is computationally expensive.</a:t>
            </a:r>
          </a:p>
          <a:p>
            <a:r>
              <a:rPr lang="en-US" dirty="0"/>
              <a:t>Stochastic Gradient Descent (SGD):</a:t>
            </a:r>
          </a:p>
          <a:p>
            <a:pPr lvl="1"/>
            <a:r>
              <a:rPr lang="en-US" dirty="0"/>
              <a:t>When a sample of training data is considered to update the model parameters it is called SGD which enables faster convergence but produces more fluctuations.</a:t>
            </a:r>
          </a:p>
          <a:p>
            <a:r>
              <a:rPr lang="en-US" dirty="0"/>
              <a:t>Mini-Batch Gradient Descent:</a:t>
            </a:r>
          </a:p>
          <a:p>
            <a:pPr lvl="1"/>
            <a:r>
              <a:rPr lang="en-US" dirty="0"/>
              <a:t>Here, small batches of training datapoints are considered to update model parameters that balance speed and stability by combining both batch gradient descent and SGD.</a:t>
            </a:r>
          </a:p>
        </p:txBody>
      </p:sp>
    </p:spTree>
    <p:extLst>
      <p:ext uri="{BB962C8B-B14F-4D97-AF65-F5344CB8AC3E}">
        <p14:creationId xmlns:p14="http://schemas.microsoft.com/office/powerpoint/2010/main" val="203040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590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Terms and Terminology</vt:lpstr>
      <vt:lpstr>Epoch</vt:lpstr>
      <vt:lpstr>Batch</vt:lpstr>
      <vt:lpstr>Iteration</vt:lpstr>
      <vt:lpstr>Learning Rate</vt:lpstr>
      <vt:lpstr>Gradient Descent</vt:lpstr>
      <vt:lpstr>Why Are We Using Gradient Descent?</vt:lpstr>
      <vt:lpstr>Why Is It Called Gradient Descent?</vt:lpstr>
      <vt:lpstr>Types of Gradient Descent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96</cp:revision>
  <dcterms:created xsi:type="dcterms:W3CDTF">2024-07-31T04:31:30Z</dcterms:created>
  <dcterms:modified xsi:type="dcterms:W3CDTF">2025-04-11T08:44:05Z</dcterms:modified>
</cp:coreProperties>
</file>