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34.jpg" ContentType="image/jpeg"/>
  <Override PartName="/ppt/media/image35.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0" r:id="rId4"/>
    <p:sldId id="261" r:id="rId5"/>
    <p:sldId id="258" r:id="rId6"/>
    <p:sldId id="259" r:id="rId7"/>
    <p:sldId id="279" r:id="rId8"/>
    <p:sldId id="278" r:id="rId9"/>
    <p:sldId id="282" r:id="rId10"/>
    <p:sldId id="281" r:id="rId11"/>
    <p:sldId id="283" r:id="rId12"/>
    <p:sldId id="284" r:id="rId13"/>
    <p:sldId id="285" r:id="rId14"/>
    <p:sldId id="286" r:id="rId15"/>
    <p:sldId id="287" r:id="rId16"/>
    <p:sldId id="288" r:id="rId17"/>
    <p:sldId id="301" r:id="rId18"/>
    <p:sldId id="290" r:id="rId19"/>
    <p:sldId id="306" r:id="rId20"/>
    <p:sldId id="291" r:id="rId21"/>
    <p:sldId id="292" r:id="rId22"/>
    <p:sldId id="293" r:id="rId23"/>
    <p:sldId id="294" r:id="rId24"/>
    <p:sldId id="295" r:id="rId25"/>
    <p:sldId id="296" r:id="rId26"/>
    <p:sldId id="302" r:id="rId27"/>
    <p:sldId id="303" r:id="rId28"/>
    <p:sldId id="304" r:id="rId29"/>
    <p:sldId id="305" r:id="rId30"/>
    <p:sldId id="297" r:id="rId31"/>
    <p:sldId id="298" r:id="rId32"/>
    <p:sldId id="299" r:id="rId33"/>
    <p:sldId id="300" r:id="rId34"/>
    <p:sldId id="307" r:id="rId35"/>
    <p:sldId id="308" r:id="rId36"/>
    <p:sldId id="310" r:id="rId37"/>
    <p:sldId id="309" r:id="rId38"/>
    <p:sldId id="311" r:id="rId39"/>
    <p:sldId id="312" r:id="rId40"/>
    <p:sldId id="314" r:id="rId41"/>
    <p:sldId id="313" r:id="rId42"/>
    <p:sldId id="318" r:id="rId43"/>
    <p:sldId id="315" r:id="rId44"/>
    <p:sldId id="316" r:id="rId45"/>
    <p:sldId id="319" r:id="rId46"/>
    <p:sldId id="325" r:id="rId47"/>
    <p:sldId id="326" r:id="rId48"/>
    <p:sldId id="327" r:id="rId49"/>
    <p:sldId id="329" r:id="rId50"/>
    <p:sldId id="321" r:id="rId51"/>
    <p:sldId id="322" r:id="rId52"/>
    <p:sldId id="323" r:id="rId53"/>
    <p:sldId id="324" r:id="rId54"/>
    <p:sldId id="328" r:id="rId55"/>
    <p:sldId id="330" r:id="rId56"/>
    <p:sldId id="331" r:id="rId57"/>
    <p:sldId id="332" r:id="rId58"/>
    <p:sldId id="274" r:id="rId59"/>
    <p:sldId id="275" r:id="rId60"/>
    <p:sldId id="334" r:id="rId61"/>
    <p:sldId id="333" r:id="rId62"/>
    <p:sldId id="335" r:id="rId63"/>
    <p:sldId id="336" r:id="rId64"/>
    <p:sldId id="337" r:id="rId65"/>
    <p:sldId id="338" r:id="rId66"/>
    <p:sldId id="276" r:id="rId67"/>
    <p:sldId id="277"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maul Hosna Sadika" initials="AHS" lastIdx="1" clrIdx="0">
    <p:extLst>
      <p:ext uri="{19B8F6BF-5375-455C-9EA6-DF929625EA0E}">
        <p15:presenceInfo xmlns:p15="http://schemas.microsoft.com/office/powerpoint/2012/main" userId="aceec3897a33ebe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92B6C-FCE6-44D5-A337-1254742DD8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8A7D73-E6D3-42E0-B4ED-DAFBB5019A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4984D159-5107-4D6E-9B2A-0F44E3EB5141}"/>
              </a:ext>
            </a:extLst>
          </p:cNvPr>
          <p:cNvSpPr>
            <a:spLocks noGrp="1"/>
          </p:cNvSpPr>
          <p:nvPr>
            <p:ph type="dt" sz="half" idx="10"/>
          </p:nvPr>
        </p:nvSpPr>
        <p:spPr/>
        <p:txBody>
          <a:bodyPr/>
          <a:lstStyle/>
          <a:p>
            <a:fld id="{78531059-5EE1-4E6D-8E39-67A29FBBEC8A}" type="datetimeFigureOut">
              <a:rPr lang="en-US" smtClean="0"/>
              <a:t>08-Apr-25</a:t>
            </a:fld>
            <a:endParaRPr lang="en-US"/>
          </a:p>
        </p:txBody>
      </p:sp>
      <p:sp>
        <p:nvSpPr>
          <p:cNvPr id="8" name="Footer Placeholder 7">
            <a:extLst>
              <a:ext uri="{FF2B5EF4-FFF2-40B4-BE49-F238E27FC236}">
                <a16:creationId xmlns:a16="http://schemas.microsoft.com/office/drawing/2014/main" id="{41C9F826-B1A5-43A2-818F-8A1D97132A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DD6C1F-5D92-4F79-A933-2CFC7B536934}"/>
              </a:ext>
            </a:extLst>
          </p:cNvPr>
          <p:cNvSpPr>
            <a:spLocks noGrp="1"/>
          </p:cNvSpPr>
          <p:nvPr>
            <p:ph type="sldNum" sz="quarter" idx="12"/>
          </p:nvPr>
        </p:nvSpPr>
        <p:spPr/>
        <p:txBody>
          <a:bodyPr/>
          <a:lstStyle/>
          <a:p>
            <a:fld id="{D192B515-B1E6-44F4-BB81-D2A0ED83BF66}" type="slidenum">
              <a:rPr lang="en-US" smtClean="0"/>
              <a:t>‹#›</a:t>
            </a:fld>
            <a:endParaRPr lang="en-US"/>
          </a:p>
        </p:txBody>
      </p:sp>
    </p:spTree>
    <p:extLst>
      <p:ext uri="{BB962C8B-B14F-4D97-AF65-F5344CB8AC3E}">
        <p14:creationId xmlns:p14="http://schemas.microsoft.com/office/powerpoint/2010/main" val="325422855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2E564-F3A1-44B1-9378-7406E80B10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20D9EB-DABF-41D2-A250-767B1E05529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A387B4-45F0-424A-8AA1-5DB82326BCB6}"/>
              </a:ext>
            </a:extLst>
          </p:cNvPr>
          <p:cNvSpPr>
            <a:spLocks noGrp="1"/>
          </p:cNvSpPr>
          <p:nvPr>
            <p:ph type="dt" sz="half" idx="10"/>
          </p:nvPr>
        </p:nvSpPr>
        <p:spPr/>
        <p:txBody>
          <a:bodyPr/>
          <a:lstStyle/>
          <a:p>
            <a:fld id="{78531059-5EE1-4E6D-8E39-67A29FBBEC8A}" type="datetimeFigureOut">
              <a:rPr lang="en-US" smtClean="0"/>
              <a:t>08-Apr-25</a:t>
            </a:fld>
            <a:endParaRPr lang="en-US"/>
          </a:p>
        </p:txBody>
      </p:sp>
      <p:sp>
        <p:nvSpPr>
          <p:cNvPr id="5" name="Footer Placeholder 4">
            <a:extLst>
              <a:ext uri="{FF2B5EF4-FFF2-40B4-BE49-F238E27FC236}">
                <a16:creationId xmlns:a16="http://schemas.microsoft.com/office/drawing/2014/main" id="{70858898-5E8F-46E5-9D64-36F2D1DE7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DDBA7-5E64-42F0-991B-23D741490D3C}"/>
              </a:ext>
            </a:extLst>
          </p:cNvPr>
          <p:cNvSpPr>
            <a:spLocks noGrp="1"/>
          </p:cNvSpPr>
          <p:nvPr>
            <p:ph type="sldNum" sz="quarter" idx="12"/>
          </p:nvPr>
        </p:nvSpPr>
        <p:spPr/>
        <p:txBody>
          <a:bodyPr/>
          <a:lstStyle/>
          <a:p>
            <a:fld id="{D192B515-B1E6-44F4-BB81-D2A0ED83BF66}" type="slidenum">
              <a:rPr lang="en-US" smtClean="0"/>
              <a:t>‹#›</a:t>
            </a:fld>
            <a:endParaRPr lang="en-US"/>
          </a:p>
        </p:txBody>
      </p:sp>
    </p:spTree>
    <p:extLst>
      <p:ext uri="{BB962C8B-B14F-4D97-AF65-F5344CB8AC3E}">
        <p14:creationId xmlns:p14="http://schemas.microsoft.com/office/powerpoint/2010/main" val="3577828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533060-D45E-4A32-B99C-589F9F6742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C197C1-BE86-4044-8460-8204C3B11B8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68AE8E-095B-4095-BB5C-2602DB3E2B3E}"/>
              </a:ext>
            </a:extLst>
          </p:cNvPr>
          <p:cNvSpPr>
            <a:spLocks noGrp="1"/>
          </p:cNvSpPr>
          <p:nvPr>
            <p:ph type="dt" sz="half" idx="10"/>
          </p:nvPr>
        </p:nvSpPr>
        <p:spPr/>
        <p:txBody>
          <a:bodyPr/>
          <a:lstStyle/>
          <a:p>
            <a:fld id="{78531059-5EE1-4E6D-8E39-67A29FBBEC8A}" type="datetimeFigureOut">
              <a:rPr lang="en-US" smtClean="0"/>
              <a:t>08-Apr-25</a:t>
            </a:fld>
            <a:endParaRPr lang="en-US"/>
          </a:p>
        </p:txBody>
      </p:sp>
      <p:sp>
        <p:nvSpPr>
          <p:cNvPr id="5" name="Footer Placeholder 4">
            <a:extLst>
              <a:ext uri="{FF2B5EF4-FFF2-40B4-BE49-F238E27FC236}">
                <a16:creationId xmlns:a16="http://schemas.microsoft.com/office/drawing/2014/main" id="{8E5AF3AC-C2AE-490C-8EFD-6BEDC1C8C9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0926EA-7E29-440E-95EA-FE0200D60E5E}"/>
              </a:ext>
            </a:extLst>
          </p:cNvPr>
          <p:cNvSpPr>
            <a:spLocks noGrp="1"/>
          </p:cNvSpPr>
          <p:nvPr>
            <p:ph type="sldNum" sz="quarter" idx="12"/>
          </p:nvPr>
        </p:nvSpPr>
        <p:spPr/>
        <p:txBody>
          <a:bodyPr/>
          <a:lstStyle/>
          <a:p>
            <a:fld id="{D192B515-B1E6-44F4-BB81-D2A0ED83BF66}" type="slidenum">
              <a:rPr lang="en-US" smtClean="0"/>
              <a:t>‹#›</a:t>
            </a:fld>
            <a:endParaRPr lang="en-US"/>
          </a:p>
        </p:txBody>
      </p:sp>
    </p:spTree>
    <p:extLst>
      <p:ext uri="{BB962C8B-B14F-4D97-AF65-F5344CB8AC3E}">
        <p14:creationId xmlns:p14="http://schemas.microsoft.com/office/powerpoint/2010/main" val="2701099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4BEA6-254B-4D39-93D7-03F96D1F5D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9B738E-AA3F-442A-8B89-A39B2F5BF9BE}"/>
              </a:ext>
            </a:extLst>
          </p:cNvPr>
          <p:cNvSpPr>
            <a:spLocks noGrp="1"/>
          </p:cNvSpPr>
          <p:nvPr>
            <p:ph idx="1"/>
          </p:nvPr>
        </p:nvSpPr>
        <p:spPr/>
        <p:txBody>
          <a:bodyPr>
            <a:normAutofit/>
          </a:bodyPr>
          <a:lstStyle>
            <a:lvl1pPr>
              <a:defRPr sz="1600">
                <a:latin typeface="Times New Roman" panose="02020603050405020304" pitchFamily="18" charset="0"/>
                <a:cs typeface="Times New Roman" panose="02020603050405020304" pitchFamily="18" charset="0"/>
              </a:defRPr>
            </a:lvl1pPr>
            <a:lvl2pPr>
              <a:defRPr sz="1600">
                <a:latin typeface="Times New Roman" panose="02020603050405020304" pitchFamily="18" charset="0"/>
                <a:cs typeface="Times New Roman" panose="02020603050405020304" pitchFamily="18" charset="0"/>
              </a:defRPr>
            </a:lvl2pPr>
            <a:lvl3pPr>
              <a:defRPr sz="1600">
                <a:latin typeface="Times New Roman" panose="02020603050405020304" pitchFamily="18" charset="0"/>
                <a:cs typeface="Times New Roman" panose="02020603050405020304" pitchFamily="18" charset="0"/>
              </a:defRPr>
            </a:lvl3pPr>
            <a:lvl4pPr>
              <a:defRPr sz="1600">
                <a:latin typeface="Times New Roman" panose="02020603050405020304" pitchFamily="18" charset="0"/>
                <a:cs typeface="Times New Roman" panose="02020603050405020304" pitchFamily="18" charset="0"/>
              </a:defRPr>
            </a:lvl4pPr>
            <a:lvl5pPr>
              <a:defRPr sz="1600">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388A3B9-54A5-4E09-A031-0215A6C46507}"/>
              </a:ext>
            </a:extLst>
          </p:cNvPr>
          <p:cNvSpPr>
            <a:spLocks noGrp="1"/>
          </p:cNvSpPr>
          <p:nvPr>
            <p:ph type="dt" sz="half" idx="10"/>
          </p:nvPr>
        </p:nvSpPr>
        <p:spPr/>
        <p:txBody>
          <a:bodyPr/>
          <a:lstStyle/>
          <a:p>
            <a:fld id="{78531059-5EE1-4E6D-8E39-67A29FBBEC8A}" type="datetimeFigureOut">
              <a:rPr lang="en-US" smtClean="0"/>
              <a:t>08-Apr-25</a:t>
            </a:fld>
            <a:endParaRPr lang="en-US"/>
          </a:p>
        </p:txBody>
      </p:sp>
      <p:sp>
        <p:nvSpPr>
          <p:cNvPr id="5" name="Footer Placeholder 4">
            <a:extLst>
              <a:ext uri="{FF2B5EF4-FFF2-40B4-BE49-F238E27FC236}">
                <a16:creationId xmlns:a16="http://schemas.microsoft.com/office/drawing/2014/main" id="{1C7D8B02-AFC6-4656-9AD1-810775192A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5C8423-F949-441F-8FE4-8D821E7917EB}"/>
              </a:ext>
            </a:extLst>
          </p:cNvPr>
          <p:cNvSpPr>
            <a:spLocks noGrp="1"/>
          </p:cNvSpPr>
          <p:nvPr>
            <p:ph type="sldNum" sz="quarter" idx="12"/>
          </p:nvPr>
        </p:nvSpPr>
        <p:spPr/>
        <p:txBody>
          <a:bodyPr/>
          <a:lstStyle/>
          <a:p>
            <a:fld id="{D192B515-B1E6-44F4-BB81-D2A0ED83BF66}" type="slidenum">
              <a:rPr lang="en-US" smtClean="0"/>
              <a:t>‹#›</a:t>
            </a:fld>
            <a:endParaRPr lang="en-US"/>
          </a:p>
        </p:txBody>
      </p:sp>
    </p:spTree>
    <p:extLst>
      <p:ext uri="{BB962C8B-B14F-4D97-AF65-F5344CB8AC3E}">
        <p14:creationId xmlns:p14="http://schemas.microsoft.com/office/powerpoint/2010/main" val="3711117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24C3A-6C7A-4A5D-B8A2-4C35D20B76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C9ED90-76A2-44CD-BCDE-52F99EA122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A815D05-D028-4441-9A91-00DD487BBFA0}"/>
              </a:ext>
            </a:extLst>
          </p:cNvPr>
          <p:cNvSpPr>
            <a:spLocks noGrp="1"/>
          </p:cNvSpPr>
          <p:nvPr>
            <p:ph type="dt" sz="half" idx="10"/>
          </p:nvPr>
        </p:nvSpPr>
        <p:spPr/>
        <p:txBody>
          <a:bodyPr/>
          <a:lstStyle/>
          <a:p>
            <a:fld id="{78531059-5EE1-4E6D-8E39-67A29FBBEC8A}" type="datetimeFigureOut">
              <a:rPr lang="en-US" smtClean="0"/>
              <a:t>08-Apr-25</a:t>
            </a:fld>
            <a:endParaRPr lang="en-US"/>
          </a:p>
        </p:txBody>
      </p:sp>
      <p:sp>
        <p:nvSpPr>
          <p:cNvPr id="5" name="Footer Placeholder 4">
            <a:extLst>
              <a:ext uri="{FF2B5EF4-FFF2-40B4-BE49-F238E27FC236}">
                <a16:creationId xmlns:a16="http://schemas.microsoft.com/office/drawing/2014/main" id="{BBD6ADE3-3978-4D74-917C-EED88351B3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D34D89-C7EC-4B95-AAC4-9F42D71C6653}"/>
              </a:ext>
            </a:extLst>
          </p:cNvPr>
          <p:cNvSpPr>
            <a:spLocks noGrp="1"/>
          </p:cNvSpPr>
          <p:nvPr>
            <p:ph type="sldNum" sz="quarter" idx="12"/>
          </p:nvPr>
        </p:nvSpPr>
        <p:spPr/>
        <p:txBody>
          <a:bodyPr/>
          <a:lstStyle/>
          <a:p>
            <a:fld id="{D192B515-B1E6-44F4-BB81-D2A0ED83BF66}" type="slidenum">
              <a:rPr lang="en-US" smtClean="0"/>
              <a:t>‹#›</a:t>
            </a:fld>
            <a:endParaRPr lang="en-US"/>
          </a:p>
        </p:txBody>
      </p:sp>
    </p:spTree>
    <p:extLst>
      <p:ext uri="{BB962C8B-B14F-4D97-AF65-F5344CB8AC3E}">
        <p14:creationId xmlns:p14="http://schemas.microsoft.com/office/powerpoint/2010/main" val="2128964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B0841-B6E9-4BFC-9577-EFB0544041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721B7C-9080-40FB-85EB-6B4C5A4039B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AB3C6B-D28F-4E9B-83C0-0383261A67B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2BE045-3E67-40D2-B268-5259729A33E9}"/>
              </a:ext>
            </a:extLst>
          </p:cNvPr>
          <p:cNvSpPr>
            <a:spLocks noGrp="1"/>
          </p:cNvSpPr>
          <p:nvPr>
            <p:ph type="dt" sz="half" idx="10"/>
          </p:nvPr>
        </p:nvSpPr>
        <p:spPr/>
        <p:txBody>
          <a:bodyPr/>
          <a:lstStyle/>
          <a:p>
            <a:fld id="{78531059-5EE1-4E6D-8E39-67A29FBBEC8A}" type="datetimeFigureOut">
              <a:rPr lang="en-US" smtClean="0"/>
              <a:t>08-Apr-25</a:t>
            </a:fld>
            <a:endParaRPr lang="en-US"/>
          </a:p>
        </p:txBody>
      </p:sp>
      <p:sp>
        <p:nvSpPr>
          <p:cNvPr id="6" name="Footer Placeholder 5">
            <a:extLst>
              <a:ext uri="{FF2B5EF4-FFF2-40B4-BE49-F238E27FC236}">
                <a16:creationId xmlns:a16="http://schemas.microsoft.com/office/drawing/2014/main" id="{4356C7CF-5DB5-442C-9E9A-61E4FAD7DE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A3FE87-5997-4046-A17C-D60812596D1B}"/>
              </a:ext>
            </a:extLst>
          </p:cNvPr>
          <p:cNvSpPr>
            <a:spLocks noGrp="1"/>
          </p:cNvSpPr>
          <p:nvPr>
            <p:ph type="sldNum" sz="quarter" idx="12"/>
          </p:nvPr>
        </p:nvSpPr>
        <p:spPr/>
        <p:txBody>
          <a:bodyPr/>
          <a:lstStyle/>
          <a:p>
            <a:fld id="{D192B515-B1E6-44F4-BB81-D2A0ED83BF66}" type="slidenum">
              <a:rPr lang="en-US" smtClean="0"/>
              <a:t>‹#›</a:t>
            </a:fld>
            <a:endParaRPr lang="en-US"/>
          </a:p>
        </p:txBody>
      </p:sp>
    </p:spTree>
    <p:extLst>
      <p:ext uri="{BB962C8B-B14F-4D97-AF65-F5344CB8AC3E}">
        <p14:creationId xmlns:p14="http://schemas.microsoft.com/office/powerpoint/2010/main" val="3165304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94690-94EE-4411-8C7D-689D243A90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F9BA23-0A67-48A4-A316-DCA6E124A0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AEC4CB1-817F-4CCD-84AD-587A105765D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4C4E1B-AB3C-46D5-AF94-D6DB4ECFFF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DA90F82-7E96-4B54-9568-8AECF079A1C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3C7511-8FB7-4014-B591-90BFD754215C}"/>
              </a:ext>
            </a:extLst>
          </p:cNvPr>
          <p:cNvSpPr>
            <a:spLocks noGrp="1"/>
          </p:cNvSpPr>
          <p:nvPr>
            <p:ph type="dt" sz="half" idx="10"/>
          </p:nvPr>
        </p:nvSpPr>
        <p:spPr/>
        <p:txBody>
          <a:bodyPr/>
          <a:lstStyle/>
          <a:p>
            <a:fld id="{78531059-5EE1-4E6D-8E39-67A29FBBEC8A}" type="datetimeFigureOut">
              <a:rPr lang="en-US" smtClean="0"/>
              <a:t>08-Apr-25</a:t>
            </a:fld>
            <a:endParaRPr lang="en-US"/>
          </a:p>
        </p:txBody>
      </p:sp>
      <p:sp>
        <p:nvSpPr>
          <p:cNvPr id="8" name="Footer Placeholder 7">
            <a:extLst>
              <a:ext uri="{FF2B5EF4-FFF2-40B4-BE49-F238E27FC236}">
                <a16:creationId xmlns:a16="http://schemas.microsoft.com/office/drawing/2014/main" id="{3324A29B-5736-456E-B7FA-1B7C7C9C47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7705AC-6D1F-429E-8A09-E17E5DC79888}"/>
              </a:ext>
            </a:extLst>
          </p:cNvPr>
          <p:cNvSpPr>
            <a:spLocks noGrp="1"/>
          </p:cNvSpPr>
          <p:nvPr>
            <p:ph type="sldNum" sz="quarter" idx="12"/>
          </p:nvPr>
        </p:nvSpPr>
        <p:spPr/>
        <p:txBody>
          <a:bodyPr/>
          <a:lstStyle/>
          <a:p>
            <a:fld id="{D192B515-B1E6-44F4-BB81-D2A0ED83BF66}" type="slidenum">
              <a:rPr lang="en-US" smtClean="0"/>
              <a:t>‹#›</a:t>
            </a:fld>
            <a:endParaRPr lang="en-US"/>
          </a:p>
        </p:txBody>
      </p:sp>
    </p:spTree>
    <p:extLst>
      <p:ext uri="{BB962C8B-B14F-4D97-AF65-F5344CB8AC3E}">
        <p14:creationId xmlns:p14="http://schemas.microsoft.com/office/powerpoint/2010/main" val="2205076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F53AE-3B20-49FC-828C-2EC88AC3F1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4B72F6-C050-4AAF-81CB-CAC92C8B9068}"/>
              </a:ext>
            </a:extLst>
          </p:cNvPr>
          <p:cNvSpPr>
            <a:spLocks noGrp="1"/>
          </p:cNvSpPr>
          <p:nvPr>
            <p:ph type="dt" sz="half" idx="10"/>
          </p:nvPr>
        </p:nvSpPr>
        <p:spPr/>
        <p:txBody>
          <a:bodyPr/>
          <a:lstStyle/>
          <a:p>
            <a:fld id="{78531059-5EE1-4E6D-8E39-67A29FBBEC8A}" type="datetimeFigureOut">
              <a:rPr lang="en-US" smtClean="0"/>
              <a:t>08-Apr-25</a:t>
            </a:fld>
            <a:endParaRPr lang="en-US"/>
          </a:p>
        </p:txBody>
      </p:sp>
      <p:sp>
        <p:nvSpPr>
          <p:cNvPr id="4" name="Footer Placeholder 3">
            <a:extLst>
              <a:ext uri="{FF2B5EF4-FFF2-40B4-BE49-F238E27FC236}">
                <a16:creationId xmlns:a16="http://schemas.microsoft.com/office/drawing/2014/main" id="{6172DD0E-F88C-40EC-B5E9-BDE9F03EEF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6DA6E2-92EE-4524-B000-2385CFE86386}"/>
              </a:ext>
            </a:extLst>
          </p:cNvPr>
          <p:cNvSpPr>
            <a:spLocks noGrp="1"/>
          </p:cNvSpPr>
          <p:nvPr>
            <p:ph type="sldNum" sz="quarter" idx="12"/>
          </p:nvPr>
        </p:nvSpPr>
        <p:spPr/>
        <p:txBody>
          <a:bodyPr/>
          <a:lstStyle/>
          <a:p>
            <a:fld id="{D192B515-B1E6-44F4-BB81-D2A0ED83BF66}" type="slidenum">
              <a:rPr lang="en-US" smtClean="0"/>
              <a:t>‹#›</a:t>
            </a:fld>
            <a:endParaRPr lang="en-US"/>
          </a:p>
        </p:txBody>
      </p:sp>
    </p:spTree>
    <p:extLst>
      <p:ext uri="{BB962C8B-B14F-4D97-AF65-F5344CB8AC3E}">
        <p14:creationId xmlns:p14="http://schemas.microsoft.com/office/powerpoint/2010/main" val="205874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0580EF-033B-4B50-88D7-31EF5ED5A434}"/>
              </a:ext>
            </a:extLst>
          </p:cNvPr>
          <p:cNvSpPr>
            <a:spLocks noGrp="1"/>
          </p:cNvSpPr>
          <p:nvPr>
            <p:ph type="dt" sz="half" idx="10"/>
          </p:nvPr>
        </p:nvSpPr>
        <p:spPr/>
        <p:txBody>
          <a:bodyPr/>
          <a:lstStyle/>
          <a:p>
            <a:fld id="{78531059-5EE1-4E6D-8E39-67A29FBBEC8A}" type="datetimeFigureOut">
              <a:rPr lang="en-US" smtClean="0"/>
              <a:t>08-Apr-25</a:t>
            </a:fld>
            <a:endParaRPr lang="en-US"/>
          </a:p>
        </p:txBody>
      </p:sp>
      <p:sp>
        <p:nvSpPr>
          <p:cNvPr id="3" name="Footer Placeholder 2">
            <a:extLst>
              <a:ext uri="{FF2B5EF4-FFF2-40B4-BE49-F238E27FC236}">
                <a16:creationId xmlns:a16="http://schemas.microsoft.com/office/drawing/2014/main" id="{E3DE4BB9-9563-41E6-BC6E-96C0FDBC37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D44D5D-F673-496E-A911-54BEAF5CA143}"/>
              </a:ext>
            </a:extLst>
          </p:cNvPr>
          <p:cNvSpPr>
            <a:spLocks noGrp="1"/>
          </p:cNvSpPr>
          <p:nvPr>
            <p:ph type="sldNum" sz="quarter" idx="12"/>
          </p:nvPr>
        </p:nvSpPr>
        <p:spPr/>
        <p:txBody>
          <a:bodyPr/>
          <a:lstStyle/>
          <a:p>
            <a:fld id="{D192B515-B1E6-44F4-BB81-D2A0ED83BF66}" type="slidenum">
              <a:rPr lang="en-US" smtClean="0"/>
              <a:t>‹#›</a:t>
            </a:fld>
            <a:endParaRPr lang="en-US"/>
          </a:p>
        </p:txBody>
      </p:sp>
    </p:spTree>
    <p:extLst>
      <p:ext uri="{BB962C8B-B14F-4D97-AF65-F5344CB8AC3E}">
        <p14:creationId xmlns:p14="http://schemas.microsoft.com/office/powerpoint/2010/main" val="957662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C8DF-2238-47B0-BF75-251FD31A21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F7BD11-0DD4-4151-9315-8E5DABBBF8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06AFE6-3A11-45CF-8A23-32AC40507C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48AA41A-5B35-4C8E-A30E-9F83555CEA85}"/>
              </a:ext>
            </a:extLst>
          </p:cNvPr>
          <p:cNvSpPr>
            <a:spLocks noGrp="1"/>
          </p:cNvSpPr>
          <p:nvPr>
            <p:ph type="dt" sz="half" idx="10"/>
          </p:nvPr>
        </p:nvSpPr>
        <p:spPr/>
        <p:txBody>
          <a:bodyPr/>
          <a:lstStyle/>
          <a:p>
            <a:fld id="{78531059-5EE1-4E6D-8E39-67A29FBBEC8A}" type="datetimeFigureOut">
              <a:rPr lang="en-US" smtClean="0"/>
              <a:t>08-Apr-25</a:t>
            </a:fld>
            <a:endParaRPr lang="en-US"/>
          </a:p>
        </p:txBody>
      </p:sp>
      <p:sp>
        <p:nvSpPr>
          <p:cNvPr id="6" name="Footer Placeholder 5">
            <a:extLst>
              <a:ext uri="{FF2B5EF4-FFF2-40B4-BE49-F238E27FC236}">
                <a16:creationId xmlns:a16="http://schemas.microsoft.com/office/drawing/2014/main" id="{E0858C1A-5220-4E36-A63C-5B6354D1AE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E1B456-ACC7-4C2C-A03D-D23003494DB8}"/>
              </a:ext>
            </a:extLst>
          </p:cNvPr>
          <p:cNvSpPr>
            <a:spLocks noGrp="1"/>
          </p:cNvSpPr>
          <p:nvPr>
            <p:ph type="sldNum" sz="quarter" idx="12"/>
          </p:nvPr>
        </p:nvSpPr>
        <p:spPr/>
        <p:txBody>
          <a:bodyPr/>
          <a:lstStyle/>
          <a:p>
            <a:fld id="{D192B515-B1E6-44F4-BB81-D2A0ED83BF66}" type="slidenum">
              <a:rPr lang="en-US" smtClean="0"/>
              <a:t>‹#›</a:t>
            </a:fld>
            <a:endParaRPr lang="en-US"/>
          </a:p>
        </p:txBody>
      </p:sp>
    </p:spTree>
    <p:extLst>
      <p:ext uri="{BB962C8B-B14F-4D97-AF65-F5344CB8AC3E}">
        <p14:creationId xmlns:p14="http://schemas.microsoft.com/office/powerpoint/2010/main" val="147146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F6D6D-F1E0-473B-ADF4-C07D70C1A3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924E9A-7AEF-4977-8A57-A165DF6FCC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CDDC2E-22C7-4723-98A9-69CF935686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8A19917-DCE8-4762-AF17-B2FDAB2DE124}"/>
              </a:ext>
            </a:extLst>
          </p:cNvPr>
          <p:cNvSpPr>
            <a:spLocks noGrp="1"/>
          </p:cNvSpPr>
          <p:nvPr>
            <p:ph type="dt" sz="half" idx="10"/>
          </p:nvPr>
        </p:nvSpPr>
        <p:spPr/>
        <p:txBody>
          <a:bodyPr/>
          <a:lstStyle/>
          <a:p>
            <a:fld id="{78531059-5EE1-4E6D-8E39-67A29FBBEC8A}" type="datetimeFigureOut">
              <a:rPr lang="en-US" smtClean="0"/>
              <a:t>08-Apr-25</a:t>
            </a:fld>
            <a:endParaRPr lang="en-US"/>
          </a:p>
        </p:txBody>
      </p:sp>
      <p:sp>
        <p:nvSpPr>
          <p:cNvPr id="6" name="Footer Placeholder 5">
            <a:extLst>
              <a:ext uri="{FF2B5EF4-FFF2-40B4-BE49-F238E27FC236}">
                <a16:creationId xmlns:a16="http://schemas.microsoft.com/office/drawing/2014/main" id="{1E0B8FC1-BDF3-45EA-A680-5E76DF136B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96D404-F348-4811-99BC-6AED54BB901E}"/>
              </a:ext>
            </a:extLst>
          </p:cNvPr>
          <p:cNvSpPr>
            <a:spLocks noGrp="1"/>
          </p:cNvSpPr>
          <p:nvPr>
            <p:ph type="sldNum" sz="quarter" idx="12"/>
          </p:nvPr>
        </p:nvSpPr>
        <p:spPr/>
        <p:txBody>
          <a:bodyPr/>
          <a:lstStyle/>
          <a:p>
            <a:fld id="{D192B515-B1E6-44F4-BB81-D2A0ED83BF66}" type="slidenum">
              <a:rPr lang="en-US" smtClean="0"/>
              <a:t>‹#›</a:t>
            </a:fld>
            <a:endParaRPr lang="en-US"/>
          </a:p>
        </p:txBody>
      </p:sp>
    </p:spTree>
    <p:extLst>
      <p:ext uri="{BB962C8B-B14F-4D97-AF65-F5344CB8AC3E}">
        <p14:creationId xmlns:p14="http://schemas.microsoft.com/office/powerpoint/2010/main" val="2305120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9358">
              <a:srgbClr val="C5CEE6">
                <a:alpha val="77000"/>
              </a:srgbClr>
            </a:gs>
            <a:gs pos="0">
              <a:schemeClr val="accent1">
                <a:lumMod val="5000"/>
                <a:lumOff val="95000"/>
              </a:schemeClr>
            </a:gs>
            <a:gs pos="59000">
              <a:schemeClr val="accent3">
                <a:lumMod val="60000"/>
                <a:lumOff val="40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EA3485-A2DE-4EFC-BC7C-FB5AA5C7C3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36A867-7812-434F-B123-C193D01A0C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F885E-34DE-4CF1-B776-8A0B3D6B8F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531059-5EE1-4E6D-8E39-67A29FBBEC8A}" type="datetimeFigureOut">
              <a:rPr lang="en-US" smtClean="0"/>
              <a:t>08-Apr-25</a:t>
            </a:fld>
            <a:endParaRPr lang="en-US"/>
          </a:p>
        </p:txBody>
      </p:sp>
      <p:sp>
        <p:nvSpPr>
          <p:cNvPr id="5" name="Footer Placeholder 4">
            <a:extLst>
              <a:ext uri="{FF2B5EF4-FFF2-40B4-BE49-F238E27FC236}">
                <a16:creationId xmlns:a16="http://schemas.microsoft.com/office/drawing/2014/main" id="{3F9F45A0-6121-4D3C-89E1-4EA50FF6F5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07FB10-53EF-40AB-A05B-A19DB42783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92B515-B1E6-44F4-BB81-D2A0ED83BF66}" type="slidenum">
              <a:rPr lang="en-US" smtClean="0"/>
              <a:t>‹#›</a:t>
            </a:fld>
            <a:endParaRPr lang="en-US"/>
          </a:p>
        </p:txBody>
      </p:sp>
    </p:spTree>
    <p:extLst>
      <p:ext uri="{BB962C8B-B14F-4D97-AF65-F5344CB8AC3E}">
        <p14:creationId xmlns:p14="http://schemas.microsoft.com/office/powerpoint/2010/main" val="693989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youtu.be/ZPLEtxxjCYA?si=cfiE_LhhX_tTwgJY" TargetMode="External"/><Relationship Id="rId2" Type="http://schemas.openxmlformats.org/officeDocument/2006/relationships/hyperlink" Target="https://youtu.be/X8whYEWoDSI?si=YDq8uahFHQk6_vvQ"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B6884-805D-4604-89D3-B1A509B2DD7B}"/>
              </a:ext>
            </a:extLst>
          </p:cNvPr>
          <p:cNvSpPr>
            <a:spLocks noGrp="1"/>
          </p:cNvSpPr>
          <p:nvPr>
            <p:ph type="ctrTitle"/>
          </p:nvPr>
        </p:nvSpPr>
        <p:spPr>
          <a:xfrm>
            <a:off x="1628775" y="950913"/>
            <a:ext cx="9144000" cy="2387600"/>
          </a:xfrm>
        </p:spPr>
        <p:txBody>
          <a:bodyPr>
            <a:normAutofit fontScale="90000"/>
          </a:bodyPr>
          <a:lstStyle/>
          <a:p>
            <a:r>
              <a:rPr lang="en-US" sz="4400" dirty="0"/>
              <a:t>CSE-4743</a:t>
            </a:r>
            <a:br>
              <a:rPr lang="en-US" dirty="0"/>
            </a:br>
            <a:r>
              <a:rPr lang="en-US" dirty="0"/>
              <a:t>Computer Security</a:t>
            </a:r>
            <a:br>
              <a:rPr lang="en-US" dirty="0"/>
            </a:br>
            <a:r>
              <a:rPr lang="en-US" sz="4400" dirty="0"/>
              <a:t>Part-2</a:t>
            </a:r>
            <a:br>
              <a:rPr lang="en-US" dirty="0"/>
            </a:br>
            <a:r>
              <a:rPr lang="en-US" sz="4900" dirty="0"/>
              <a:t>Symmetric ciphers</a:t>
            </a:r>
          </a:p>
        </p:txBody>
      </p:sp>
      <p:sp>
        <p:nvSpPr>
          <p:cNvPr id="3" name="Subtitle 2">
            <a:extLst>
              <a:ext uri="{FF2B5EF4-FFF2-40B4-BE49-F238E27FC236}">
                <a16:creationId xmlns:a16="http://schemas.microsoft.com/office/drawing/2014/main" id="{0B7940A3-D15A-4086-A6FD-DA207C6730A5}"/>
              </a:ext>
            </a:extLst>
          </p:cNvPr>
          <p:cNvSpPr>
            <a:spLocks noGrp="1"/>
          </p:cNvSpPr>
          <p:nvPr>
            <p:ph type="subTitle" idx="1"/>
          </p:nvPr>
        </p:nvSpPr>
        <p:spPr>
          <a:xfrm>
            <a:off x="1524000" y="4830763"/>
            <a:ext cx="9144000" cy="1655762"/>
          </a:xfrm>
        </p:spPr>
        <p:txBody>
          <a:bodyPr/>
          <a:lstStyle/>
          <a:p>
            <a:r>
              <a:rPr lang="en-US" dirty="0"/>
              <a:t>Presented by</a:t>
            </a:r>
          </a:p>
          <a:p>
            <a:r>
              <a:rPr lang="en-US" b="1" dirty="0"/>
              <a:t>Asmaul Hosna Sadika</a:t>
            </a:r>
            <a:br>
              <a:rPr lang="en-US" dirty="0"/>
            </a:br>
            <a:r>
              <a:rPr lang="en-US" dirty="0"/>
              <a:t>Assistant Lecturer</a:t>
            </a:r>
            <a:br>
              <a:rPr lang="en-US" dirty="0"/>
            </a:br>
            <a:r>
              <a:rPr lang="en-US" dirty="0"/>
              <a:t>Dept of CSE, IIUC</a:t>
            </a:r>
          </a:p>
        </p:txBody>
      </p:sp>
    </p:spTree>
    <p:extLst>
      <p:ext uri="{BB962C8B-B14F-4D97-AF65-F5344CB8AC3E}">
        <p14:creationId xmlns:p14="http://schemas.microsoft.com/office/powerpoint/2010/main" val="683462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4B1F4-CF8B-498E-ACDE-D5D6F01810C6}"/>
              </a:ext>
            </a:extLst>
          </p:cNvPr>
          <p:cNvSpPr>
            <a:spLocks noGrp="1"/>
          </p:cNvSpPr>
          <p:nvPr>
            <p:ph type="title"/>
          </p:nvPr>
        </p:nvSpPr>
        <p:spPr/>
        <p:txBody>
          <a:bodyPr/>
          <a:lstStyle/>
          <a:p>
            <a:r>
              <a:rPr lang="en-US" dirty="0"/>
              <a:t>Symmetric cipher model</a:t>
            </a:r>
          </a:p>
        </p:txBody>
      </p:sp>
      <p:sp>
        <p:nvSpPr>
          <p:cNvPr id="3" name="Content Placeholder 2">
            <a:extLst>
              <a:ext uri="{FF2B5EF4-FFF2-40B4-BE49-F238E27FC236}">
                <a16:creationId xmlns:a16="http://schemas.microsoft.com/office/drawing/2014/main" id="{3380510E-5F17-434C-BF02-D304A1330D60}"/>
              </a:ext>
            </a:extLst>
          </p:cNvPr>
          <p:cNvSpPr>
            <a:spLocks noGrp="1"/>
          </p:cNvSpPr>
          <p:nvPr>
            <p:ph idx="1"/>
          </p:nvPr>
        </p:nvSpPr>
        <p:spPr>
          <a:xfrm>
            <a:off x="894347" y="1690688"/>
            <a:ext cx="10515600" cy="4351338"/>
          </a:xfrm>
        </p:spPr>
        <p:txBody>
          <a:bodyPr>
            <a:normAutofit/>
          </a:bodyPr>
          <a:lstStyle/>
          <a:p>
            <a:pPr marL="0" indent="0" algn="just">
              <a:buNone/>
            </a:pPr>
            <a:r>
              <a:rPr lang="en-US" sz="2000" dirty="0"/>
              <a:t>A symmetric encryption scheme has </a:t>
            </a:r>
            <a:r>
              <a:rPr lang="en-US" sz="2000" b="1" dirty="0"/>
              <a:t>five </a:t>
            </a:r>
            <a:r>
              <a:rPr lang="en-US" sz="2000" dirty="0"/>
              <a:t>ingredients (Figure 2.1): </a:t>
            </a:r>
          </a:p>
          <a:p>
            <a:pPr marL="342900" indent="-342900" algn="just">
              <a:buFont typeface="+mj-lt"/>
              <a:buAutoNum type="arabicPeriod"/>
            </a:pPr>
            <a:r>
              <a:rPr lang="en-US" sz="2000" b="1" dirty="0"/>
              <a:t>Plaintext: </a:t>
            </a:r>
            <a:r>
              <a:rPr lang="en-US" sz="2000" dirty="0"/>
              <a:t>This is the original intelligible message or data that is fed into the algorithm as input.</a:t>
            </a:r>
          </a:p>
          <a:p>
            <a:pPr marL="342900" indent="-342900" algn="just">
              <a:buFont typeface="+mj-lt"/>
              <a:buAutoNum type="arabicPeriod"/>
            </a:pPr>
            <a:r>
              <a:rPr lang="en-US" sz="2000" b="1" dirty="0"/>
              <a:t>Encryption algorithm</a:t>
            </a:r>
            <a:r>
              <a:rPr lang="en-US" sz="2000" dirty="0"/>
              <a:t>: The encryption algorithm performs various substitutions and transformations on the plaintext. </a:t>
            </a:r>
          </a:p>
          <a:p>
            <a:pPr marL="342900" indent="-342900" algn="just">
              <a:buFont typeface="+mj-lt"/>
              <a:buAutoNum type="arabicPeriod"/>
            </a:pPr>
            <a:r>
              <a:rPr lang="en-US" sz="2000" b="1" dirty="0"/>
              <a:t>Secret key</a:t>
            </a:r>
            <a:r>
              <a:rPr lang="en-US" sz="2000" dirty="0"/>
              <a:t>: The secret key is also input to the encryption algorithm. The key is a value independent of the plaintext and of the algorithm. The algorithm will produce a different output depending on the specific key being used at the time. The exact substitutions and transformations performed by the algorithm depend on the key. </a:t>
            </a:r>
          </a:p>
          <a:p>
            <a:pPr marL="342900" indent="-342900" algn="just">
              <a:buFont typeface="+mj-lt"/>
              <a:buAutoNum type="arabicPeriod"/>
            </a:pPr>
            <a:r>
              <a:rPr lang="en-US" sz="2000" b="1" dirty="0"/>
              <a:t>Ciphertext:</a:t>
            </a:r>
            <a:r>
              <a:rPr lang="en-US" sz="2000" dirty="0"/>
              <a:t> This is the scrambled message produced as output. It depends on the plaintext and the secret key. For a given message, two different keys will produce two different ciphertexts. The ciphertext is an apparently random stream of data and, as it stands, is unintelligible. </a:t>
            </a:r>
          </a:p>
          <a:p>
            <a:pPr marL="342900" indent="-342900" algn="just">
              <a:buFont typeface="+mj-lt"/>
              <a:buAutoNum type="arabicPeriod"/>
            </a:pPr>
            <a:r>
              <a:rPr lang="en-US" sz="2000" b="1" dirty="0"/>
              <a:t>Decryption algorithm</a:t>
            </a:r>
            <a:r>
              <a:rPr lang="en-US" sz="2000" dirty="0"/>
              <a:t>: This is essentially the encryption algorithm run in reverse. It takes the ciphertext and the secret key and produces the original plaintext</a:t>
            </a:r>
          </a:p>
        </p:txBody>
      </p:sp>
    </p:spTree>
    <p:extLst>
      <p:ext uri="{BB962C8B-B14F-4D97-AF65-F5344CB8AC3E}">
        <p14:creationId xmlns:p14="http://schemas.microsoft.com/office/powerpoint/2010/main" val="1879608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00F40-9FC2-4674-9D1F-6BF34FBFB522}"/>
              </a:ext>
            </a:extLst>
          </p:cNvPr>
          <p:cNvSpPr>
            <a:spLocks noGrp="1"/>
          </p:cNvSpPr>
          <p:nvPr>
            <p:ph type="title"/>
          </p:nvPr>
        </p:nvSpPr>
        <p:spPr/>
        <p:txBody>
          <a:bodyPr/>
          <a:lstStyle/>
          <a:p>
            <a:r>
              <a:rPr lang="en-US" dirty="0"/>
              <a:t>Model of Symmetric Cryptosystem</a:t>
            </a:r>
          </a:p>
        </p:txBody>
      </p:sp>
      <p:pic>
        <p:nvPicPr>
          <p:cNvPr id="4" name="Content Placeholder 3">
            <a:extLst>
              <a:ext uri="{FF2B5EF4-FFF2-40B4-BE49-F238E27FC236}">
                <a16:creationId xmlns:a16="http://schemas.microsoft.com/office/drawing/2014/main" id="{4FAA9B3C-A365-4375-9AC4-34C6B7942FE0}"/>
              </a:ext>
            </a:extLst>
          </p:cNvPr>
          <p:cNvPicPr>
            <a:picLocks noGrp="1" noChangeAspect="1"/>
          </p:cNvPicPr>
          <p:nvPr>
            <p:ph idx="1"/>
          </p:nvPr>
        </p:nvPicPr>
        <p:blipFill>
          <a:blip r:embed="rId2"/>
          <a:stretch>
            <a:fillRect/>
          </a:stretch>
        </p:blipFill>
        <p:spPr>
          <a:xfrm>
            <a:off x="2299680" y="1825625"/>
            <a:ext cx="7592640" cy="4351338"/>
          </a:xfrm>
          <a:prstGeom prst="rect">
            <a:avLst/>
          </a:prstGeom>
        </p:spPr>
      </p:pic>
    </p:spTree>
    <p:extLst>
      <p:ext uri="{BB962C8B-B14F-4D97-AF65-F5344CB8AC3E}">
        <p14:creationId xmlns:p14="http://schemas.microsoft.com/office/powerpoint/2010/main" val="1524475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91F88-2BCC-4D6B-AF4D-9C7E2C43ABE3}"/>
              </a:ext>
            </a:extLst>
          </p:cNvPr>
          <p:cNvSpPr>
            <a:spLocks noGrp="1"/>
          </p:cNvSpPr>
          <p:nvPr>
            <p:ph type="title"/>
          </p:nvPr>
        </p:nvSpPr>
        <p:spPr/>
        <p:txBody>
          <a:bodyPr/>
          <a:lstStyle/>
          <a:p>
            <a:r>
              <a:rPr lang="en-US" dirty="0"/>
              <a:t>Symmetric Cryptosystem</a:t>
            </a:r>
          </a:p>
        </p:txBody>
      </p:sp>
      <p:sp>
        <p:nvSpPr>
          <p:cNvPr id="3" name="Content Placeholder 2">
            <a:extLst>
              <a:ext uri="{FF2B5EF4-FFF2-40B4-BE49-F238E27FC236}">
                <a16:creationId xmlns:a16="http://schemas.microsoft.com/office/drawing/2014/main" id="{8C264B74-F88E-4292-94BC-9B24A0D51E54}"/>
              </a:ext>
            </a:extLst>
          </p:cNvPr>
          <p:cNvSpPr>
            <a:spLocks noGrp="1"/>
          </p:cNvSpPr>
          <p:nvPr>
            <p:ph idx="1"/>
          </p:nvPr>
        </p:nvSpPr>
        <p:spPr/>
        <p:txBody>
          <a:bodyPr>
            <a:normAutofit lnSpcReduction="10000"/>
          </a:bodyPr>
          <a:lstStyle/>
          <a:p>
            <a:pPr marL="0" indent="0" algn="just">
              <a:buNone/>
            </a:pPr>
            <a:r>
              <a:rPr lang="en-US" sz="2000" dirty="0"/>
              <a:t>Let us take a closer look at the essential elements of a symmetric encryption scheme, using Figure 2.2.</a:t>
            </a:r>
          </a:p>
          <a:p>
            <a:pPr algn="just">
              <a:buFont typeface="Wingdings" panose="05000000000000000000" pitchFamily="2" charset="2"/>
              <a:buChar char="§"/>
            </a:pPr>
            <a:r>
              <a:rPr lang="en-US" sz="2000" dirty="0"/>
              <a:t>A source produces a message in plaintext, X = [X1, X2, c, XM]. The M elements of X are letters in some finite alphabet. Traditionally, the alphabet usually consisted of the 26 capital letters. Nowadays, the binary alphabet {0, 1} is typically used. </a:t>
            </a:r>
          </a:p>
          <a:p>
            <a:pPr algn="just">
              <a:buFont typeface="Wingdings" panose="05000000000000000000" pitchFamily="2" charset="2"/>
              <a:buChar char="§"/>
            </a:pPr>
            <a:r>
              <a:rPr lang="en-US" sz="2000" dirty="0"/>
              <a:t>For encryption, a key of the form K = [K1, K2, c, KJ] is generated. If the key is generated at the message source, then it must also be provided to the destination by means of some secure channel. Alternatively, a third party could generate the key and securely deliver it to both source and destination. </a:t>
            </a:r>
          </a:p>
          <a:p>
            <a:pPr algn="just">
              <a:buFont typeface="Wingdings" panose="05000000000000000000" pitchFamily="2" charset="2"/>
              <a:buChar char="§"/>
            </a:pPr>
            <a:r>
              <a:rPr lang="en-US" sz="2000" dirty="0"/>
              <a:t>With the message X and the encryption key K as input, the encryption algorithm forms the ciphertext Y = [Y1, Y2, …., YN]. We can write this as </a:t>
            </a:r>
          </a:p>
          <a:p>
            <a:pPr marL="0" indent="0" algn="just">
              <a:buNone/>
            </a:pPr>
            <a:r>
              <a:rPr lang="en-US" sz="2000" dirty="0"/>
              <a:t>                                                                            Y = E(K, X)</a:t>
            </a:r>
          </a:p>
          <a:p>
            <a:pPr algn="just">
              <a:buFont typeface="Wingdings" panose="05000000000000000000" pitchFamily="2" charset="2"/>
              <a:buChar char="§"/>
            </a:pPr>
            <a:r>
              <a:rPr lang="en-US" sz="2000" dirty="0"/>
              <a:t>The intended receiver, in possession of the key, is able to invert the transformation: </a:t>
            </a:r>
          </a:p>
          <a:p>
            <a:pPr marL="0" indent="0" algn="just">
              <a:buNone/>
            </a:pPr>
            <a:r>
              <a:rPr lang="en-US" sz="2000" dirty="0"/>
              <a:t>                                                                            X = D(K, Y)</a:t>
            </a:r>
          </a:p>
        </p:txBody>
      </p:sp>
    </p:spTree>
    <p:extLst>
      <p:ext uri="{BB962C8B-B14F-4D97-AF65-F5344CB8AC3E}">
        <p14:creationId xmlns:p14="http://schemas.microsoft.com/office/powerpoint/2010/main" val="3470970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D5FFA-4D37-4BE7-BA97-5DBE0803BA06}"/>
              </a:ext>
            </a:extLst>
          </p:cNvPr>
          <p:cNvSpPr>
            <a:spLocks noGrp="1"/>
          </p:cNvSpPr>
          <p:nvPr>
            <p:ph type="title"/>
          </p:nvPr>
        </p:nvSpPr>
        <p:spPr/>
        <p:txBody>
          <a:bodyPr/>
          <a:lstStyle/>
          <a:p>
            <a:r>
              <a:rPr lang="en-US" dirty="0"/>
              <a:t>Symmetric Cryptosystem</a:t>
            </a:r>
          </a:p>
        </p:txBody>
      </p:sp>
      <p:sp>
        <p:nvSpPr>
          <p:cNvPr id="3" name="Content Placeholder 2">
            <a:extLst>
              <a:ext uri="{FF2B5EF4-FFF2-40B4-BE49-F238E27FC236}">
                <a16:creationId xmlns:a16="http://schemas.microsoft.com/office/drawing/2014/main" id="{8563FC54-CD5B-489B-9C7B-216C42D4B157}"/>
              </a:ext>
            </a:extLst>
          </p:cNvPr>
          <p:cNvSpPr>
            <a:spLocks noGrp="1"/>
          </p:cNvSpPr>
          <p:nvPr>
            <p:ph idx="1"/>
          </p:nvPr>
        </p:nvSpPr>
        <p:spPr/>
        <p:txBody>
          <a:bodyPr>
            <a:normAutofit/>
          </a:bodyPr>
          <a:lstStyle/>
          <a:p>
            <a:pPr marL="0" indent="0" algn="just">
              <a:buNone/>
            </a:pPr>
            <a:r>
              <a:rPr lang="en-US" sz="1800" b="1" dirty="0"/>
              <a:t>How an attacker will try to attack this system?</a:t>
            </a:r>
          </a:p>
          <a:p>
            <a:pPr marL="0" indent="0" algn="just">
              <a:buNone/>
            </a:pPr>
            <a:r>
              <a:rPr lang="en-US" sz="1800" dirty="0"/>
              <a:t>An attacker, observing Y but not having access to K or X, may attempt to recover X or K or both X and K. It is assumed that the opponent knows the encryption (E) and decryption (D) algorithms.</a:t>
            </a:r>
          </a:p>
          <a:p>
            <a:pPr marL="0" indent="0" algn="just">
              <a:buNone/>
            </a:pPr>
            <a:r>
              <a:rPr lang="en-US" sz="1800" dirty="0"/>
              <a:t>If the opponent is interested in only this particular message, then the focus of the effort is to recover X by generating a plaintext estimate X^ .</a:t>
            </a:r>
          </a:p>
          <a:p>
            <a:pPr marL="0" indent="0" algn="just">
              <a:buNone/>
            </a:pPr>
            <a:r>
              <a:rPr lang="en-US" sz="1800" dirty="0"/>
              <a:t>Often, however, the opponent is interested in being able to read future messages as well, in which case an attempt is made to recover K by generating an estimate K^. </a:t>
            </a:r>
          </a:p>
          <a:p>
            <a:pPr marL="0" indent="0" algn="just">
              <a:buNone/>
            </a:pPr>
            <a:r>
              <a:rPr lang="en-US" sz="1800" b="1" dirty="0"/>
              <a:t>Cryptanalysis: </a:t>
            </a:r>
            <a:r>
              <a:rPr lang="en-US" sz="1800" dirty="0"/>
              <a:t>Cryptanalytic attacks rely on the nature of the algorithm plus perhaps some knowledge of the general characteristics of the plaintext or even some sample plaintext–ciphertext pairs. This type of attack exploits the characteristics of the algorithm to attempt to deduce a specific plaintext or to deduce the key being used.</a:t>
            </a:r>
          </a:p>
          <a:p>
            <a:pPr marL="0" indent="0" algn="just">
              <a:buNone/>
            </a:pPr>
            <a:r>
              <a:rPr lang="en-US" sz="1800" b="1" dirty="0"/>
              <a:t>Brute-force attack: </a:t>
            </a:r>
            <a:r>
              <a:rPr lang="en-US" sz="1800" dirty="0"/>
              <a:t>The attacker tries every possible key on a piece of ciphertext until an intelligible translation into plaintext is obtained. On average, half of all possible keys must be tried to achieve success.</a:t>
            </a:r>
            <a:endParaRPr lang="en-US" sz="1800" b="1" dirty="0"/>
          </a:p>
        </p:txBody>
      </p:sp>
    </p:spTree>
    <p:extLst>
      <p:ext uri="{BB962C8B-B14F-4D97-AF65-F5344CB8AC3E}">
        <p14:creationId xmlns:p14="http://schemas.microsoft.com/office/powerpoint/2010/main" val="33455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942E8-BCA0-4C55-8229-8F723F2B152A}"/>
              </a:ext>
            </a:extLst>
          </p:cNvPr>
          <p:cNvSpPr>
            <a:spLocks noGrp="1"/>
          </p:cNvSpPr>
          <p:nvPr>
            <p:ph type="title"/>
          </p:nvPr>
        </p:nvSpPr>
        <p:spPr/>
        <p:txBody>
          <a:bodyPr/>
          <a:lstStyle/>
          <a:p>
            <a:r>
              <a:rPr lang="en-US" dirty="0"/>
              <a:t>Attacks on ciphertext</a:t>
            </a:r>
          </a:p>
        </p:txBody>
      </p:sp>
      <p:pic>
        <p:nvPicPr>
          <p:cNvPr id="4" name="Content Placeholder 3">
            <a:extLst>
              <a:ext uri="{FF2B5EF4-FFF2-40B4-BE49-F238E27FC236}">
                <a16:creationId xmlns:a16="http://schemas.microsoft.com/office/drawing/2014/main" id="{B7404630-6B2C-4312-AE5E-3FE13A7DB41A}"/>
              </a:ext>
            </a:extLst>
          </p:cNvPr>
          <p:cNvPicPr>
            <a:picLocks noGrp="1" noChangeAspect="1"/>
          </p:cNvPicPr>
          <p:nvPr>
            <p:ph idx="1"/>
          </p:nvPr>
        </p:nvPicPr>
        <p:blipFill>
          <a:blip r:embed="rId2"/>
          <a:stretch>
            <a:fillRect/>
          </a:stretch>
        </p:blipFill>
        <p:spPr>
          <a:xfrm>
            <a:off x="894347" y="1690688"/>
            <a:ext cx="10134601" cy="5110834"/>
          </a:xfrm>
          <a:prstGeom prst="rect">
            <a:avLst/>
          </a:prstGeom>
        </p:spPr>
      </p:pic>
    </p:spTree>
    <p:extLst>
      <p:ext uri="{BB962C8B-B14F-4D97-AF65-F5344CB8AC3E}">
        <p14:creationId xmlns:p14="http://schemas.microsoft.com/office/powerpoint/2010/main" val="447185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5CA49-62B1-445E-AA44-2451AA6AB0A9}"/>
              </a:ext>
            </a:extLst>
          </p:cNvPr>
          <p:cNvSpPr>
            <a:spLocks noGrp="1"/>
          </p:cNvSpPr>
          <p:nvPr>
            <p:ph type="title"/>
          </p:nvPr>
        </p:nvSpPr>
        <p:spPr/>
        <p:txBody>
          <a:bodyPr/>
          <a:lstStyle/>
          <a:p>
            <a:r>
              <a:rPr lang="en-US" dirty="0"/>
              <a:t>Attacks on ciphertext</a:t>
            </a:r>
          </a:p>
        </p:txBody>
      </p:sp>
      <p:sp>
        <p:nvSpPr>
          <p:cNvPr id="3" name="Content Placeholder 2">
            <a:extLst>
              <a:ext uri="{FF2B5EF4-FFF2-40B4-BE49-F238E27FC236}">
                <a16:creationId xmlns:a16="http://schemas.microsoft.com/office/drawing/2014/main" id="{BFAB14B4-F455-445C-99FE-EDB9945BFF0F}"/>
              </a:ext>
            </a:extLst>
          </p:cNvPr>
          <p:cNvSpPr>
            <a:spLocks noGrp="1"/>
          </p:cNvSpPr>
          <p:nvPr>
            <p:ph idx="1"/>
          </p:nvPr>
        </p:nvSpPr>
        <p:spPr/>
        <p:txBody>
          <a:bodyPr>
            <a:normAutofit/>
          </a:bodyPr>
          <a:lstStyle/>
          <a:p>
            <a:pPr marL="0" indent="0" algn="just">
              <a:buNone/>
            </a:pPr>
            <a:r>
              <a:rPr lang="en-US" sz="2000" dirty="0"/>
              <a:t>Table 2.1 summarizes the various types of cryptanalytic attacks based on the amount of information known to the cryptanalyst. </a:t>
            </a:r>
          </a:p>
          <a:p>
            <a:pPr marL="0" indent="0" algn="just">
              <a:buNone/>
            </a:pPr>
            <a:r>
              <a:rPr lang="en-US" sz="2000" dirty="0"/>
              <a:t>The most difficult problem is presented when all that is available is the ciphertext only. The ciphertext-only attack is the easiest to defend against because the opponent has the least amount of information to work with.</a:t>
            </a:r>
          </a:p>
          <a:p>
            <a:pPr algn="just">
              <a:buFont typeface="Wingdings" panose="05000000000000000000" pitchFamily="2" charset="2"/>
              <a:buChar char="ü"/>
            </a:pPr>
            <a:r>
              <a:rPr lang="en-US" sz="2000" dirty="0"/>
              <a:t>In many cases, however, the analyst has more information. The analyst may be able to capture one or more plaintext messages as well as their encryptions</a:t>
            </a:r>
          </a:p>
          <a:p>
            <a:pPr algn="just">
              <a:buFont typeface="Wingdings" panose="05000000000000000000" pitchFamily="2" charset="2"/>
              <a:buChar char="ü"/>
            </a:pPr>
            <a:r>
              <a:rPr lang="en-US" sz="2000" dirty="0"/>
              <a:t>Or the analyst may know that certain plaintext patterns will appear in a message.</a:t>
            </a:r>
          </a:p>
          <a:p>
            <a:pPr algn="just">
              <a:buFont typeface="Wingdings" panose="05000000000000000000" pitchFamily="2" charset="2"/>
              <a:buChar char="ü"/>
            </a:pPr>
            <a:r>
              <a:rPr lang="en-US" sz="2000" dirty="0"/>
              <a:t>If the opponent is working with the encryption of some general prose message, he or she may have little knowledge of what is in the message. However, if the opponent is after some very specific information, then parts of the message may be known.</a:t>
            </a:r>
          </a:p>
        </p:txBody>
      </p:sp>
    </p:spTree>
    <p:extLst>
      <p:ext uri="{BB962C8B-B14F-4D97-AF65-F5344CB8AC3E}">
        <p14:creationId xmlns:p14="http://schemas.microsoft.com/office/powerpoint/2010/main" val="3423246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198D8-A977-4585-A669-52D653B8F3E6}"/>
              </a:ext>
            </a:extLst>
          </p:cNvPr>
          <p:cNvSpPr>
            <a:spLocks noGrp="1"/>
          </p:cNvSpPr>
          <p:nvPr>
            <p:ph type="title"/>
          </p:nvPr>
        </p:nvSpPr>
        <p:spPr/>
        <p:txBody>
          <a:bodyPr/>
          <a:lstStyle/>
          <a:p>
            <a:r>
              <a:rPr lang="en-US" dirty="0"/>
              <a:t>Brute force attack</a:t>
            </a:r>
          </a:p>
        </p:txBody>
      </p:sp>
      <p:sp>
        <p:nvSpPr>
          <p:cNvPr id="3" name="Content Placeholder 2">
            <a:extLst>
              <a:ext uri="{FF2B5EF4-FFF2-40B4-BE49-F238E27FC236}">
                <a16:creationId xmlns:a16="http://schemas.microsoft.com/office/drawing/2014/main" id="{308A2F47-4A8A-4D0D-950F-F1183E5C503C}"/>
              </a:ext>
            </a:extLst>
          </p:cNvPr>
          <p:cNvSpPr>
            <a:spLocks noGrp="1"/>
          </p:cNvSpPr>
          <p:nvPr>
            <p:ph idx="1"/>
          </p:nvPr>
        </p:nvSpPr>
        <p:spPr>
          <a:xfrm>
            <a:off x="838200" y="1541539"/>
            <a:ext cx="10515600" cy="4351338"/>
          </a:xfrm>
        </p:spPr>
        <p:txBody>
          <a:bodyPr/>
          <a:lstStyle/>
          <a:p>
            <a:pPr marL="0" indent="0" algn="just">
              <a:buNone/>
            </a:pPr>
            <a:r>
              <a:rPr lang="en-US" sz="1800" dirty="0"/>
              <a:t>A brute-force attack involves trying every possible key until an intelligible translation of the ciphertext into plaintext is obtained. On average, half of all possible keys must be tried to achieve success. Table 2.2 shows how much time is involved for various key spaces. Results are shown for four binary key sizes.</a:t>
            </a:r>
          </a:p>
          <a:p>
            <a:pPr marL="0" indent="0" algn="just">
              <a:buNone/>
            </a:pPr>
            <a:r>
              <a:rPr lang="en-US" sz="1800" dirty="0"/>
              <a:t> </a:t>
            </a:r>
            <a:endParaRPr lang="en-US" dirty="0"/>
          </a:p>
        </p:txBody>
      </p:sp>
      <p:pic>
        <p:nvPicPr>
          <p:cNvPr id="4" name="Picture 3">
            <a:extLst>
              <a:ext uri="{FF2B5EF4-FFF2-40B4-BE49-F238E27FC236}">
                <a16:creationId xmlns:a16="http://schemas.microsoft.com/office/drawing/2014/main" id="{DA61C8BD-E24D-43DD-A413-C0B52B74E937}"/>
              </a:ext>
            </a:extLst>
          </p:cNvPr>
          <p:cNvPicPr>
            <a:picLocks noChangeAspect="1"/>
          </p:cNvPicPr>
          <p:nvPr/>
        </p:nvPicPr>
        <p:blipFill>
          <a:blip r:embed="rId2"/>
          <a:stretch>
            <a:fillRect/>
          </a:stretch>
        </p:blipFill>
        <p:spPr>
          <a:xfrm>
            <a:off x="976543" y="2451896"/>
            <a:ext cx="7812349" cy="4267784"/>
          </a:xfrm>
          <a:prstGeom prst="rect">
            <a:avLst/>
          </a:prstGeom>
        </p:spPr>
      </p:pic>
    </p:spTree>
    <p:extLst>
      <p:ext uri="{BB962C8B-B14F-4D97-AF65-F5344CB8AC3E}">
        <p14:creationId xmlns:p14="http://schemas.microsoft.com/office/powerpoint/2010/main" val="2562538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F7B09-0259-4A0F-8148-C1BF81327469}"/>
              </a:ext>
            </a:extLst>
          </p:cNvPr>
          <p:cNvSpPr>
            <a:spLocks noGrp="1"/>
          </p:cNvSpPr>
          <p:nvPr>
            <p:ph type="title"/>
          </p:nvPr>
        </p:nvSpPr>
        <p:spPr/>
        <p:txBody>
          <a:bodyPr/>
          <a:lstStyle/>
          <a:p>
            <a:r>
              <a:rPr lang="en-US" dirty="0"/>
              <a:t>Types of cryptography</a:t>
            </a:r>
          </a:p>
        </p:txBody>
      </p:sp>
      <p:pic>
        <p:nvPicPr>
          <p:cNvPr id="5" name="Content Placeholder 4">
            <a:extLst>
              <a:ext uri="{FF2B5EF4-FFF2-40B4-BE49-F238E27FC236}">
                <a16:creationId xmlns:a16="http://schemas.microsoft.com/office/drawing/2014/main" id="{A3C39EA3-2573-42E1-B96B-DE1FED996D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5712" y="1825625"/>
            <a:ext cx="9500575" cy="4351338"/>
          </a:xfrm>
        </p:spPr>
      </p:pic>
    </p:spTree>
    <p:extLst>
      <p:ext uri="{BB962C8B-B14F-4D97-AF65-F5344CB8AC3E}">
        <p14:creationId xmlns:p14="http://schemas.microsoft.com/office/powerpoint/2010/main" val="1248476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DA916-46B8-43C4-A221-0E86D8E5F936}"/>
              </a:ext>
            </a:extLst>
          </p:cNvPr>
          <p:cNvSpPr>
            <a:spLocks noGrp="1"/>
          </p:cNvSpPr>
          <p:nvPr>
            <p:ph type="title"/>
          </p:nvPr>
        </p:nvSpPr>
        <p:spPr/>
        <p:txBody>
          <a:bodyPr/>
          <a:lstStyle/>
          <a:p>
            <a:r>
              <a:rPr lang="en-US" dirty="0"/>
              <a:t>Encryption</a:t>
            </a:r>
          </a:p>
        </p:txBody>
      </p:sp>
      <p:sp>
        <p:nvSpPr>
          <p:cNvPr id="3" name="Content Placeholder 2">
            <a:extLst>
              <a:ext uri="{FF2B5EF4-FFF2-40B4-BE49-F238E27FC236}">
                <a16:creationId xmlns:a16="http://schemas.microsoft.com/office/drawing/2014/main" id="{A3D77E86-EDFB-414D-BD55-1E4F1024DF1F}"/>
              </a:ext>
            </a:extLst>
          </p:cNvPr>
          <p:cNvSpPr>
            <a:spLocks noGrp="1"/>
          </p:cNvSpPr>
          <p:nvPr>
            <p:ph idx="1"/>
          </p:nvPr>
        </p:nvSpPr>
        <p:spPr/>
        <p:txBody>
          <a:bodyPr>
            <a:normAutofit lnSpcReduction="10000"/>
          </a:bodyPr>
          <a:lstStyle/>
          <a:p>
            <a:pPr marL="0" indent="0">
              <a:buNone/>
            </a:pPr>
            <a:r>
              <a:rPr lang="en-US" sz="2000" dirty="0"/>
              <a:t>The two basic building blocks of all encryption techniques are </a:t>
            </a:r>
          </a:p>
          <a:p>
            <a:pPr marL="342900" indent="-342900">
              <a:buFont typeface="+mj-lt"/>
              <a:buAutoNum type="arabicPeriod"/>
            </a:pPr>
            <a:r>
              <a:rPr lang="en-US" sz="2000" dirty="0"/>
              <a:t>Substitution encryption</a:t>
            </a:r>
          </a:p>
          <a:p>
            <a:pPr marL="342900" indent="-342900">
              <a:buFont typeface="+mj-lt"/>
              <a:buAutoNum type="arabicPeriod"/>
            </a:pPr>
            <a:r>
              <a:rPr lang="en-US" sz="2000" dirty="0"/>
              <a:t>Transposition encryption</a:t>
            </a:r>
          </a:p>
          <a:p>
            <a:pPr marL="0" indent="0">
              <a:buNone/>
            </a:pPr>
            <a:r>
              <a:rPr lang="en-US" sz="2000" b="1" dirty="0"/>
              <a:t>Substitution technique</a:t>
            </a:r>
          </a:p>
          <a:p>
            <a:pPr marL="0" indent="0" algn="just">
              <a:buNone/>
            </a:pPr>
            <a:r>
              <a:rPr lang="en-US" sz="2000" dirty="0"/>
              <a:t>A substitution technique is one in which the letters of plaintext are replaced by other letters or by numbers or symbols.</a:t>
            </a:r>
          </a:p>
          <a:p>
            <a:pPr marL="0" indent="0" algn="just">
              <a:buNone/>
            </a:pPr>
            <a:r>
              <a:rPr lang="en-US" sz="2000" dirty="0"/>
              <a:t>If the plaintext is viewed as a sequence of bits, then substitution involves replacing plaintext bit patterns with ciphertext bit patterns</a:t>
            </a:r>
          </a:p>
          <a:p>
            <a:pPr marL="0" indent="0" algn="just">
              <a:buNone/>
            </a:pPr>
            <a:r>
              <a:rPr lang="en-US" sz="2000" b="1" dirty="0"/>
              <a:t>Transposition technique</a:t>
            </a:r>
          </a:p>
          <a:p>
            <a:pPr marL="0" indent="0" algn="just">
              <a:buNone/>
            </a:pPr>
            <a:r>
              <a:rPr lang="en-US" sz="2000" dirty="0"/>
              <a:t>Transposition Cipher is a cryptographic algorithm where the order of alphabets in the plaintext is rearranged to form a cipher text. </a:t>
            </a:r>
          </a:p>
          <a:p>
            <a:pPr marL="0" indent="0" algn="just">
              <a:buNone/>
            </a:pPr>
            <a:r>
              <a:rPr lang="en-US" sz="2000" dirty="0"/>
              <a:t>In this process, the actual plain text alphabets are included.</a:t>
            </a:r>
            <a:endParaRPr lang="en-US" sz="2800" b="1" dirty="0"/>
          </a:p>
        </p:txBody>
      </p:sp>
    </p:spTree>
    <p:extLst>
      <p:ext uri="{BB962C8B-B14F-4D97-AF65-F5344CB8AC3E}">
        <p14:creationId xmlns:p14="http://schemas.microsoft.com/office/powerpoint/2010/main" val="1814324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14391-BE4B-430A-BF7F-F2856F9F2A27}"/>
              </a:ext>
            </a:extLst>
          </p:cNvPr>
          <p:cNvSpPr>
            <a:spLocks noGrp="1"/>
          </p:cNvSpPr>
          <p:nvPr>
            <p:ph type="title"/>
          </p:nvPr>
        </p:nvSpPr>
        <p:spPr/>
        <p:txBody>
          <a:bodyPr/>
          <a:lstStyle/>
          <a:p>
            <a:r>
              <a:rPr lang="en-US" dirty="0"/>
              <a:t>Substitution Vs Transposition</a:t>
            </a:r>
          </a:p>
        </p:txBody>
      </p:sp>
      <p:pic>
        <p:nvPicPr>
          <p:cNvPr id="5" name="Content Placeholder 4">
            <a:extLst>
              <a:ext uri="{FF2B5EF4-FFF2-40B4-BE49-F238E27FC236}">
                <a16:creationId xmlns:a16="http://schemas.microsoft.com/office/drawing/2014/main" id="{19DF0CCF-E1E4-43E0-BF8E-8C5FB0537E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4601" y="1690688"/>
            <a:ext cx="7155628" cy="4861887"/>
          </a:xfrm>
        </p:spPr>
      </p:pic>
    </p:spTree>
    <p:extLst>
      <p:ext uri="{BB962C8B-B14F-4D97-AF65-F5344CB8AC3E}">
        <p14:creationId xmlns:p14="http://schemas.microsoft.com/office/powerpoint/2010/main" val="3488817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2CA91-968B-4138-AF18-26D526ECFE14}"/>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C90381D6-D27F-4D0C-99A0-022FF7D0D73C}"/>
              </a:ext>
            </a:extLst>
          </p:cNvPr>
          <p:cNvSpPr>
            <a:spLocks noGrp="1"/>
          </p:cNvSpPr>
          <p:nvPr>
            <p:ph idx="1"/>
          </p:nvPr>
        </p:nvSpPr>
        <p:spPr/>
        <p:txBody>
          <a:bodyPr/>
          <a:lstStyle/>
          <a:p>
            <a:pPr>
              <a:buFont typeface="Wingdings" panose="05000000000000000000" pitchFamily="2" charset="2"/>
              <a:buChar char="q"/>
            </a:pPr>
            <a:r>
              <a:rPr lang="en-US" sz="2800" dirty="0"/>
              <a:t>What is Cryptography</a:t>
            </a:r>
          </a:p>
          <a:p>
            <a:pPr>
              <a:buFont typeface="Wingdings" panose="05000000000000000000" pitchFamily="2" charset="2"/>
              <a:buChar char="q"/>
            </a:pPr>
            <a:r>
              <a:rPr lang="en-US" sz="2800" dirty="0"/>
              <a:t>Symmetric Cipher Model</a:t>
            </a:r>
          </a:p>
          <a:p>
            <a:pPr>
              <a:buFont typeface="Wingdings" panose="05000000000000000000" pitchFamily="2" charset="2"/>
              <a:buChar char="q"/>
            </a:pPr>
            <a:r>
              <a:rPr lang="en-US" sz="2800" dirty="0"/>
              <a:t>Substitution Techniques</a:t>
            </a:r>
          </a:p>
          <a:p>
            <a:pPr>
              <a:buFont typeface="Wingdings" panose="05000000000000000000" pitchFamily="2" charset="2"/>
              <a:buChar char="q"/>
            </a:pPr>
            <a:r>
              <a:rPr lang="en-US" sz="2800" dirty="0"/>
              <a:t>Transposition Techniques</a:t>
            </a:r>
          </a:p>
          <a:p>
            <a:pPr>
              <a:buFont typeface="Wingdings" panose="05000000000000000000" pitchFamily="2" charset="2"/>
              <a:buChar char="q"/>
            </a:pPr>
            <a:r>
              <a:rPr lang="en-US" sz="2800" dirty="0"/>
              <a:t>Steganography</a:t>
            </a:r>
          </a:p>
          <a:p>
            <a:pPr>
              <a:buFont typeface="Wingdings" panose="05000000000000000000" pitchFamily="2" charset="2"/>
              <a:buChar char="q"/>
            </a:pPr>
            <a:r>
              <a:rPr lang="en-US" sz="2800" dirty="0"/>
              <a:t>Block Ciphers and </a:t>
            </a:r>
          </a:p>
          <a:p>
            <a:pPr>
              <a:buFont typeface="Wingdings" panose="05000000000000000000" pitchFamily="2" charset="2"/>
              <a:buChar char="q"/>
            </a:pPr>
            <a:r>
              <a:rPr lang="en-US" sz="2800" dirty="0"/>
              <a:t>Data Encryption.</a:t>
            </a:r>
            <a:endParaRPr lang="en-US" dirty="0"/>
          </a:p>
        </p:txBody>
      </p:sp>
    </p:spTree>
    <p:extLst>
      <p:ext uri="{BB962C8B-B14F-4D97-AF65-F5344CB8AC3E}">
        <p14:creationId xmlns:p14="http://schemas.microsoft.com/office/powerpoint/2010/main" val="55856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32CA-BFD4-44DD-8257-8B16F4CE25FC}"/>
              </a:ext>
            </a:extLst>
          </p:cNvPr>
          <p:cNvSpPr>
            <a:spLocks noGrp="1"/>
          </p:cNvSpPr>
          <p:nvPr>
            <p:ph type="title"/>
          </p:nvPr>
        </p:nvSpPr>
        <p:spPr/>
        <p:txBody>
          <a:bodyPr/>
          <a:lstStyle/>
          <a:p>
            <a:r>
              <a:rPr lang="en-US" dirty="0"/>
              <a:t>Caesar Cipher</a:t>
            </a:r>
          </a:p>
        </p:txBody>
      </p:sp>
      <p:sp>
        <p:nvSpPr>
          <p:cNvPr id="3" name="Content Placeholder 2">
            <a:extLst>
              <a:ext uri="{FF2B5EF4-FFF2-40B4-BE49-F238E27FC236}">
                <a16:creationId xmlns:a16="http://schemas.microsoft.com/office/drawing/2014/main" id="{ABA81FAE-E33E-4566-A692-F1D12C4A9B45}"/>
              </a:ext>
            </a:extLst>
          </p:cNvPr>
          <p:cNvSpPr>
            <a:spLocks noGrp="1"/>
          </p:cNvSpPr>
          <p:nvPr>
            <p:ph idx="1"/>
          </p:nvPr>
        </p:nvSpPr>
        <p:spPr/>
        <p:txBody>
          <a:bodyPr>
            <a:normAutofit/>
          </a:bodyPr>
          <a:lstStyle/>
          <a:p>
            <a:pPr marL="0" indent="0">
              <a:buNone/>
            </a:pPr>
            <a:r>
              <a:rPr lang="en-US" sz="2000" dirty="0"/>
              <a:t>The earliest known use of a substitution cipher, and the simplest, was by Julius Caesar. The Caesar cipher involves replacing each letter of the alphabet with the letter standing three places further down the alphabet.</a:t>
            </a:r>
          </a:p>
          <a:p>
            <a:pPr marL="0" indent="0">
              <a:buNone/>
            </a:pPr>
            <a:r>
              <a:rPr lang="en-US" sz="2000" dirty="0"/>
              <a:t>For example, </a:t>
            </a:r>
          </a:p>
          <a:p>
            <a:pPr marL="0" indent="0">
              <a:buNone/>
            </a:pPr>
            <a:r>
              <a:rPr lang="en-US" sz="2000" dirty="0"/>
              <a:t>plain: </a:t>
            </a:r>
            <a:r>
              <a:rPr lang="en-US" sz="2000" b="1" dirty="0"/>
              <a:t>meet me after the toga party </a:t>
            </a:r>
          </a:p>
          <a:p>
            <a:pPr marL="0" indent="0">
              <a:buNone/>
            </a:pPr>
            <a:r>
              <a:rPr lang="en-US" sz="2000" dirty="0"/>
              <a:t>cipher: </a:t>
            </a:r>
            <a:r>
              <a:rPr lang="en-US" sz="2000" b="1" dirty="0"/>
              <a:t>PHHW PH DIWHU WKH WRJD SDUWB</a:t>
            </a:r>
          </a:p>
          <a:p>
            <a:pPr marL="0" indent="0">
              <a:buNone/>
            </a:pPr>
            <a:r>
              <a:rPr lang="en-US" sz="2000" dirty="0"/>
              <a:t>Note that the alphabet is wrapped around, so that the letter following Z is A. We can define the transformation by listing all possibilities.</a:t>
            </a:r>
          </a:p>
        </p:txBody>
      </p:sp>
    </p:spTree>
    <p:extLst>
      <p:ext uri="{BB962C8B-B14F-4D97-AF65-F5344CB8AC3E}">
        <p14:creationId xmlns:p14="http://schemas.microsoft.com/office/powerpoint/2010/main" val="4182464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54C3C-46AE-401B-B3EF-3B76D9441C72}"/>
              </a:ext>
            </a:extLst>
          </p:cNvPr>
          <p:cNvSpPr>
            <a:spLocks noGrp="1"/>
          </p:cNvSpPr>
          <p:nvPr>
            <p:ph type="title"/>
          </p:nvPr>
        </p:nvSpPr>
        <p:spPr/>
        <p:txBody>
          <a:bodyPr/>
          <a:lstStyle/>
          <a:p>
            <a:r>
              <a:rPr lang="en-US" dirty="0"/>
              <a:t>Caesar Cipher</a:t>
            </a:r>
          </a:p>
        </p:txBody>
      </p:sp>
      <p:sp>
        <p:nvSpPr>
          <p:cNvPr id="3" name="Content Placeholder 2">
            <a:extLst>
              <a:ext uri="{FF2B5EF4-FFF2-40B4-BE49-F238E27FC236}">
                <a16:creationId xmlns:a16="http://schemas.microsoft.com/office/drawing/2014/main" id="{C5620607-4942-40D7-8145-D9C88895C46D}"/>
              </a:ext>
            </a:extLst>
          </p:cNvPr>
          <p:cNvSpPr>
            <a:spLocks noGrp="1"/>
          </p:cNvSpPr>
          <p:nvPr>
            <p:ph idx="1"/>
          </p:nvPr>
        </p:nvSpPr>
        <p:spPr/>
        <p:txBody>
          <a:bodyPr>
            <a:normAutofit fontScale="92500" lnSpcReduction="10000"/>
          </a:bodyPr>
          <a:lstStyle/>
          <a:p>
            <a:pPr>
              <a:buFont typeface="Wingdings" panose="05000000000000000000" pitchFamily="2" charset="2"/>
              <a:buChar char="§"/>
            </a:pPr>
            <a:r>
              <a:rPr lang="en-US" sz="2400" dirty="0"/>
              <a:t>Let us assign a numerical equivalent to each letter</a:t>
            </a:r>
          </a:p>
          <a:p>
            <a:pPr>
              <a:buFont typeface="Wingdings" panose="05000000000000000000" pitchFamily="2" charset="2"/>
              <a:buChar char="§"/>
            </a:pPr>
            <a:endParaRPr lang="en-US" sz="2400" dirty="0"/>
          </a:p>
          <a:p>
            <a:pPr>
              <a:buFont typeface="Wingdings" panose="05000000000000000000" pitchFamily="2" charset="2"/>
              <a:buChar char="§"/>
            </a:pPr>
            <a:endParaRPr lang="en-US" sz="2400" dirty="0"/>
          </a:p>
          <a:p>
            <a:pPr marL="0" indent="0">
              <a:buNone/>
            </a:pPr>
            <a:endParaRPr lang="en-US" sz="2400" dirty="0"/>
          </a:p>
          <a:p>
            <a:pPr>
              <a:buFont typeface="Wingdings" panose="05000000000000000000" pitchFamily="2" charset="2"/>
              <a:buChar char="§"/>
            </a:pPr>
            <a:r>
              <a:rPr lang="en-US" sz="2400" dirty="0"/>
              <a:t>Then the algorithm can be expressed as follows. For each plaintext letter </a:t>
            </a:r>
            <a:r>
              <a:rPr lang="en-US" sz="2400" b="1" i="1" dirty="0"/>
              <a:t>p</a:t>
            </a:r>
            <a:r>
              <a:rPr lang="en-US" sz="2400" dirty="0"/>
              <a:t>, substitute the ciphertext letter </a:t>
            </a:r>
            <a:r>
              <a:rPr lang="en-US" sz="2400" b="1" dirty="0"/>
              <a:t>C</a:t>
            </a:r>
            <a:r>
              <a:rPr lang="en-US" sz="2400" dirty="0"/>
              <a:t>:</a:t>
            </a:r>
          </a:p>
          <a:p>
            <a:pPr marL="0" indent="0">
              <a:buNone/>
            </a:pPr>
            <a:r>
              <a:rPr lang="en-US" sz="2400" dirty="0"/>
              <a:t>                               </a:t>
            </a:r>
            <a:r>
              <a:rPr lang="da-DK" sz="2400" dirty="0"/>
              <a:t>C = E(3, p) = (p + 3) mod 26</a:t>
            </a:r>
          </a:p>
          <a:p>
            <a:pPr>
              <a:buFont typeface="Wingdings" panose="05000000000000000000" pitchFamily="2" charset="2"/>
              <a:buChar char="§"/>
            </a:pPr>
            <a:r>
              <a:rPr lang="da-DK" sz="2400" dirty="0"/>
              <a:t> </a:t>
            </a:r>
            <a:r>
              <a:rPr lang="en-US" sz="2400" dirty="0"/>
              <a:t>A shift may be of any amount, so that the general Caesar algorithm is</a:t>
            </a:r>
          </a:p>
          <a:p>
            <a:pPr marL="0" indent="0">
              <a:buNone/>
            </a:pPr>
            <a:r>
              <a:rPr lang="en-US" sz="2400" dirty="0"/>
              <a:t>                              </a:t>
            </a:r>
            <a:r>
              <a:rPr lang="da-DK" sz="2400" dirty="0"/>
              <a:t>C = E(k, p) = (p + k) mod 26</a:t>
            </a:r>
          </a:p>
          <a:p>
            <a:pPr marL="0" indent="0">
              <a:buNone/>
            </a:pPr>
            <a:r>
              <a:rPr lang="da-DK" sz="2400" dirty="0"/>
              <a:t> </a:t>
            </a:r>
            <a:r>
              <a:rPr lang="en-US" sz="2400" dirty="0"/>
              <a:t>where k takes on a value in the range 1 to 25. </a:t>
            </a:r>
          </a:p>
          <a:p>
            <a:pPr marL="0" indent="0">
              <a:buNone/>
            </a:pPr>
            <a:r>
              <a:rPr lang="en-US" sz="2400" dirty="0"/>
              <a:t>The decryption algorithm is simply p = D(k, C) = (C - k) mod 26</a:t>
            </a:r>
          </a:p>
        </p:txBody>
      </p:sp>
      <p:pic>
        <p:nvPicPr>
          <p:cNvPr id="4" name="Picture 3">
            <a:extLst>
              <a:ext uri="{FF2B5EF4-FFF2-40B4-BE49-F238E27FC236}">
                <a16:creationId xmlns:a16="http://schemas.microsoft.com/office/drawing/2014/main" id="{BB649C0B-7EDA-4417-AE86-0E1A7C31FB0C}"/>
              </a:ext>
            </a:extLst>
          </p:cNvPr>
          <p:cNvPicPr>
            <a:picLocks noChangeAspect="1"/>
          </p:cNvPicPr>
          <p:nvPr/>
        </p:nvPicPr>
        <p:blipFill>
          <a:blip r:embed="rId2"/>
          <a:stretch>
            <a:fillRect/>
          </a:stretch>
        </p:blipFill>
        <p:spPr>
          <a:xfrm>
            <a:off x="1003926" y="2219152"/>
            <a:ext cx="4221055" cy="987906"/>
          </a:xfrm>
          <a:prstGeom prst="rect">
            <a:avLst/>
          </a:prstGeom>
        </p:spPr>
      </p:pic>
      <p:pic>
        <p:nvPicPr>
          <p:cNvPr id="5" name="Picture 4">
            <a:extLst>
              <a:ext uri="{FF2B5EF4-FFF2-40B4-BE49-F238E27FC236}">
                <a16:creationId xmlns:a16="http://schemas.microsoft.com/office/drawing/2014/main" id="{9C98798E-D801-495F-BDB6-2252B12E908E}"/>
              </a:ext>
            </a:extLst>
          </p:cNvPr>
          <p:cNvPicPr>
            <a:picLocks noChangeAspect="1"/>
          </p:cNvPicPr>
          <p:nvPr/>
        </p:nvPicPr>
        <p:blipFill>
          <a:blip r:embed="rId3"/>
          <a:stretch>
            <a:fillRect/>
          </a:stretch>
        </p:blipFill>
        <p:spPr>
          <a:xfrm>
            <a:off x="5224981" y="2219152"/>
            <a:ext cx="5978889" cy="987906"/>
          </a:xfrm>
          <a:prstGeom prst="rect">
            <a:avLst/>
          </a:prstGeom>
        </p:spPr>
      </p:pic>
    </p:spTree>
    <p:extLst>
      <p:ext uri="{BB962C8B-B14F-4D97-AF65-F5344CB8AC3E}">
        <p14:creationId xmlns:p14="http://schemas.microsoft.com/office/powerpoint/2010/main" val="3755955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72E3A-B2DC-4DEB-ADB9-E93916D41EBB}"/>
              </a:ext>
            </a:extLst>
          </p:cNvPr>
          <p:cNvSpPr>
            <a:spLocks noGrp="1"/>
          </p:cNvSpPr>
          <p:nvPr>
            <p:ph type="title"/>
          </p:nvPr>
        </p:nvSpPr>
        <p:spPr/>
        <p:txBody>
          <a:bodyPr/>
          <a:lstStyle/>
          <a:p>
            <a:r>
              <a:rPr lang="en-US" dirty="0" err="1"/>
              <a:t>Vigenere</a:t>
            </a:r>
            <a:r>
              <a:rPr lang="en-US" dirty="0"/>
              <a:t> Cipher</a:t>
            </a:r>
          </a:p>
        </p:txBody>
      </p:sp>
      <p:sp>
        <p:nvSpPr>
          <p:cNvPr id="3" name="Content Placeholder 2">
            <a:extLst>
              <a:ext uri="{FF2B5EF4-FFF2-40B4-BE49-F238E27FC236}">
                <a16:creationId xmlns:a16="http://schemas.microsoft.com/office/drawing/2014/main" id="{D378D9CF-6A89-41AC-92C9-29525BAB1F41}"/>
              </a:ext>
            </a:extLst>
          </p:cNvPr>
          <p:cNvSpPr>
            <a:spLocks noGrp="1"/>
          </p:cNvSpPr>
          <p:nvPr>
            <p:ph idx="1"/>
          </p:nvPr>
        </p:nvSpPr>
        <p:spPr/>
        <p:txBody>
          <a:bodyPr>
            <a:normAutofit fontScale="92500" lnSpcReduction="10000"/>
          </a:bodyPr>
          <a:lstStyle/>
          <a:p>
            <a:pPr>
              <a:buFont typeface="Wingdings" panose="05000000000000000000" pitchFamily="2" charset="2"/>
              <a:buChar char="§"/>
            </a:pPr>
            <a:r>
              <a:rPr lang="en-US" sz="2000" dirty="0"/>
              <a:t>The best known, and one of the simplest, polyalphabetic ciphers is the </a:t>
            </a:r>
            <a:r>
              <a:rPr lang="en-US" sz="2000" dirty="0" err="1"/>
              <a:t>Vigenere</a:t>
            </a:r>
            <a:r>
              <a:rPr lang="en-US" sz="2000" dirty="0"/>
              <a:t> cipher.</a:t>
            </a:r>
          </a:p>
          <a:p>
            <a:pPr>
              <a:buFont typeface="Wingdings" panose="05000000000000000000" pitchFamily="2" charset="2"/>
              <a:buChar char="§"/>
            </a:pPr>
            <a:r>
              <a:rPr lang="en-US" sz="2000" dirty="0"/>
              <a:t>In this scheme, the set of related monoalphabetic </a:t>
            </a:r>
            <a:r>
              <a:rPr lang="en-US" sz="2000" dirty="0" err="1"/>
              <a:t>substitution</a:t>
            </a:r>
            <a:r>
              <a:rPr lang="en-US" sz="2000" dirty="0"/>
              <a:t> rules consists of the 26 Caesar ciphers with shifts of 0 through 25.</a:t>
            </a:r>
          </a:p>
          <a:p>
            <a:pPr>
              <a:buFont typeface="Wingdings" panose="05000000000000000000" pitchFamily="2" charset="2"/>
              <a:buChar char="§"/>
            </a:pPr>
            <a:r>
              <a:rPr lang="en-US" sz="2000" dirty="0"/>
              <a:t>Each cipher is denoted by a key letter, which is the ciphertext letter that substitutes for the plaintext letter a. Thus, a Caesar cipher with a shift of 3 is denoted by the key value 3</a:t>
            </a:r>
          </a:p>
          <a:p>
            <a:pPr>
              <a:buFont typeface="Wingdings" panose="05000000000000000000" pitchFamily="2" charset="2"/>
              <a:buChar char="§"/>
            </a:pPr>
            <a:r>
              <a:rPr lang="en-US" sz="2000" dirty="0"/>
              <a:t>We can express the </a:t>
            </a:r>
            <a:r>
              <a:rPr lang="en-US" sz="2000" dirty="0" err="1"/>
              <a:t>Vigenère</a:t>
            </a:r>
            <a:r>
              <a:rPr lang="en-US" sz="2000" dirty="0"/>
              <a:t> cipher in the following manner. </a:t>
            </a:r>
          </a:p>
          <a:p>
            <a:pPr marL="0" indent="0">
              <a:buNone/>
            </a:pPr>
            <a:r>
              <a:rPr lang="en-US" sz="2000" dirty="0"/>
              <a:t>          Assume a sequence of plaintext letters P = p0, p1, p2, …, pn-1 </a:t>
            </a:r>
          </a:p>
          <a:p>
            <a:pPr marL="0" indent="0">
              <a:buNone/>
            </a:pPr>
            <a:r>
              <a:rPr lang="en-US" sz="2000" dirty="0"/>
              <a:t>          and a key consisting of the sequence of letters K = k0, k1, k2, …., km-1, </a:t>
            </a:r>
          </a:p>
          <a:p>
            <a:pPr marL="0" indent="0">
              <a:buNone/>
            </a:pPr>
            <a:r>
              <a:rPr lang="en-US" sz="2000" dirty="0"/>
              <a:t>          where typically m &lt; n. </a:t>
            </a:r>
          </a:p>
          <a:p>
            <a:pPr marL="0" indent="0">
              <a:buNone/>
            </a:pPr>
            <a:r>
              <a:rPr lang="en-US" sz="2000" dirty="0"/>
              <a:t>The sequence of ciphertext letters C = C0, C1, C2,…., Cn-1 is calculated as follows</a:t>
            </a:r>
          </a:p>
          <a:p>
            <a:pPr marL="0" indent="0">
              <a:buNone/>
            </a:pPr>
            <a:r>
              <a:rPr lang="en-US" sz="2000" dirty="0"/>
              <a:t>          Ci = (pi + </a:t>
            </a:r>
            <a:r>
              <a:rPr lang="en-US" sz="2000" dirty="0" err="1"/>
              <a:t>ki</a:t>
            </a:r>
            <a:r>
              <a:rPr lang="en-US" sz="2000" dirty="0"/>
              <a:t>)mod 26</a:t>
            </a:r>
          </a:p>
          <a:p>
            <a:pPr marL="0" indent="0">
              <a:buNone/>
            </a:pPr>
            <a:r>
              <a:rPr lang="en-US" sz="2000" dirty="0"/>
              <a:t>          </a:t>
            </a:r>
            <a:r>
              <a:rPr lang="pl-PL" sz="2000" dirty="0"/>
              <a:t>pi = (Ci - k</a:t>
            </a:r>
            <a:r>
              <a:rPr lang="en-US" sz="2000" dirty="0" err="1"/>
              <a:t>i</a:t>
            </a:r>
            <a:r>
              <a:rPr lang="pl-PL" sz="2000" dirty="0"/>
              <a:t>)mod 26</a:t>
            </a:r>
            <a:endParaRPr lang="en-US" sz="2000" dirty="0"/>
          </a:p>
        </p:txBody>
      </p:sp>
    </p:spTree>
    <p:extLst>
      <p:ext uri="{BB962C8B-B14F-4D97-AF65-F5344CB8AC3E}">
        <p14:creationId xmlns:p14="http://schemas.microsoft.com/office/powerpoint/2010/main" val="1884276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C9935-24A4-431B-A9BF-59661EBC89B0}"/>
              </a:ext>
            </a:extLst>
          </p:cNvPr>
          <p:cNvSpPr>
            <a:spLocks noGrp="1"/>
          </p:cNvSpPr>
          <p:nvPr>
            <p:ph type="title"/>
          </p:nvPr>
        </p:nvSpPr>
        <p:spPr/>
        <p:txBody>
          <a:bodyPr/>
          <a:lstStyle/>
          <a:p>
            <a:r>
              <a:rPr lang="en-US" dirty="0" err="1"/>
              <a:t>Vigenere</a:t>
            </a:r>
            <a:r>
              <a:rPr lang="en-US" dirty="0"/>
              <a:t> Cipher</a:t>
            </a:r>
          </a:p>
        </p:txBody>
      </p:sp>
      <p:sp>
        <p:nvSpPr>
          <p:cNvPr id="3" name="Content Placeholder 2">
            <a:extLst>
              <a:ext uri="{FF2B5EF4-FFF2-40B4-BE49-F238E27FC236}">
                <a16:creationId xmlns:a16="http://schemas.microsoft.com/office/drawing/2014/main" id="{44CD7261-BE43-424F-8B30-E8DC0B5B00F1}"/>
              </a:ext>
            </a:extLst>
          </p:cNvPr>
          <p:cNvSpPr>
            <a:spLocks noGrp="1"/>
          </p:cNvSpPr>
          <p:nvPr>
            <p:ph idx="1"/>
          </p:nvPr>
        </p:nvSpPr>
        <p:spPr/>
        <p:txBody>
          <a:bodyPr/>
          <a:lstStyle/>
          <a:p>
            <a:pPr marL="0" indent="0">
              <a:buNone/>
            </a:pPr>
            <a:r>
              <a:rPr lang="en-US" dirty="0"/>
              <a:t>To encrypt a message, a key is needed that is as long as the message. Usually, the key is a repeating keyword. For example, if the keyword is deceptive, the message “we are discovered save yourself” is encrypted as</a:t>
            </a:r>
          </a:p>
          <a:p>
            <a:pPr marL="0" indent="0">
              <a:buNone/>
            </a:pPr>
            <a:r>
              <a:rPr lang="en-US" dirty="0"/>
              <a:t>key: </a:t>
            </a:r>
            <a:r>
              <a:rPr lang="en-US" dirty="0" err="1"/>
              <a:t>deceptivedeceptivedeceptive</a:t>
            </a:r>
            <a:r>
              <a:rPr lang="en-US" dirty="0"/>
              <a:t> </a:t>
            </a:r>
          </a:p>
          <a:p>
            <a:pPr marL="0" indent="0">
              <a:buNone/>
            </a:pPr>
            <a:r>
              <a:rPr lang="en-US" dirty="0"/>
              <a:t>plaintext: we are discovered save yourself </a:t>
            </a:r>
          </a:p>
          <a:p>
            <a:pPr marL="0" indent="0">
              <a:buNone/>
            </a:pPr>
            <a:r>
              <a:rPr lang="en-US" dirty="0"/>
              <a:t>ciphertext: ZIC</a:t>
            </a:r>
            <a:r>
              <a:rPr lang="en-US" u="sng" dirty="0"/>
              <a:t>VTW</a:t>
            </a:r>
            <a:r>
              <a:rPr lang="en-US" dirty="0"/>
              <a:t>QNGRZG</a:t>
            </a:r>
            <a:r>
              <a:rPr lang="en-US" u="sng" dirty="0"/>
              <a:t>VTW</a:t>
            </a:r>
            <a:r>
              <a:rPr lang="en-US" dirty="0"/>
              <a:t>AVZHCQYGLMGJ</a:t>
            </a:r>
          </a:p>
          <a:p>
            <a:pPr marL="0" indent="0">
              <a:buNone/>
            </a:pPr>
            <a:endParaRPr lang="en-US" dirty="0"/>
          </a:p>
        </p:txBody>
      </p:sp>
      <p:pic>
        <p:nvPicPr>
          <p:cNvPr id="4" name="Picture 3">
            <a:extLst>
              <a:ext uri="{FF2B5EF4-FFF2-40B4-BE49-F238E27FC236}">
                <a16:creationId xmlns:a16="http://schemas.microsoft.com/office/drawing/2014/main" id="{76626B2D-6F7C-4F4D-921F-89F9663D2E37}"/>
              </a:ext>
            </a:extLst>
          </p:cNvPr>
          <p:cNvPicPr>
            <a:picLocks noChangeAspect="1"/>
          </p:cNvPicPr>
          <p:nvPr/>
        </p:nvPicPr>
        <p:blipFill>
          <a:blip r:embed="rId2"/>
          <a:stretch>
            <a:fillRect/>
          </a:stretch>
        </p:blipFill>
        <p:spPr>
          <a:xfrm>
            <a:off x="1829586" y="3548063"/>
            <a:ext cx="7858125" cy="2628900"/>
          </a:xfrm>
          <a:prstGeom prst="rect">
            <a:avLst/>
          </a:prstGeom>
        </p:spPr>
      </p:pic>
    </p:spTree>
    <p:extLst>
      <p:ext uri="{BB962C8B-B14F-4D97-AF65-F5344CB8AC3E}">
        <p14:creationId xmlns:p14="http://schemas.microsoft.com/office/powerpoint/2010/main" val="2834196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A6AFE-E1E0-412E-9CAE-3AA49739CB42}"/>
              </a:ext>
            </a:extLst>
          </p:cNvPr>
          <p:cNvSpPr>
            <a:spLocks noGrp="1"/>
          </p:cNvSpPr>
          <p:nvPr>
            <p:ph type="title"/>
          </p:nvPr>
        </p:nvSpPr>
        <p:spPr/>
        <p:txBody>
          <a:bodyPr/>
          <a:lstStyle/>
          <a:p>
            <a:r>
              <a:rPr lang="en-US" dirty="0" err="1"/>
              <a:t>Vernam</a:t>
            </a:r>
            <a:r>
              <a:rPr lang="en-US" dirty="0"/>
              <a:t> Cipher</a:t>
            </a:r>
          </a:p>
        </p:txBody>
      </p:sp>
      <p:pic>
        <p:nvPicPr>
          <p:cNvPr id="4" name="Content Placeholder 3">
            <a:extLst>
              <a:ext uri="{FF2B5EF4-FFF2-40B4-BE49-F238E27FC236}">
                <a16:creationId xmlns:a16="http://schemas.microsoft.com/office/drawing/2014/main" id="{241269B7-1697-4458-8435-A42B46435921}"/>
              </a:ext>
            </a:extLst>
          </p:cNvPr>
          <p:cNvPicPr>
            <a:picLocks noGrp="1" noChangeAspect="1"/>
          </p:cNvPicPr>
          <p:nvPr>
            <p:ph sz="half" idx="1"/>
          </p:nvPr>
        </p:nvPicPr>
        <p:blipFill>
          <a:blip r:embed="rId2"/>
          <a:stretch>
            <a:fillRect/>
          </a:stretch>
        </p:blipFill>
        <p:spPr>
          <a:xfrm>
            <a:off x="232544" y="2059619"/>
            <a:ext cx="5787256" cy="2990171"/>
          </a:xfrm>
          <a:prstGeom prst="rect">
            <a:avLst/>
          </a:prstGeom>
        </p:spPr>
      </p:pic>
      <p:sp>
        <p:nvSpPr>
          <p:cNvPr id="5" name="Content Placeholder 4">
            <a:extLst>
              <a:ext uri="{FF2B5EF4-FFF2-40B4-BE49-F238E27FC236}">
                <a16:creationId xmlns:a16="http://schemas.microsoft.com/office/drawing/2014/main" id="{27CFD8CD-B48E-4DD0-9A75-C78114383152}"/>
              </a:ext>
            </a:extLst>
          </p:cNvPr>
          <p:cNvSpPr>
            <a:spLocks noGrp="1"/>
          </p:cNvSpPr>
          <p:nvPr>
            <p:ph sz="half" idx="2"/>
          </p:nvPr>
        </p:nvSpPr>
        <p:spPr/>
        <p:txBody>
          <a:bodyPr>
            <a:normAutofit/>
          </a:bodyPr>
          <a:lstStyle/>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Even </a:t>
            </a:r>
            <a:r>
              <a:rPr lang="en-US" sz="2000" dirty="0" err="1">
                <a:latin typeface="Times New Roman" panose="02020603050405020304" pitchFamily="18" charset="0"/>
                <a:cs typeface="Times New Roman" panose="02020603050405020304" pitchFamily="18" charset="0"/>
              </a:rPr>
              <a:t>vegenere</a:t>
            </a:r>
            <a:r>
              <a:rPr lang="en-US" sz="2000" dirty="0">
                <a:latin typeface="Times New Roman" panose="02020603050405020304" pitchFamily="18" charset="0"/>
                <a:cs typeface="Times New Roman" panose="02020603050405020304" pitchFamily="18" charset="0"/>
              </a:rPr>
              <a:t> scheme is vulnerable to cryptanalysis. Because the key and the plaintext share the same frequency distribution of letters, a statistical technique can be applied.</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ultimate defense against such a cryptanalysis is to choose a keyword that is as long as the plaintext and has no statistical relationship to it. Such a system was introduced by an AT&amp;T engineer named Gilbert </a:t>
            </a:r>
            <a:r>
              <a:rPr lang="en-US" sz="2000" dirty="0" err="1">
                <a:latin typeface="Times New Roman" panose="02020603050405020304" pitchFamily="18" charset="0"/>
                <a:cs typeface="Times New Roman" panose="02020603050405020304" pitchFamily="18" charset="0"/>
              </a:rPr>
              <a:t>Vernam</a:t>
            </a:r>
            <a:r>
              <a:rPr lang="en-US" sz="2000" dirty="0">
                <a:latin typeface="Times New Roman" panose="02020603050405020304" pitchFamily="18" charset="0"/>
                <a:cs typeface="Times New Roman" panose="02020603050405020304" pitchFamily="18" charset="0"/>
              </a:rPr>
              <a:t> in 1918.</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His system works on binary data rather than letters</a:t>
            </a:r>
          </a:p>
        </p:txBody>
      </p:sp>
    </p:spTree>
    <p:extLst>
      <p:ext uri="{BB962C8B-B14F-4D97-AF65-F5344CB8AC3E}">
        <p14:creationId xmlns:p14="http://schemas.microsoft.com/office/powerpoint/2010/main" val="15044391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1F4A2-707D-4303-85AE-2E7BB0886E4D}"/>
              </a:ext>
            </a:extLst>
          </p:cNvPr>
          <p:cNvSpPr>
            <a:spLocks noGrp="1"/>
          </p:cNvSpPr>
          <p:nvPr>
            <p:ph type="title"/>
          </p:nvPr>
        </p:nvSpPr>
        <p:spPr/>
        <p:txBody>
          <a:bodyPr/>
          <a:lstStyle/>
          <a:p>
            <a:r>
              <a:rPr lang="en-US" dirty="0" err="1"/>
              <a:t>Vernam</a:t>
            </a:r>
            <a:r>
              <a:rPr lang="en-US" dirty="0"/>
              <a:t> Cipher</a:t>
            </a:r>
          </a:p>
        </p:txBody>
      </p:sp>
      <p:sp>
        <p:nvSpPr>
          <p:cNvPr id="3" name="Content Placeholder 2">
            <a:extLst>
              <a:ext uri="{FF2B5EF4-FFF2-40B4-BE49-F238E27FC236}">
                <a16:creationId xmlns:a16="http://schemas.microsoft.com/office/drawing/2014/main" id="{46FC0EB0-1CC3-4F72-8775-BE8F98AD328B}"/>
              </a:ext>
            </a:extLst>
          </p:cNvPr>
          <p:cNvSpPr>
            <a:spLocks noGrp="1"/>
          </p:cNvSpPr>
          <p:nvPr>
            <p:ph idx="1"/>
          </p:nvPr>
        </p:nvSpPr>
        <p:spPr/>
        <p:txBody>
          <a:bodyPr>
            <a:normAutofit lnSpcReduction="10000"/>
          </a:bodyPr>
          <a:lstStyle/>
          <a:p>
            <a:pPr>
              <a:buFont typeface="Wingdings" panose="05000000000000000000" pitchFamily="2" charset="2"/>
              <a:buChar char="§"/>
            </a:pPr>
            <a:r>
              <a:rPr lang="en-US" sz="2400" dirty="0"/>
              <a:t>This system works on binary data (bits) rather than letters. </a:t>
            </a:r>
          </a:p>
          <a:p>
            <a:pPr>
              <a:buFont typeface="Wingdings" panose="05000000000000000000" pitchFamily="2" charset="2"/>
              <a:buChar char="§"/>
            </a:pPr>
            <a:r>
              <a:rPr lang="en-US" sz="2400" dirty="0"/>
              <a:t>The system can be expressed succinctly as follows (Figure 2.7): </a:t>
            </a:r>
          </a:p>
          <a:p>
            <a:pPr marL="0" indent="0">
              <a:buNone/>
            </a:pPr>
            <a:r>
              <a:rPr lang="en-US" sz="2400" dirty="0"/>
              <a:t>                  ci = pi ⊕ </a:t>
            </a:r>
            <a:r>
              <a:rPr lang="en-US" sz="2400" dirty="0" err="1"/>
              <a:t>ki</a:t>
            </a:r>
            <a:endParaRPr lang="en-US" sz="2400" dirty="0"/>
          </a:p>
          <a:p>
            <a:pPr marL="0" indent="0">
              <a:buNone/>
            </a:pPr>
            <a:r>
              <a:rPr lang="en-US" sz="2400" dirty="0"/>
              <a:t>where pi = </a:t>
            </a:r>
            <a:r>
              <a:rPr lang="en-US" sz="2400" dirty="0" err="1"/>
              <a:t>ith</a:t>
            </a:r>
            <a:r>
              <a:rPr lang="en-US" sz="2400" dirty="0"/>
              <a:t> binary digit of plaintext </a:t>
            </a:r>
          </a:p>
          <a:p>
            <a:pPr marL="0" indent="0">
              <a:buNone/>
            </a:pPr>
            <a:r>
              <a:rPr lang="en-US" sz="2400" dirty="0" err="1"/>
              <a:t>ki</a:t>
            </a:r>
            <a:r>
              <a:rPr lang="en-US" sz="2400" dirty="0"/>
              <a:t> = </a:t>
            </a:r>
            <a:r>
              <a:rPr lang="en-US" sz="2400" dirty="0" err="1"/>
              <a:t>ith</a:t>
            </a:r>
            <a:r>
              <a:rPr lang="en-US" sz="2400" dirty="0"/>
              <a:t> binary digit of key </a:t>
            </a:r>
          </a:p>
          <a:p>
            <a:pPr marL="0" indent="0">
              <a:buNone/>
            </a:pPr>
            <a:r>
              <a:rPr lang="en-US" sz="2400" dirty="0"/>
              <a:t>ci = </a:t>
            </a:r>
            <a:r>
              <a:rPr lang="en-US" sz="2400" dirty="0" err="1"/>
              <a:t>ith</a:t>
            </a:r>
            <a:r>
              <a:rPr lang="en-US" sz="2400" dirty="0"/>
              <a:t> binary digit of ciphertext </a:t>
            </a:r>
          </a:p>
          <a:p>
            <a:pPr marL="0" indent="0">
              <a:buNone/>
            </a:pPr>
            <a:r>
              <a:rPr lang="en-US" sz="2400" dirty="0"/>
              <a:t>⊕ = exclusive-or (XOR) operation</a:t>
            </a:r>
          </a:p>
          <a:p>
            <a:pPr marL="0" indent="0">
              <a:buNone/>
            </a:pPr>
            <a:r>
              <a:rPr lang="en-US" sz="2400" dirty="0"/>
              <a:t>Thus, the ciphertext is generated by performing the bitwise XOR of the plaintext and the key. Because of the properties of the XOR, decryption simply involves the same bitwise operation: </a:t>
            </a:r>
          </a:p>
          <a:p>
            <a:pPr marL="0" indent="0">
              <a:buNone/>
            </a:pPr>
            <a:r>
              <a:rPr lang="en-US" sz="2400" dirty="0"/>
              <a:t>                     pi = ci ⊕ </a:t>
            </a:r>
            <a:r>
              <a:rPr lang="en-US" sz="2400" dirty="0" err="1"/>
              <a:t>ki</a:t>
            </a:r>
            <a:endParaRPr lang="en-US" sz="2400" dirty="0"/>
          </a:p>
        </p:txBody>
      </p:sp>
    </p:spTree>
    <p:extLst>
      <p:ext uri="{BB962C8B-B14F-4D97-AF65-F5344CB8AC3E}">
        <p14:creationId xmlns:p14="http://schemas.microsoft.com/office/powerpoint/2010/main" val="3719371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8080B-407D-4F70-B2F1-3C44AA3F9650}"/>
              </a:ext>
            </a:extLst>
          </p:cNvPr>
          <p:cNvSpPr>
            <a:spLocks noGrp="1"/>
          </p:cNvSpPr>
          <p:nvPr>
            <p:ph type="title"/>
          </p:nvPr>
        </p:nvSpPr>
        <p:spPr/>
        <p:txBody>
          <a:bodyPr/>
          <a:lstStyle/>
          <a:p>
            <a:r>
              <a:rPr lang="en-US" dirty="0"/>
              <a:t>One-Time Pad</a:t>
            </a:r>
          </a:p>
        </p:txBody>
      </p:sp>
      <p:sp>
        <p:nvSpPr>
          <p:cNvPr id="3" name="Content Placeholder 2">
            <a:extLst>
              <a:ext uri="{FF2B5EF4-FFF2-40B4-BE49-F238E27FC236}">
                <a16:creationId xmlns:a16="http://schemas.microsoft.com/office/drawing/2014/main" id="{8860ED55-AEF7-46CD-B75C-A3D708D06D76}"/>
              </a:ext>
            </a:extLst>
          </p:cNvPr>
          <p:cNvSpPr>
            <a:spLocks noGrp="1"/>
          </p:cNvSpPr>
          <p:nvPr>
            <p:ph idx="1"/>
          </p:nvPr>
        </p:nvSpPr>
        <p:spPr/>
        <p:txBody>
          <a:bodyPr>
            <a:normAutofit/>
          </a:bodyPr>
          <a:lstStyle/>
          <a:p>
            <a:pPr algn="just">
              <a:buFont typeface="Wingdings" panose="05000000000000000000" pitchFamily="2" charset="2"/>
              <a:buChar char="§"/>
            </a:pPr>
            <a:r>
              <a:rPr lang="en-US" sz="2000" dirty="0"/>
              <a:t>An Army Signal Corp officer, Joseph Mauborgne, proposed an </a:t>
            </a:r>
            <a:r>
              <a:rPr lang="en-US" sz="2000" b="1" dirty="0"/>
              <a:t>improvement to the </a:t>
            </a:r>
            <a:r>
              <a:rPr lang="en-US" sz="2000" b="1" dirty="0" err="1"/>
              <a:t>Vernam</a:t>
            </a:r>
            <a:r>
              <a:rPr lang="en-US" sz="2000" b="1" dirty="0"/>
              <a:t> cipher </a:t>
            </a:r>
            <a:r>
              <a:rPr lang="en-US" sz="2000" dirty="0"/>
              <a:t>that yields the ultimate in security. </a:t>
            </a:r>
          </a:p>
          <a:p>
            <a:pPr algn="just">
              <a:buFont typeface="Wingdings" panose="05000000000000000000" pitchFamily="2" charset="2"/>
              <a:buChar char="§"/>
            </a:pPr>
            <a:r>
              <a:rPr lang="en-US" sz="2000" dirty="0"/>
              <a:t>Mauborgne suggested </a:t>
            </a:r>
            <a:r>
              <a:rPr lang="en-US" sz="2000" b="1" dirty="0"/>
              <a:t>using a random key that is as long as the message,</a:t>
            </a:r>
            <a:r>
              <a:rPr lang="en-US" sz="2000" dirty="0"/>
              <a:t> so that the key need </a:t>
            </a:r>
            <a:r>
              <a:rPr lang="en-US" sz="2000" b="1" dirty="0"/>
              <a:t>not be repeated</a:t>
            </a:r>
            <a:r>
              <a:rPr lang="en-US" sz="2000" dirty="0"/>
              <a:t>. In addition, the </a:t>
            </a:r>
            <a:r>
              <a:rPr lang="en-US" sz="2000" b="1" dirty="0"/>
              <a:t>key is </a:t>
            </a:r>
            <a:r>
              <a:rPr lang="en-US" sz="2000" dirty="0"/>
              <a:t>to be used to encrypt and decrypt a single message, and then is </a:t>
            </a:r>
            <a:r>
              <a:rPr lang="en-US" sz="2000" b="1" dirty="0"/>
              <a:t>discarded.</a:t>
            </a:r>
            <a:r>
              <a:rPr lang="en-US" sz="2000" dirty="0"/>
              <a:t> </a:t>
            </a:r>
          </a:p>
          <a:p>
            <a:pPr algn="just">
              <a:buFont typeface="Wingdings" panose="05000000000000000000" pitchFamily="2" charset="2"/>
              <a:buChar char="§"/>
            </a:pPr>
            <a:r>
              <a:rPr lang="en-US" sz="2000" dirty="0"/>
              <a:t>Each new message requires a new key of the same length as the new message. </a:t>
            </a:r>
          </a:p>
          <a:p>
            <a:pPr algn="just">
              <a:buFont typeface="Wingdings" panose="05000000000000000000" pitchFamily="2" charset="2"/>
              <a:buChar char="§"/>
            </a:pPr>
            <a:r>
              <a:rPr lang="en-US" sz="2000" dirty="0"/>
              <a:t>This scheme, known as a one-time pad, is unbreakable. </a:t>
            </a:r>
          </a:p>
          <a:p>
            <a:pPr algn="just">
              <a:buFont typeface="Wingdings" panose="05000000000000000000" pitchFamily="2" charset="2"/>
              <a:buChar char="§"/>
            </a:pPr>
            <a:r>
              <a:rPr lang="en-US" sz="2000" dirty="0"/>
              <a:t>It produces random output that bears no statistical relationship to the plaintext. Because the ciphertext contains no information whatsoever about the plaintext, there is simply no way to break the code.</a:t>
            </a:r>
          </a:p>
        </p:txBody>
      </p:sp>
    </p:spTree>
    <p:extLst>
      <p:ext uri="{BB962C8B-B14F-4D97-AF65-F5344CB8AC3E}">
        <p14:creationId xmlns:p14="http://schemas.microsoft.com/office/powerpoint/2010/main" val="3372990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9B987-9404-455C-B613-7C6D7BA31E52}"/>
              </a:ext>
            </a:extLst>
          </p:cNvPr>
          <p:cNvSpPr>
            <a:spLocks noGrp="1"/>
          </p:cNvSpPr>
          <p:nvPr>
            <p:ph type="title"/>
          </p:nvPr>
        </p:nvSpPr>
        <p:spPr/>
        <p:txBody>
          <a:bodyPr/>
          <a:lstStyle/>
          <a:p>
            <a:r>
              <a:rPr lang="en-US" dirty="0"/>
              <a:t>One-Time Pad</a:t>
            </a:r>
          </a:p>
        </p:txBody>
      </p:sp>
      <p:sp>
        <p:nvSpPr>
          <p:cNvPr id="3" name="Content Placeholder 2">
            <a:extLst>
              <a:ext uri="{FF2B5EF4-FFF2-40B4-BE49-F238E27FC236}">
                <a16:creationId xmlns:a16="http://schemas.microsoft.com/office/drawing/2014/main" id="{4D1737C2-A84F-47D5-9332-E619DA07E84F}"/>
              </a:ext>
            </a:extLst>
          </p:cNvPr>
          <p:cNvSpPr>
            <a:spLocks noGrp="1"/>
          </p:cNvSpPr>
          <p:nvPr>
            <p:ph idx="1"/>
          </p:nvPr>
        </p:nvSpPr>
        <p:spPr/>
        <p:txBody>
          <a:bodyPr>
            <a:normAutofit/>
          </a:bodyPr>
          <a:lstStyle/>
          <a:p>
            <a:pPr marL="0" indent="0" algn="just">
              <a:buNone/>
            </a:pPr>
            <a:r>
              <a:rPr lang="en-US" sz="2000" dirty="0"/>
              <a:t>An example should illustrate our point. </a:t>
            </a:r>
          </a:p>
          <a:p>
            <a:pPr marL="0" indent="0" algn="just">
              <a:buNone/>
            </a:pPr>
            <a:r>
              <a:rPr lang="en-US" sz="2000" dirty="0"/>
              <a:t>Suppose that we are using a </a:t>
            </a:r>
            <a:r>
              <a:rPr lang="en-US" sz="2000" dirty="0" err="1"/>
              <a:t>Vigenère</a:t>
            </a:r>
            <a:r>
              <a:rPr lang="en-US" sz="2000" dirty="0"/>
              <a:t> scheme with 27 characters in which the </a:t>
            </a:r>
            <a:r>
              <a:rPr lang="en-US" sz="2000" b="1" dirty="0"/>
              <a:t>twenty-seventh character is the space character,</a:t>
            </a:r>
            <a:r>
              <a:rPr lang="en-US" sz="2000" dirty="0"/>
              <a:t> but with a one-time key that is as long as the message.</a:t>
            </a:r>
          </a:p>
          <a:p>
            <a:pPr marL="0" indent="0" algn="just">
              <a:buNone/>
            </a:pPr>
            <a:r>
              <a:rPr lang="en-US" sz="2000" dirty="0"/>
              <a:t>Consider the ciphertext ANKYODKYUREPFJBYOJDSPLREYIUNOFDOIUERFPLUYTS </a:t>
            </a:r>
          </a:p>
          <a:p>
            <a:pPr marL="0" indent="0" algn="just">
              <a:buNone/>
            </a:pPr>
            <a:r>
              <a:rPr lang="en-US" sz="2000" dirty="0"/>
              <a:t>We now show two different decryptions using two different keys: </a:t>
            </a:r>
          </a:p>
          <a:p>
            <a:pPr marL="0" indent="0" algn="just">
              <a:buNone/>
            </a:pPr>
            <a:r>
              <a:rPr lang="en-US" sz="2000" dirty="0"/>
              <a:t>ciphertext: ANKYODKYUREPFJBYOJDSPLREYIUNOFDOIUERFPLUYTS </a:t>
            </a:r>
          </a:p>
          <a:p>
            <a:pPr marL="0" indent="0" algn="just">
              <a:buNone/>
            </a:pPr>
            <a:r>
              <a:rPr lang="en-US" sz="2000" dirty="0"/>
              <a:t>key1: </a:t>
            </a:r>
            <a:r>
              <a:rPr lang="en-US" sz="2000" dirty="0" err="1"/>
              <a:t>pxlmvmsydofuyrvzwc</a:t>
            </a:r>
            <a:r>
              <a:rPr lang="en-US" sz="2000" dirty="0"/>
              <a:t> </a:t>
            </a:r>
            <a:r>
              <a:rPr lang="en-US" sz="2000" dirty="0" err="1"/>
              <a:t>tnlebnecvgdupahfzzlmnyih</a:t>
            </a:r>
            <a:r>
              <a:rPr lang="en-US" sz="2000" dirty="0"/>
              <a:t> </a:t>
            </a:r>
          </a:p>
          <a:p>
            <a:pPr marL="0" indent="0" algn="just">
              <a:buNone/>
            </a:pPr>
            <a:r>
              <a:rPr lang="en-US" sz="2000" dirty="0"/>
              <a:t>plaintext1: </a:t>
            </a:r>
            <a:r>
              <a:rPr lang="en-US" sz="2000" dirty="0" err="1"/>
              <a:t>mr</a:t>
            </a:r>
            <a:r>
              <a:rPr lang="en-US" sz="2000" dirty="0"/>
              <a:t> mustard with the candlestick in the hall </a:t>
            </a:r>
          </a:p>
          <a:p>
            <a:pPr marL="0" indent="0" algn="just">
              <a:buNone/>
            </a:pPr>
            <a:r>
              <a:rPr lang="en-US" sz="2000" dirty="0"/>
              <a:t>ciphertext: ANKYODKYUREPFJBYOJDSPLREYIUNOFDOIUERFPLUYTS </a:t>
            </a:r>
          </a:p>
          <a:p>
            <a:pPr marL="0" indent="0" algn="just">
              <a:buNone/>
            </a:pPr>
            <a:r>
              <a:rPr lang="en-US" sz="2000" dirty="0"/>
              <a:t>key2: </a:t>
            </a:r>
            <a:r>
              <a:rPr lang="en-US" sz="2000" dirty="0" err="1"/>
              <a:t>pftgpmiydgaxgoufhklllmhsqdqogtewbqfgyovuhwt</a:t>
            </a:r>
            <a:r>
              <a:rPr lang="en-US" sz="2000" dirty="0"/>
              <a:t> </a:t>
            </a:r>
          </a:p>
          <a:p>
            <a:pPr marL="0" indent="0" algn="just">
              <a:buNone/>
            </a:pPr>
            <a:r>
              <a:rPr lang="en-US" sz="2000" dirty="0"/>
              <a:t>plaintext2: miss scarlet with the knife in the library </a:t>
            </a:r>
            <a:endParaRPr lang="en-US" sz="1800" dirty="0"/>
          </a:p>
        </p:txBody>
      </p:sp>
    </p:spTree>
    <p:extLst>
      <p:ext uri="{BB962C8B-B14F-4D97-AF65-F5344CB8AC3E}">
        <p14:creationId xmlns:p14="http://schemas.microsoft.com/office/powerpoint/2010/main" val="25099736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7A7C7-F012-45D0-8F7B-F86777F4B782}"/>
              </a:ext>
            </a:extLst>
          </p:cNvPr>
          <p:cNvSpPr>
            <a:spLocks noGrp="1"/>
          </p:cNvSpPr>
          <p:nvPr>
            <p:ph type="title"/>
          </p:nvPr>
        </p:nvSpPr>
        <p:spPr>
          <a:xfrm>
            <a:off x="545237" y="365125"/>
            <a:ext cx="10808563" cy="1325563"/>
          </a:xfrm>
        </p:spPr>
        <p:txBody>
          <a:bodyPr/>
          <a:lstStyle/>
          <a:p>
            <a:r>
              <a:rPr lang="en-US" dirty="0"/>
              <a:t>One-Time Pad</a:t>
            </a:r>
          </a:p>
        </p:txBody>
      </p:sp>
      <p:sp>
        <p:nvSpPr>
          <p:cNvPr id="3" name="Content Placeholder 2">
            <a:extLst>
              <a:ext uri="{FF2B5EF4-FFF2-40B4-BE49-F238E27FC236}">
                <a16:creationId xmlns:a16="http://schemas.microsoft.com/office/drawing/2014/main" id="{E1D7E5CF-CD83-4ED4-A393-A7FC459648A4}"/>
              </a:ext>
            </a:extLst>
          </p:cNvPr>
          <p:cNvSpPr>
            <a:spLocks noGrp="1"/>
          </p:cNvSpPr>
          <p:nvPr>
            <p:ph idx="1"/>
          </p:nvPr>
        </p:nvSpPr>
        <p:spPr>
          <a:xfrm>
            <a:off x="545237" y="1878891"/>
            <a:ext cx="10515600" cy="4351338"/>
          </a:xfrm>
        </p:spPr>
        <p:txBody>
          <a:bodyPr>
            <a:normAutofit/>
          </a:bodyPr>
          <a:lstStyle/>
          <a:p>
            <a:pPr marL="0" indent="0">
              <a:buNone/>
            </a:pPr>
            <a:r>
              <a:rPr lang="en-US" sz="2400" b="1" dirty="0"/>
              <a:t>Which is the correct key?</a:t>
            </a:r>
          </a:p>
          <a:p>
            <a:pPr marL="0" indent="0" algn="just">
              <a:buNone/>
            </a:pPr>
            <a:r>
              <a:rPr lang="en-US" sz="2000" dirty="0"/>
              <a:t>Suppose that a cryptanalyst had managed to find these two keys. Two plausible plaintexts are produced. </a:t>
            </a:r>
          </a:p>
          <a:p>
            <a:pPr marL="0" indent="0" algn="just">
              <a:buNone/>
            </a:pPr>
            <a:r>
              <a:rPr lang="en-US" sz="2000" dirty="0"/>
              <a:t>How is the cryptanalyst to decide which is the correct decryption? </a:t>
            </a:r>
          </a:p>
          <a:p>
            <a:pPr marL="0" indent="0" algn="just">
              <a:buNone/>
            </a:pPr>
            <a:r>
              <a:rPr lang="en-US" sz="2000" dirty="0"/>
              <a:t>If the actual key were produced in a truly random fashion, then the cryptanalyst cannot say that one of these two keys is more likely than the other. Thus, there is no way to decide which key is correct and therefore which plaintext is correct.</a:t>
            </a:r>
          </a:p>
          <a:p>
            <a:pPr marL="0" indent="0" algn="just">
              <a:buNone/>
            </a:pPr>
            <a:r>
              <a:rPr lang="en-US" sz="2000" b="1" dirty="0">
                <a:solidFill>
                  <a:srgbClr val="FF0000"/>
                </a:solidFill>
              </a:rPr>
              <a:t>Disadvantage!</a:t>
            </a:r>
          </a:p>
        </p:txBody>
      </p:sp>
    </p:spTree>
    <p:extLst>
      <p:ext uri="{BB962C8B-B14F-4D97-AF65-F5344CB8AC3E}">
        <p14:creationId xmlns:p14="http://schemas.microsoft.com/office/powerpoint/2010/main" val="25225859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FC130-9439-4D12-A195-8B3C4FF2FB6F}"/>
              </a:ext>
            </a:extLst>
          </p:cNvPr>
          <p:cNvSpPr>
            <a:spLocks noGrp="1"/>
          </p:cNvSpPr>
          <p:nvPr>
            <p:ph type="title"/>
          </p:nvPr>
        </p:nvSpPr>
        <p:spPr/>
        <p:txBody>
          <a:bodyPr/>
          <a:lstStyle/>
          <a:p>
            <a:r>
              <a:rPr lang="en-US" dirty="0"/>
              <a:t>One-Time Pad</a:t>
            </a:r>
          </a:p>
        </p:txBody>
      </p:sp>
      <p:sp>
        <p:nvSpPr>
          <p:cNvPr id="3" name="Content Placeholder 2">
            <a:extLst>
              <a:ext uri="{FF2B5EF4-FFF2-40B4-BE49-F238E27FC236}">
                <a16:creationId xmlns:a16="http://schemas.microsoft.com/office/drawing/2014/main" id="{CFA85DCC-6E46-4AA1-807E-353AE6ED9155}"/>
              </a:ext>
            </a:extLst>
          </p:cNvPr>
          <p:cNvSpPr>
            <a:spLocks noGrp="1"/>
          </p:cNvSpPr>
          <p:nvPr>
            <p:ph idx="1"/>
          </p:nvPr>
        </p:nvSpPr>
        <p:spPr/>
        <p:txBody>
          <a:bodyPr/>
          <a:lstStyle/>
          <a:p>
            <a:pPr marL="0" indent="0" algn="just">
              <a:buNone/>
            </a:pPr>
            <a:r>
              <a:rPr lang="en-US" sz="2000" dirty="0"/>
              <a:t>In theory, we need look no further for a cipher. </a:t>
            </a:r>
          </a:p>
          <a:p>
            <a:pPr marL="0" indent="0" algn="just">
              <a:buNone/>
            </a:pPr>
            <a:r>
              <a:rPr lang="en-US" sz="2000" dirty="0"/>
              <a:t>The one-time pad offers complete security but, in practice, has two fundamental difficulties: </a:t>
            </a:r>
          </a:p>
          <a:p>
            <a:pPr marL="457200" indent="-457200" algn="just">
              <a:buAutoNum type="arabicPeriod"/>
            </a:pPr>
            <a:r>
              <a:rPr lang="en-US" sz="2000" dirty="0"/>
              <a:t>There is the practical problem of making large quantities of random keys. Any heavily used system might require millions of random characters on a regular basis. Supplying truly random characters in this volume is a significant task. </a:t>
            </a:r>
          </a:p>
          <a:p>
            <a:pPr marL="457200" indent="-457200" algn="just">
              <a:buAutoNum type="arabicPeriod"/>
            </a:pPr>
            <a:r>
              <a:rPr lang="en-US" sz="2000" dirty="0"/>
              <a:t>Even more daunting is the problem of key distribution and protection. For every message to be sent, a key of equal length is needed by both sender and receiver. Thus, a mammoth key distribution problem exists. Because of these difficulties, the one-time pad is of limited utility and is useful primarily for low-bandwidth channels requiring very high security</a:t>
            </a:r>
          </a:p>
          <a:p>
            <a:pPr marL="0" indent="0" algn="just">
              <a:buNone/>
            </a:pPr>
            <a:r>
              <a:rPr lang="en-US" sz="2000" dirty="0"/>
              <a:t>BUT…..!</a:t>
            </a:r>
          </a:p>
          <a:p>
            <a:pPr marL="0" indent="0" algn="just">
              <a:buNone/>
            </a:pPr>
            <a:r>
              <a:rPr lang="en-US" sz="2400" b="1" dirty="0"/>
              <a:t>The one-time pad is the only cryptosystem that exhibits what is referred to as perfect secrecy.</a:t>
            </a:r>
            <a:endParaRPr lang="en-US" sz="2400" b="1" dirty="0">
              <a:solidFill>
                <a:srgbClr val="FF0000"/>
              </a:solidFill>
            </a:endParaRPr>
          </a:p>
          <a:p>
            <a:pPr marL="0" indent="0" algn="just">
              <a:buNone/>
            </a:pPr>
            <a:endParaRPr lang="en-US" dirty="0"/>
          </a:p>
        </p:txBody>
      </p:sp>
    </p:spTree>
    <p:extLst>
      <p:ext uri="{BB962C8B-B14F-4D97-AF65-F5344CB8AC3E}">
        <p14:creationId xmlns:p14="http://schemas.microsoft.com/office/powerpoint/2010/main" val="3209060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AF570-34AD-4A61-8AD4-FBDA59317CA6}"/>
              </a:ext>
            </a:extLst>
          </p:cNvPr>
          <p:cNvSpPr>
            <a:spLocks noGrp="1"/>
          </p:cNvSpPr>
          <p:nvPr>
            <p:ph type="title"/>
          </p:nvPr>
        </p:nvSpPr>
        <p:spPr/>
        <p:txBody>
          <a:bodyPr/>
          <a:lstStyle/>
          <a:p>
            <a:r>
              <a:rPr lang="en-US" dirty="0"/>
              <a:t>What is Cryptography</a:t>
            </a:r>
          </a:p>
        </p:txBody>
      </p:sp>
      <p:pic>
        <p:nvPicPr>
          <p:cNvPr id="5" name="Content Placeholder 4">
            <a:extLst>
              <a:ext uri="{FF2B5EF4-FFF2-40B4-BE49-F238E27FC236}">
                <a16:creationId xmlns:a16="http://schemas.microsoft.com/office/drawing/2014/main" id="{BB46B5C1-1AAF-4E78-88D8-A62E38E55F5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9514" b="9514"/>
          <a:stretch/>
        </p:blipFill>
        <p:spPr>
          <a:xfrm>
            <a:off x="2180272" y="1588264"/>
            <a:ext cx="8019444" cy="4321653"/>
          </a:xfrm>
        </p:spPr>
      </p:pic>
    </p:spTree>
    <p:extLst>
      <p:ext uri="{BB962C8B-B14F-4D97-AF65-F5344CB8AC3E}">
        <p14:creationId xmlns:p14="http://schemas.microsoft.com/office/powerpoint/2010/main" val="515671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B7ACC-1CFC-4DEE-A2DD-EB3F694FBA6E}"/>
              </a:ext>
            </a:extLst>
          </p:cNvPr>
          <p:cNvSpPr>
            <a:spLocks noGrp="1"/>
          </p:cNvSpPr>
          <p:nvPr>
            <p:ph type="title"/>
          </p:nvPr>
        </p:nvSpPr>
        <p:spPr/>
        <p:txBody>
          <a:bodyPr/>
          <a:lstStyle/>
          <a:p>
            <a:r>
              <a:rPr lang="en-US" dirty="0"/>
              <a:t>Transposition Cipher</a:t>
            </a:r>
          </a:p>
        </p:txBody>
      </p:sp>
      <p:sp>
        <p:nvSpPr>
          <p:cNvPr id="3" name="Content Placeholder 2">
            <a:extLst>
              <a:ext uri="{FF2B5EF4-FFF2-40B4-BE49-F238E27FC236}">
                <a16:creationId xmlns:a16="http://schemas.microsoft.com/office/drawing/2014/main" id="{D78F8111-0127-43A5-A828-72A3CB90845D}"/>
              </a:ext>
            </a:extLst>
          </p:cNvPr>
          <p:cNvSpPr>
            <a:spLocks noGrp="1"/>
          </p:cNvSpPr>
          <p:nvPr>
            <p:ph idx="1"/>
          </p:nvPr>
        </p:nvSpPr>
        <p:spPr/>
        <p:txBody>
          <a:bodyPr>
            <a:normAutofit/>
          </a:bodyPr>
          <a:lstStyle/>
          <a:p>
            <a:pPr algn="just">
              <a:buFont typeface="Wingdings" panose="05000000000000000000" pitchFamily="2" charset="2"/>
              <a:buChar char="q"/>
            </a:pPr>
            <a:r>
              <a:rPr lang="en-US" sz="2400" dirty="0"/>
              <a:t>This encryption method is done by playing with the position of letters of the plain text. </a:t>
            </a:r>
          </a:p>
          <a:p>
            <a:pPr algn="just">
              <a:buFont typeface="Wingdings" panose="05000000000000000000" pitchFamily="2" charset="2"/>
              <a:buChar char="q"/>
            </a:pPr>
            <a:r>
              <a:rPr lang="en-US" sz="2400" dirty="0"/>
              <a:t>The positions of the characters present in the plaintext are rearranged or shifted to form the ciphertext.</a:t>
            </a:r>
          </a:p>
          <a:p>
            <a:pPr algn="just">
              <a:buFont typeface="Wingdings" panose="05000000000000000000" pitchFamily="2" charset="2"/>
              <a:buChar char="q"/>
            </a:pPr>
            <a:r>
              <a:rPr lang="en-US" sz="2400" dirty="0"/>
              <a:t> It makes use of some kind of permutation function to achieve the encryption purpose.</a:t>
            </a:r>
          </a:p>
          <a:p>
            <a:pPr algn="just">
              <a:buFont typeface="Wingdings" panose="05000000000000000000" pitchFamily="2" charset="2"/>
              <a:buChar char="q"/>
            </a:pPr>
            <a:r>
              <a:rPr lang="en-US" sz="2400" dirty="0"/>
              <a:t>Transposition Cipher is a cryptographic algorithm where the order of alphabets in the plaintext is rearranged to form a cipher text. In this process, the actual plain text alphabets are not included.</a:t>
            </a:r>
          </a:p>
        </p:txBody>
      </p:sp>
    </p:spTree>
    <p:extLst>
      <p:ext uri="{BB962C8B-B14F-4D97-AF65-F5344CB8AC3E}">
        <p14:creationId xmlns:p14="http://schemas.microsoft.com/office/powerpoint/2010/main" val="36875753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53026-F95E-4266-961F-6A5165B13E4D}"/>
              </a:ext>
            </a:extLst>
          </p:cNvPr>
          <p:cNvSpPr>
            <a:spLocks noGrp="1"/>
          </p:cNvSpPr>
          <p:nvPr>
            <p:ph type="title"/>
          </p:nvPr>
        </p:nvSpPr>
        <p:spPr/>
        <p:txBody>
          <a:bodyPr/>
          <a:lstStyle/>
          <a:p>
            <a:r>
              <a:rPr lang="en-US" dirty="0"/>
              <a:t>Rail fence cipher</a:t>
            </a:r>
          </a:p>
        </p:txBody>
      </p:sp>
      <p:sp>
        <p:nvSpPr>
          <p:cNvPr id="3" name="Content Placeholder 2">
            <a:extLst>
              <a:ext uri="{FF2B5EF4-FFF2-40B4-BE49-F238E27FC236}">
                <a16:creationId xmlns:a16="http://schemas.microsoft.com/office/drawing/2014/main" id="{C521C0CD-B245-4D0D-9D43-1378C17257F1}"/>
              </a:ext>
            </a:extLst>
          </p:cNvPr>
          <p:cNvSpPr>
            <a:spLocks noGrp="1"/>
          </p:cNvSpPr>
          <p:nvPr>
            <p:ph idx="1"/>
          </p:nvPr>
        </p:nvSpPr>
        <p:spPr/>
        <p:txBody>
          <a:bodyPr>
            <a:normAutofit/>
          </a:bodyPr>
          <a:lstStyle/>
          <a:p>
            <a:pPr marL="0" indent="0">
              <a:buNone/>
            </a:pPr>
            <a:r>
              <a:rPr lang="en-US" sz="2000" dirty="0"/>
              <a:t>The plaintext is written down as a sequence of diagonals and then read off as a sequence of rows.</a:t>
            </a:r>
          </a:p>
          <a:p>
            <a:pPr marL="0" indent="0">
              <a:buNone/>
            </a:pPr>
            <a:r>
              <a:rPr lang="en-US" sz="2000" dirty="0"/>
              <a:t>For example, to encipher the message “meet me after the toga party” with a rail fence of key 2, we write the following:</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The encrypted message is    MEMATRHTGPRYETEFETEOAAT</a:t>
            </a:r>
          </a:p>
          <a:p>
            <a:pPr marL="0" indent="0">
              <a:buNone/>
            </a:pPr>
            <a:endParaRPr lang="en-US" sz="2000" dirty="0"/>
          </a:p>
          <a:p>
            <a:pPr marL="0" indent="0">
              <a:buNone/>
            </a:pPr>
            <a:r>
              <a:rPr lang="en-US" sz="2000" dirty="0"/>
              <a:t>This sort of thing would be trivial to cryptanalyze.</a:t>
            </a:r>
          </a:p>
        </p:txBody>
      </p:sp>
      <p:pic>
        <p:nvPicPr>
          <p:cNvPr id="4" name="Picture 3">
            <a:extLst>
              <a:ext uri="{FF2B5EF4-FFF2-40B4-BE49-F238E27FC236}">
                <a16:creationId xmlns:a16="http://schemas.microsoft.com/office/drawing/2014/main" id="{8D35E79E-EC7E-49CF-A6CF-0C6D6E7E11A7}"/>
              </a:ext>
            </a:extLst>
          </p:cNvPr>
          <p:cNvPicPr>
            <a:picLocks noChangeAspect="1"/>
          </p:cNvPicPr>
          <p:nvPr/>
        </p:nvPicPr>
        <p:blipFill>
          <a:blip r:embed="rId2"/>
          <a:stretch>
            <a:fillRect/>
          </a:stretch>
        </p:blipFill>
        <p:spPr>
          <a:xfrm>
            <a:off x="3953245" y="2952103"/>
            <a:ext cx="3752850" cy="971550"/>
          </a:xfrm>
          <a:prstGeom prst="rect">
            <a:avLst/>
          </a:prstGeom>
        </p:spPr>
      </p:pic>
    </p:spTree>
    <p:extLst>
      <p:ext uri="{BB962C8B-B14F-4D97-AF65-F5344CB8AC3E}">
        <p14:creationId xmlns:p14="http://schemas.microsoft.com/office/powerpoint/2010/main" val="1641104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0297A-431A-4152-BCC7-15C8C06A613B}"/>
              </a:ext>
            </a:extLst>
          </p:cNvPr>
          <p:cNvSpPr>
            <a:spLocks noGrp="1"/>
          </p:cNvSpPr>
          <p:nvPr>
            <p:ph type="title"/>
          </p:nvPr>
        </p:nvSpPr>
        <p:spPr/>
        <p:txBody>
          <a:bodyPr>
            <a:normAutofit fontScale="90000"/>
          </a:bodyPr>
          <a:lstStyle/>
          <a:p>
            <a:r>
              <a:rPr lang="en-US" b="1" dirty="0"/>
              <a:t>Single Columnar Transposition Cipher</a:t>
            </a:r>
            <a:br>
              <a:rPr lang="en-US" b="1" dirty="0"/>
            </a:br>
            <a:endParaRPr lang="en-US" dirty="0"/>
          </a:p>
        </p:txBody>
      </p:sp>
      <p:sp>
        <p:nvSpPr>
          <p:cNvPr id="3" name="Content Placeholder 2">
            <a:extLst>
              <a:ext uri="{FF2B5EF4-FFF2-40B4-BE49-F238E27FC236}">
                <a16:creationId xmlns:a16="http://schemas.microsoft.com/office/drawing/2014/main" id="{198BBEC3-7B67-4A60-B6BE-04621FE2150F}"/>
              </a:ext>
            </a:extLst>
          </p:cNvPr>
          <p:cNvSpPr>
            <a:spLocks noGrp="1"/>
          </p:cNvSpPr>
          <p:nvPr>
            <p:ph idx="1"/>
          </p:nvPr>
        </p:nvSpPr>
        <p:spPr/>
        <p:txBody>
          <a:bodyPr/>
          <a:lstStyle/>
          <a:p>
            <a:pPr algn="just">
              <a:buFont typeface="Wingdings" panose="05000000000000000000" pitchFamily="2" charset="2"/>
              <a:buChar char="§"/>
            </a:pPr>
            <a:r>
              <a:rPr lang="en-US" dirty="0"/>
              <a:t>In this technique, first, we write the message or plaintext in rows.</a:t>
            </a:r>
          </a:p>
          <a:p>
            <a:pPr algn="just">
              <a:buFont typeface="Wingdings" panose="05000000000000000000" pitchFamily="2" charset="2"/>
              <a:buChar char="§"/>
            </a:pPr>
            <a:r>
              <a:rPr lang="en-US" dirty="0"/>
              <a:t> After that, we read the message column by column.</a:t>
            </a:r>
          </a:p>
          <a:p>
            <a:pPr algn="just">
              <a:buFont typeface="Wingdings" panose="05000000000000000000" pitchFamily="2" charset="2"/>
              <a:buChar char="§"/>
            </a:pPr>
            <a:r>
              <a:rPr lang="en-US" dirty="0"/>
              <a:t>In this technique, we use a keyword to determine the no of rows. </a:t>
            </a:r>
            <a:r>
              <a:rPr lang="en-US" b="1" dirty="0"/>
              <a:t>Plaintext:</a:t>
            </a:r>
            <a:r>
              <a:rPr lang="en-US" dirty="0"/>
              <a:t> ATTACK POSTPONED UNTIL TWO AM</a:t>
            </a:r>
          </a:p>
          <a:p>
            <a:pPr marL="0" indent="0" algn="just">
              <a:buNone/>
            </a:pPr>
            <a:r>
              <a:rPr lang="en-US" dirty="0"/>
              <a:t> Key:        4 3 1  2  5  6 7 </a:t>
            </a:r>
          </a:p>
          <a:p>
            <a:pPr marL="0" indent="0" algn="just">
              <a:buNone/>
            </a:pPr>
            <a:r>
              <a:rPr lang="en-US" dirty="0"/>
              <a:t>Plaintext: A T </a:t>
            </a:r>
            <a:r>
              <a:rPr lang="en-US" dirty="0" err="1"/>
              <a:t>T</a:t>
            </a:r>
            <a:r>
              <a:rPr lang="en-US" dirty="0"/>
              <a:t> A C K P </a:t>
            </a:r>
          </a:p>
          <a:p>
            <a:pPr marL="0" indent="0" algn="just">
              <a:buNone/>
            </a:pPr>
            <a:r>
              <a:rPr lang="en-US" dirty="0"/>
              <a:t>                O S T P O N E </a:t>
            </a:r>
          </a:p>
          <a:p>
            <a:pPr marL="0" indent="0" algn="just">
              <a:buNone/>
            </a:pPr>
            <a:r>
              <a:rPr lang="en-US" dirty="0"/>
              <a:t>                D U N T I L T </a:t>
            </a:r>
          </a:p>
          <a:p>
            <a:pPr marL="0" indent="0" algn="just">
              <a:buNone/>
            </a:pPr>
            <a:r>
              <a:rPr lang="en-US" dirty="0"/>
              <a:t>               W O A M X Y Z </a:t>
            </a:r>
          </a:p>
          <a:p>
            <a:pPr marL="0" indent="0" algn="just">
              <a:buNone/>
            </a:pPr>
            <a:r>
              <a:rPr lang="en-US" dirty="0"/>
              <a:t>Ciphertext: TTNAAPTMTSUOAODWCOIXKNLYPETZ</a:t>
            </a:r>
          </a:p>
          <a:p>
            <a:pPr algn="just">
              <a:buFont typeface="Wingdings" panose="05000000000000000000" pitchFamily="2" charset="2"/>
              <a:buChar char="§"/>
            </a:pPr>
            <a:r>
              <a:rPr lang="en-US" sz="1800" dirty="0"/>
              <a:t>A pure transposition cipher is easily recognized because it has the same letter frequencies as the original plaintext. For the type of columnar transposition just shown, cryptanalysis is fairly straightforward and involves laying out the ciphertext in a matrix and playing around with column positions. </a:t>
            </a:r>
            <a:r>
              <a:rPr lang="en-US" sz="1800" dirty="0" err="1"/>
              <a:t>Digram</a:t>
            </a:r>
            <a:r>
              <a:rPr lang="en-US" sz="1800" dirty="0"/>
              <a:t> and trigram frequency tables can be useful</a:t>
            </a:r>
            <a:r>
              <a:rPr lang="en-US" dirty="0"/>
              <a:t>.</a:t>
            </a:r>
          </a:p>
        </p:txBody>
      </p:sp>
    </p:spTree>
    <p:extLst>
      <p:ext uri="{BB962C8B-B14F-4D97-AF65-F5344CB8AC3E}">
        <p14:creationId xmlns:p14="http://schemas.microsoft.com/office/powerpoint/2010/main" val="33220348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27EF-9F7F-464C-A6C8-184E6664C293}"/>
              </a:ext>
            </a:extLst>
          </p:cNvPr>
          <p:cNvSpPr>
            <a:spLocks noGrp="1"/>
          </p:cNvSpPr>
          <p:nvPr>
            <p:ph type="title"/>
          </p:nvPr>
        </p:nvSpPr>
        <p:spPr/>
        <p:txBody>
          <a:bodyPr>
            <a:normAutofit/>
          </a:bodyPr>
          <a:lstStyle/>
          <a:p>
            <a:r>
              <a:rPr lang="en-US" b="1" dirty="0"/>
              <a:t>Double Columnar Transposition Cipher</a:t>
            </a:r>
            <a:endParaRPr lang="en-US" dirty="0"/>
          </a:p>
        </p:txBody>
      </p:sp>
      <p:sp>
        <p:nvSpPr>
          <p:cNvPr id="3" name="Content Placeholder 2">
            <a:extLst>
              <a:ext uri="{FF2B5EF4-FFF2-40B4-BE49-F238E27FC236}">
                <a16:creationId xmlns:a16="http://schemas.microsoft.com/office/drawing/2014/main" id="{2394D6A2-32C7-4CD8-B10F-5F3CEC506ADC}"/>
              </a:ext>
            </a:extLst>
          </p:cNvPr>
          <p:cNvSpPr>
            <a:spLocks noGrp="1"/>
          </p:cNvSpPr>
          <p:nvPr>
            <p:ph idx="1"/>
          </p:nvPr>
        </p:nvSpPr>
        <p:spPr/>
        <p:txBody>
          <a:bodyPr>
            <a:normAutofit/>
          </a:bodyPr>
          <a:lstStyle/>
          <a:p>
            <a:pPr>
              <a:buFont typeface="Wingdings" panose="05000000000000000000" pitchFamily="2" charset="2"/>
              <a:buChar char="§"/>
            </a:pPr>
            <a:r>
              <a:rPr lang="en-US" sz="2400" dirty="0"/>
              <a:t>Double Columnar Transposition Cipher is another form of Transposition Cipher Technique. </a:t>
            </a:r>
          </a:p>
          <a:p>
            <a:pPr>
              <a:buFont typeface="Wingdings" panose="05000000000000000000" pitchFamily="2" charset="2"/>
              <a:buChar char="§"/>
            </a:pPr>
            <a:r>
              <a:rPr lang="en-US" sz="2400" dirty="0"/>
              <a:t>It is just similar to the columnar transposition technique. </a:t>
            </a:r>
          </a:p>
          <a:p>
            <a:pPr>
              <a:buFont typeface="Wingdings" panose="05000000000000000000" pitchFamily="2" charset="2"/>
              <a:buChar char="§"/>
            </a:pPr>
            <a:r>
              <a:rPr lang="en-US" sz="2400" dirty="0"/>
              <a:t>The main objective of using a Double Columnar Transposition Cipher is to encrypt the message twice. </a:t>
            </a:r>
          </a:p>
          <a:p>
            <a:pPr>
              <a:buFont typeface="Wingdings" panose="05000000000000000000" pitchFamily="2" charset="2"/>
              <a:buChar char="§"/>
            </a:pPr>
            <a:r>
              <a:rPr lang="en-US" sz="2400" dirty="0"/>
              <a:t>It makes use of the Single Columnar Transposition technique but uses two times. </a:t>
            </a:r>
          </a:p>
          <a:p>
            <a:pPr>
              <a:buFont typeface="Wingdings" panose="05000000000000000000" pitchFamily="2" charset="2"/>
              <a:buChar char="§"/>
            </a:pPr>
            <a:r>
              <a:rPr lang="en-US" sz="2400" dirty="0"/>
              <a:t>It can use the same or different secret keys. </a:t>
            </a:r>
          </a:p>
          <a:p>
            <a:pPr>
              <a:buFont typeface="Wingdings" panose="05000000000000000000" pitchFamily="2" charset="2"/>
              <a:buChar char="§"/>
            </a:pPr>
            <a:r>
              <a:rPr lang="en-US" sz="2400" dirty="0"/>
              <a:t>The output obtained from the first encryption will be the input to the second encryption.</a:t>
            </a:r>
          </a:p>
        </p:txBody>
      </p:sp>
    </p:spTree>
    <p:extLst>
      <p:ext uri="{BB962C8B-B14F-4D97-AF65-F5344CB8AC3E}">
        <p14:creationId xmlns:p14="http://schemas.microsoft.com/office/powerpoint/2010/main" val="39778173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46E82-9668-4B0D-A441-4E91B945ECE1}"/>
              </a:ext>
            </a:extLst>
          </p:cNvPr>
          <p:cNvSpPr>
            <a:spLocks noGrp="1"/>
          </p:cNvSpPr>
          <p:nvPr>
            <p:ph type="title"/>
          </p:nvPr>
        </p:nvSpPr>
        <p:spPr/>
        <p:txBody>
          <a:bodyPr/>
          <a:lstStyle/>
          <a:p>
            <a:r>
              <a:rPr lang="en-US" b="1" dirty="0"/>
              <a:t>Double Columnar Transposition Cipher</a:t>
            </a:r>
            <a:endParaRPr lang="en-US" dirty="0"/>
          </a:p>
        </p:txBody>
      </p:sp>
      <p:sp>
        <p:nvSpPr>
          <p:cNvPr id="3" name="Content Placeholder 2">
            <a:extLst>
              <a:ext uri="{FF2B5EF4-FFF2-40B4-BE49-F238E27FC236}">
                <a16:creationId xmlns:a16="http://schemas.microsoft.com/office/drawing/2014/main" id="{5F28B8FE-2CA6-41FA-93F3-E957C447708B}"/>
              </a:ext>
            </a:extLst>
          </p:cNvPr>
          <p:cNvSpPr>
            <a:spLocks noGrp="1"/>
          </p:cNvSpPr>
          <p:nvPr>
            <p:ph idx="1"/>
          </p:nvPr>
        </p:nvSpPr>
        <p:spPr>
          <a:xfrm>
            <a:off x="838200" y="1825624"/>
            <a:ext cx="10515600" cy="4734973"/>
          </a:xfrm>
        </p:spPr>
        <p:txBody>
          <a:bodyPr>
            <a:normAutofit fontScale="92500" lnSpcReduction="20000"/>
          </a:bodyPr>
          <a:lstStyle/>
          <a:p>
            <a:pPr marL="0" indent="0">
              <a:buNone/>
            </a:pPr>
            <a:r>
              <a:rPr lang="en-US" dirty="0"/>
              <a:t>The result is a more complex permutation that is not easily reconstructed.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gn="just">
              <a:buNone/>
            </a:pPr>
            <a:r>
              <a:rPr lang="en-US" sz="1900" dirty="0"/>
              <a:t>To visualize the result of this double transposition, designate the letters in the original plaintext message by the numbers designating their position. Thus, with 28 letters in the message, the original sequence of letters is</a:t>
            </a:r>
          </a:p>
          <a:p>
            <a:pPr marL="0" indent="0" algn="just">
              <a:buNone/>
            </a:pPr>
            <a:r>
              <a:rPr lang="en-US" sz="1900" dirty="0"/>
              <a:t>01 02 03 04 05 06 07 08 09 10 11 12 13 14 15 16 17 18 19 20 21 22 23 24 25 26 27 28</a:t>
            </a:r>
          </a:p>
          <a:p>
            <a:pPr marL="0" indent="0" algn="just">
              <a:buNone/>
            </a:pPr>
            <a:r>
              <a:rPr lang="en-US" sz="1900" dirty="0"/>
              <a:t>After the </a:t>
            </a:r>
            <a:r>
              <a:rPr lang="en-US" sz="1900" b="1" dirty="0"/>
              <a:t>first transposition</a:t>
            </a:r>
            <a:r>
              <a:rPr lang="en-US" sz="1900" dirty="0"/>
              <a:t>, we have </a:t>
            </a:r>
          </a:p>
          <a:p>
            <a:pPr marL="0" indent="0" algn="just">
              <a:buNone/>
            </a:pPr>
            <a:r>
              <a:rPr lang="en-US" sz="1900" dirty="0"/>
              <a:t>03 10 17 24 04 11 18 25 02 09 16 23 01 08 15 22 05 12 19 26 06 13 20 27 07 14 21 28 </a:t>
            </a:r>
          </a:p>
          <a:p>
            <a:pPr marL="0" indent="0" algn="just">
              <a:buNone/>
            </a:pPr>
            <a:r>
              <a:rPr lang="en-US" sz="1900" dirty="0"/>
              <a:t>which has a somewhat regular structure.</a:t>
            </a:r>
          </a:p>
          <a:p>
            <a:pPr marL="0" indent="0" algn="just">
              <a:buNone/>
            </a:pPr>
            <a:r>
              <a:rPr lang="en-US" sz="1900" dirty="0"/>
              <a:t>But after the </a:t>
            </a:r>
            <a:r>
              <a:rPr lang="en-US" sz="1900" b="1" dirty="0"/>
              <a:t>second transposition</a:t>
            </a:r>
            <a:r>
              <a:rPr lang="en-US" sz="1900" dirty="0"/>
              <a:t>, we have </a:t>
            </a:r>
          </a:p>
          <a:p>
            <a:pPr marL="0" indent="0" algn="just">
              <a:buNone/>
            </a:pPr>
            <a:r>
              <a:rPr lang="en-US" sz="1900" dirty="0"/>
              <a:t>17 09 05 27 24 16 12 07 10 02 22 20 03 25 15 13 04 23 19 14 11 01 26 21 18 08 06 28</a:t>
            </a:r>
          </a:p>
          <a:p>
            <a:pPr marL="0" indent="0" algn="just">
              <a:buNone/>
            </a:pPr>
            <a:r>
              <a:rPr lang="en-US" sz="1900" dirty="0"/>
              <a:t>This is a much less structured permutation and is much more difficult to cryptanalyze.</a:t>
            </a:r>
          </a:p>
        </p:txBody>
      </p:sp>
      <p:pic>
        <p:nvPicPr>
          <p:cNvPr id="4" name="Picture 3">
            <a:extLst>
              <a:ext uri="{FF2B5EF4-FFF2-40B4-BE49-F238E27FC236}">
                <a16:creationId xmlns:a16="http://schemas.microsoft.com/office/drawing/2014/main" id="{E0C10F88-CC86-4250-917C-621D28474238}"/>
              </a:ext>
            </a:extLst>
          </p:cNvPr>
          <p:cNvPicPr>
            <a:picLocks noChangeAspect="1"/>
          </p:cNvPicPr>
          <p:nvPr/>
        </p:nvPicPr>
        <p:blipFill>
          <a:blip r:embed="rId2"/>
          <a:stretch>
            <a:fillRect/>
          </a:stretch>
        </p:blipFill>
        <p:spPr>
          <a:xfrm>
            <a:off x="1134030" y="2046719"/>
            <a:ext cx="3739811" cy="1465954"/>
          </a:xfrm>
          <a:prstGeom prst="rect">
            <a:avLst/>
          </a:prstGeom>
        </p:spPr>
      </p:pic>
    </p:spTree>
    <p:extLst>
      <p:ext uri="{BB962C8B-B14F-4D97-AF65-F5344CB8AC3E}">
        <p14:creationId xmlns:p14="http://schemas.microsoft.com/office/powerpoint/2010/main" val="33227425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5004D-F3FC-49C9-8D59-B10D23435D7A}"/>
              </a:ext>
            </a:extLst>
          </p:cNvPr>
          <p:cNvSpPr>
            <a:spLocks noGrp="1"/>
          </p:cNvSpPr>
          <p:nvPr>
            <p:ph type="title"/>
          </p:nvPr>
        </p:nvSpPr>
        <p:spPr/>
        <p:txBody>
          <a:bodyPr/>
          <a:lstStyle/>
          <a:p>
            <a:r>
              <a:rPr lang="en-US" dirty="0"/>
              <a:t>Rotor machine</a:t>
            </a:r>
          </a:p>
        </p:txBody>
      </p:sp>
      <p:sp>
        <p:nvSpPr>
          <p:cNvPr id="3" name="Content Placeholder 2">
            <a:extLst>
              <a:ext uri="{FF2B5EF4-FFF2-40B4-BE49-F238E27FC236}">
                <a16:creationId xmlns:a16="http://schemas.microsoft.com/office/drawing/2014/main" id="{707769F1-8571-464E-9682-3F2493AD64F7}"/>
              </a:ext>
            </a:extLst>
          </p:cNvPr>
          <p:cNvSpPr>
            <a:spLocks noGrp="1"/>
          </p:cNvSpPr>
          <p:nvPr>
            <p:ph idx="1"/>
          </p:nvPr>
        </p:nvSpPr>
        <p:spPr/>
        <p:txBody>
          <a:bodyPr>
            <a:normAutofit/>
          </a:bodyPr>
          <a:lstStyle/>
          <a:p>
            <a:pPr algn="just">
              <a:buFont typeface="Wingdings" panose="05000000000000000000" pitchFamily="2" charset="2"/>
              <a:buChar char="§"/>
            </a:pPr>
            <a:r>
              <a:rPr lang="en-US" sz="2000" dirty="0"/>
              <a:t>From the previous lecture we have found out that multiple stages of encryption can produce an algorithm that is significantly more difficult to cryptanalyze. This is as true of substitution ciphers as it is of transposition ciphers.</a:t>
            </a:r>
          </a:p>
          <a:p>
            <a:pPr algn="just">
              <a:buFont typeface="Wingdings" panose="05000000000000000000" pitchFamily="2" charset="2"/>
              <a:buChar char="§"/>
            </a:pPr>
            <a:r>
              <a:rPr lang="en-US" sz="2000" dirty="0"/>
              <a:t>The most important application of the principle of multiple stages of encryption was a class of systems known as rotor machines.</a:t>
            </a:r>
          </a:p>
          <a:p>
            <a:pPr algn="just">
              <a:buFont typeface="Wingdings" panose="05000000000000000000" pitchFamily="2" charset="2"/>
              <a:buChar char="§"/>
            </a:pPr>
            <a:r>
              <a:rPr lang="en-US" sz="2000" dirty="0"/>
              <a:t>It implemented a very complex, varying substitution cipher</a:t>
            </a:r>
          </a:p>
          <a:p>
            <a:pPr algn="just">
              <a:buFont typeface="Wingdings" panose="05000000000000000000" pitchFamily="2" charset="2"/>
              <a:buChar char="§"/>
            </a:pPr>
            <a:r>
              <a:rPr lang="en-US" sz="2000" b="1" dirty="0"/>
              <a:t>History: </a:t>
            </a:r>
            <a:r>
              <a:rPr lang="en-US" sz="2000" dirty="0"/>
              <a:t>Machines based on the rotor principle were used by both Germany (Enigma) and Japan (Purple) in World War II.</a:t>
            </a:r>
          </a:p>
          <a:p>
            <a:pPr marL="0" indent="0" algn="just">
              <a:buNone/>
            </a:pPr>
            <a:r>
              <a:rPr lang="en-US" sz="2000" dirty="0"/>
              <a:t>     The breaking of both codes by the Allies was a significant factor in the war’s outcome.</a:t>
            </a:r>
          </a:p>
        </p:txBody>
      </p:sp>
    </p:spTree>
    <p:extLst>
      <p:ext uri="{BB962C8B-B14F-4D97-AF65-F5344CB8AC3E}">
        <p14:creationId xmlns:p14="http://schemas.microsoft.com/office/powerpoint/2010/main" val="1305248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24175-4A0D-44DE-94AB-F47A7E0E320D}"/>
              </a:ext>
            </a:extLst>
          </p:cNvPr>
          <p:cNvSpPr>
            <a:spLocks noGrp="1"/>
          </p:cNvSpPr>
          <p:nvPr>
            <p:ph type="title"/>
          </p:nvPr>
        </p:nvSpPr>
        <p:spPr/>
        <p:txBody>
          <a:bodyPr/>
          <a:lstStyle/>
          <a:p>
            <a:r>
              <a:rPr lang="en-US" dirty="0"/>
              <a:t>Rotor Machine</a:t>
            </a:r>
          </a:p>
        </p:txBody>
      </p:sp>
      <p:sp>
        <p:nvSpPr>
          <p:cNvPr id="3" name="Content Placeholder 2">
            <a:extLst>
              <a:ext uri="{FF2B5EF4-FFF2-40B4-BE49-F238E27FC236}">
                <a16:creationId xmlns:a16="http://schemas.microsoft.com/office/drawing/2014/main" id="{47E35F04-0166-42DA-B831-6F4AF1A7125E}"/>
              </a:ext>
            </a:extLst>
          </p:cNvPr>
          <p:cNvSpPr>
            <a:spLocks noGrp="1"/>
          </p:cNvSpPr>
          <p:nvPr>
            <p:ph idx="1"/>
          </p:nvPr>
        </p:nvSpPr>
        <p:spPr/>
        <p:txBody>
          <a:bodyPr>
            <a:normAutofit/>
          </a:bodyPr>
          <a:lstStyle/>
          <a:p>
            <a:pPr marL="0" indent="0">
              <a:buNone/>
            </a:pPr>
            <a:r>
              <a:rPr lang="en-US" sz="2800" b="1" dirty="0"/>
              <a:t>Structure</a:t>
            </a:r>
          </a:p>
          <a:p>
            <a:pPr algn="just">
              <a:buFont typeface="Wingdings" panose="05000000000000000000" pitchFamily="2" charset="2"/>
              <a:buChar char="q"/>
            </a:pPr>
            <a:r>
              <a:rPr lang="en-US" sz="2000" dirty="0"/>
              <a:t>The machine consists of a set of independently rotating cylinders through which electrical pulses can flow. </a:t>
            </a:r>
          </a:p>
          <a:p>
            <a:pPr algn="just">
              <a:buFont typeface="Wingdings" panose="05000000000000000000" pitchFamily="2" charset="2"/>
              <a:buChar char="q"/>
            </a:pPr>
            <a:r>
              <a:rPr lang="en-US" sz="2000" dirty="0"/>
              <a:t>Each cylinder has 26 input pins and 26 output pins, with internal wiring that connects each input pin to a unique output pin. </a:t>
            </a:r>
          </a:p>
          <a:p>
            <a:pPr algn="just">
              <a:buFont typeface="Wingdings" panose="05000000000000000000" pitchFamily="2" charset="2"/>
              <a:buChar char="q"/>
            </a:pPr>
            <a:r>
              <a:rPr lang="en-US" sz="2000" dirty="0"/>
              <a:t>For simplicity, only three of the internal connections in each cylinder are shown. </a:t>
            </a:r>
          </a:p>
          <a:p>
            <a:pPr algn="just">
              <a:buFont typeface="Wingdings" panose="05000000000000000000" pitchFamily="2" charset="2"/>
              <a:buChar char="q"/>
            </a:pPr>
            <a:r>
              <a:rPr lang="en-US" sz="2000" dirty="0"/>
              <a:t>If we associate each input and output pin with a letter of the alphabet, then a single cylinder defines a monoalphabetic substitution. </a:t>
            </a:r>
          </a:p>
          <a:p>
            <a:pPr algn="just">
              <a:buFont typeface="Wingdings" panose="05000000000000000000" pitchFamily="2" charset="2"/>
              <a:buChar char="q"/>
            </a:pPr>
            <a:r>
              <a:rPr lang="en-US" sz="2000" dirty="0"/>
              <a:t>For example, in Figure 2.8, if an operator depresses the key for the letter A, an electric signal is applied to the first pin of the first cylinder and flows through the internal connection to the twenty-fifth output pin. </a:t>
            </a:r>
          </a:p>
        </p:txBody>
      </p:sp>
    </p:spTree>
    <p:extLst>
      <p:ext uri="{BB962C8B-B14F-4D97-AF65-F5344CB8AC3E}">
        <p14:creationId xmlns:p14="http://schemas.microsoft.com/office/powerpoint/2010/main" val="32368060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B0334-5E2F-42CC-84CC-B47C167DA1DE}"/>
              </a:ext>
            </a:extLst>
          </p:cNvPr>
          <p:cNvSpPr>
            <a:spLocks noGrp="1"/>
          </p:cNvSpPr>
          <p:nvPr>
            <p:ph type="title"/>
          </p:nvPr>
        </p:nvSpPr>
        <p:spPr/>
        <p:txBody>
          <a:bodyPr/>
          <a:lstStyle/>
          <a:p>
            <a:r>
              <a:rPr lang="en-US" dirty="0"/>
              <a:t>Basic principle of rotor machine</a:t>
            </a:r>
            <a:endParaRPr lang="en-US" b="1" dirty="0"/>
          </a:p>
        </p:txBody>
      </p:sp>
      <p:pic>
        <p:nvPicPr>
          <p:cNvPr id="4" name="Content Placeholder 3">
            <a:extLst>
              <a:ext uri="{FF2B5EF4-FFF2-40B4-BE49-F238E27FC236}">
                <a16:creationId xmlns:a16="http://schemas.microsoft.com/office/drawing/2014/main" id="{50F8D15F-EF62-4DCD-9EF8-6523C8EDB3B6}"/>
              </a:ext>
            </a:extLst>
          </p:cNvPr>
          <p:cNvPicPr>
            <a:picLocks noGrp="1" noChangeAspect="1"/>
          </p:cNvPicPr>
          <p:nvPr>
            <p:ph idx="1"/>
          </p:nvPr>
        </p:nvPicPr>
        <p:blipFill>
          <a:blip r:embed="rId2"/>
          <a:stretch>
            <a:fillRect/>
          </a:stretch>
        </p:blipFill>
        <p:spPr>
          <a:xfrm>
            <a:off x="2029217" y="1690688"/>
            <a:ext cx="7443255" cy="4969160"/>
          </a:xfrm>
          <a:prstGeom prst="rect">
            <a:avLst/>
          </a:prstGeom>
        </p:spPr>
      </p:pic>
    </p:spTree>
    <p:extLst>
      <p:ext uri="{BB962C8B-B14F-4D97-AF65-F5344CB8AC3E}">
        <p14:creationId xmlns:p14="http://schemas.microsoft.com/office/powerpoint/2010/main" val="37928796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8D04B-9BC6-4B6D-AE84-F7E8E2896C8A}"/>
              </a:ext>
            </a:extLst>
          </p:cNvPr>
          <p:cNvSpPr>
            <a:spLocks noGrp="1"/>
          </p:cNvSpPr>
          <p:nvPr>
            <p:ph type="title"/>
          </p:nvPr>
        </p:nvSpPr>
        <p:spPr/>
        <p:txBody>
          <a:bodyPr/>
          <a:lstStyle/>
          <a:p>
            <a:r>
              <a:rPr lang="en-US" dirty="0"/>
              <a:t>Basic principle of rotor machine</a:t>
            </a:r>
          </a:p>
        </p:txBody>
      </p:sp>
      <p:sp>
        <p:nvSpPr>
          <p:cNvPr id="3" name="Content Placeholder 2">
            <a:extLst>
              <a:ext uri="{FF2B5EF4-FFF2-40B4-BE49-F238E27FC236}">
                <a16:creationId xmlns:a16="http://schemas.microsoft.com/office/drawing/2014/main" id="{2ADCE9E4-EC6F-4E49-B411-25EE8ED039E2}"/>
              </a:ext>
            </a:extLst>
          </p:cNvPr>
          <p:cNvSpPr>
            <a:spLocks noGrp="1"/>
          </p:cNvSpPr>
          <p:nvPr>
            <p:ph idx="1"/>
          </p:nvPr>
        </p:nvSpPr>
        <p:spPr/>
        <p:txBody>
          <a:bodyPr>
            <a:normAutofit/>
          </a:bodyPr>
          <a:lstStyle/>
          <a:p>
            <a:pPr algn="just">
              <a:buFont typeface="Wingdings" panose="05000000000000000000" pitchFamily="2" charset="2"/>
              <a:buChar char="§"/>
            </a:pPr>
            <a:r>
              <a:rPr lang="en-US" sz="2000" dirty="0"/>
              <a:t>The power of the rotor machine is in the use of multiple cylinders, in which the output pins of one cylinder are connected to the input pins of the next. Figure 2.8 shows a three-cylinder system.</a:t>
            </a:r>
          </a:p>
          <a:p>
            <a:pPr algn="just">
              <a:buFont typeface="Wingdings" panose="05000000000000000000" pitchFamily="2" charset="2"/>
              <a:buChar char="§"/>
            </a:pPr>
            <a:r>
              <a:rPr lang="en-US" sz="2000" dirty="0"/>
              <a:t>The left half of the figure shows a position in which the input from the operator to the first pin (plaintext letter a) is routed through the three cylinders to appear at the output of the second pin (ciphertext letter B).</a:t>
            </a:r>
          </a:p>
          <a:p>
            <a:pPr algn="just">
              <a:buFont typeface="Wingdings" panose="05000000000000000000" pitchFamily="2" charset="2"/>
              <a:buChar char="§"/>
            </a:pPr>
            <a:r>
              <a:rPr lang="en-US" sz="2000" dirty="0"/>
              <a:t>With multiple cylinders, the one closest to the operator input rotates one pin position with each keystroke. The right half of Figure 2.8 shows the system's configuration after a single keystroke. </a:t>
            </a:r>
          </a:p>
          <a:p>
            <a:pPr algn="just">
              <a:buFont typeface="Wingdings" panose="05000000000000000000" pitchFamily="2" charset="2"/>
              <a:buChar char="§"/>
            </a:pPr>
            <a:r>
              <a:rPr lang="en-US" sz="2000" b="1" dirty="0">
                <a:solidFill>
                  <a:srgbClr val="FF0000"/>
                </a:solidFill>
              </a:rPr>
              <a:t>For every complete rotation of the inner cylinder, the middle cylinder rotates one pin position. Finally, for every complete rotation of the middle cylinder, the outer cylinder rotates one pin position</a:t>
            </a:r>
            <a:r>
              <a:rPr lang="en-US" sz="2000" dirty="0"/>
              <a:t>.</a:t>
            </a:r>
          </a:p>
          <a:p>
            <a:pPr algn="just">
              <a:buFont typeface="Wingdings" panose="05000000000000000000" pitchFamily="2" charset="2"/>
              <a:buChar char="§"/>
            </a:pPr>
            <a:r>
              <a:rPr lang="en-US" sz="2000" dirty="0"/>
              <a:t>This is the same type of operation seen with an odometer. The result is that there are 26 x 26 x 26 = 17,576 different substitution alphabets used before the system repeats.</a:t>
            </a:r>
          </a:p>
        </p:txBody>
      </p:sp>
    </p:spTree>
    <p:extLst>
      <p:ext uri="{BB962C8B-B14F-4D97-AF65-F5344CB8AC3E}">
        <p14:creationId xmlns:p14="http://schemas.microsoft.com/office/powerpoint/2010/main" val="31335335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5DFEF-6B9F-43DD-943B-AAFFC5652204}"/>
              </a:ext>
            </a:extLst>
          </p:cNvPr>
          <p:cNvSpPr>
            <a:spLocks noGrp="1"/>
          </p:cNvSpPr>
          <p:nvPr>
            <p:ph type="title"/>
          </p:nvPr>
        </p:nvSpPr>
        <p:spPr/>
        <p:txBody>
          <a:bodyPr/>
          <a:lstStyle/>
          <a:p>
            <a:r>
              <a:rPr lang="en-US" dirty="0"/>
              <a:t>Steganography</a:t>
            </a:r>
          </a:p>
        </p:txBody>
      </p:sp>
      <p:sp>
        <p:nvSpPr>
          <p:cNvPr id="3" name="Content Placeholder 2">
            <a:extLst>
              <a:ext uri="{FF2B5EF4-FFF2-40B4-BE49-F238E27FC236}">
                <a16:creationId xmlns:a16="http://schemas.microsoft.com/office/drawing/2014/main" id="{7C45BFA0-4710-4BA5-95AB-375AD4A6C875}"/>
              </a:ext>
            </a:extLst>
          </p:cNvPr>
          <p:cNvSpPr>
            <a:spLocks noGrp="1"/>
          </p:cNvSpPr>
          <p:nvPr>
            <p:ph sz="half" idx="1"/>
          </p:nvPr>
        </p:nvSpPr>
        <p:spPr>
          <a:xfrm>
            <a:off x="838200" y="1825625"/>
            <a:ext cx="6686550" cy="4351338"/>
          </a:xfrm>
        </p:spPr>
        <p:txBody>
          <a:bodyPr>
            <a:normAutofit lnSpcReduction="10000"/>
          </a:bodyPr>
          <a:lstStyle/>
          <a:p>
            <a:pPr algn="just"/>
            <a:r>
              <a:rPr lang="en-US" sz="2000" dirty="0">
                <a:latin typeface="Times New Roman" panose="02020603050405020304" pitchFamily="18" charset="0"/>
                <a:cs typeface="Times New Roman" panose="02020603050405020304" pitchFamily="18" charset="0"/>
              </a:rPr>
              <a:t>A plaintext message may be hidden in one of two ways. </a:t>
            </a:r>
          </a:p>
          <a:p>
            <a:pPr marL="0" indent="0" algn="just">
              <a:buNone/>
            </a:pPr>
            <a:r>
              <a:rPr lang="en-US" sz="2000" dirty="0">
                <a:latin typeface="Times New Roman" panose="02020603050405020304" pitchFamily="18" charset="0"/>
                <a:cs typeface="Times New Roman" panose="02020603050405020304" pitchFamily="18" charset="0"/>
              </a:rPr>
              <a:t>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methods of steganography conceal the existence of the message</a:t>
            </a:r>
          </a:p>
          <a:p>
            <a:pPr algn="just"/>
            <a:r>
              <a:rPr lang="en-US" sz="2000" dirty="0">
                <a:latin typeface="Times New Roman" panose="02020603050405020304" pitchFamily="18" charset="0"/>
                <a:cs typeface="Times New Roman" panose="02020603050405020304" pitchFamily="18" charset="0"/>
              </a:rPr>
              <a:t>whereas the methods of cryptography render the message unintelligible to outsiders by various transformations of the text.</a:t>
            </a:r>
            <a:r>
              <a:rPr lang="en-US" sz="2000" dirty="0"/>
              <a:t> </a:t>
            </a:r>
            <a:r>
              <a:rPr lang="en-US" sz="2000" dirty="0">
                <a:latin typeface="Times New Roman" panose="02020603050405020304" pitchFamily="18" charset="0"/>
                <a:cs typeface="Times New Roman" panose="02020603050405020304" pitchFamily="18" charset="0"/>
              </a:rPr>
              <a:t>For example, the sequence of first letters of each word of the overall message spells out the hidden message.</a:t>
            </a:r>
          </a:p>
          <a:p>
            <a:pPr algn="just"/>
            <a:r>
              <a:rPr lang="en-US" sz="2000" dirty="0">
                <a:latin typeface="Times New Roman" panose="02020603050405020304" pitchFamily="18" charset="0"/>
                <a:cs typeface="Times New Roman" panose="02020603050405020304" pitchFamily="18" charset="0"/>
              </a:rPr>
              <a:t>A simple form of steganography, but one that is time-consuming to construct, is one in which an arrangement of words or letters within an apparently innocuous text spells out the real message</a:t>
            </a:r>
          </a:p>
          <a:p>
            <a:pPr marL="0" indent="0" algn="just">
              <a:buNone/>
            </a:pPr>
            <a:r>
              <a:rPr lang="en-US" sz="2000" b="1" dirty="0"/>
              <a:t>                                   Decipher this . It’s not too hard!</a:t>
            </a:r>
          </a:p>
        </p:txBody>
      </p:sp>
      <p:sp>
        <p:nvSpPr>
          <p:cNvPr id="5" name="TextBox 4">
            <a:extLst>
              <a:ext uri="{FF2B5EF4-FFF2-40B4-BE49-F238E27FC236}">
                <a16:creationId xmlns:a16="http://schemas.microsoft.com/office/drawing/2014/main" id="{99E0AD42-241D-4AD7-8CF5-C38E0FFF3666}"/>
              </a:ext>
            </a:extLst>
          </p:cNvPr>
          <p:cNvSpPr txBox="1"/>
          <p:nvPr/>
        </p:nvSpPr>
        <p:spPr>
          <a:xfrm>
            <a:off x="1457325" y="2223856"/>
            <a:ext cx="5973285" cy="646331"/>
          </a:xfrm>
          <a:prstGeom prst="rect">
            <a:avLst/>
          </a:prstGeom>
          <a:noFill/>
        </p:spPr>
        <p:txBody>
          <a:bodyPr wrap="square" rtlCol="0">
            <a:spAutoFit/>
          </a:bodyPr>
          <a:lstStyle/>
          <a:p>
            <a:pPr marL="342900" indent="-342900">
              <a:buAutoNum type="arabicPeriod"/>
            </a:pPr>
            <a:r>
              <a:rPr lang="en-US" dirty="0">
                <a:latin typeface="Times New Roman" panose="02020603050405020304" pitchFamily="18" charset="0"/>
                <a:cs typeface="Times New Roman" panose="02020603050405020304" pitchFamily="18" charset="0"/>
              </a:rPr>
              <a:t>Concealing the existence of the message</a:t>
            </a:r>
          </a:p>
          <a:p>
            <a:pPr marL="342900" indent="-342900">
              <a:buAutoNum type="arabicPeriod"/>
            </a:pPr>
            <a:r>
              <a:rPr lang="en-US" dirty="0">
                <a:latin typeface="Times New Roman" panose="02020603050405020304" pitchFamily="18" charset="0"/>
                <a:cs typeface="Times New Roman" panose="02020603050405020304" pitchFamily="18" charset="0"/>
              </a:rPr>
              <a:t>Change the message with various transformation</a:t>
            </a:r>
          </a:p>
        </p:txBody>
      </p:sp>
      <p:pic>
        <p:nvPicPr>
          <p:cNvPr id="12" name="Content Placeholder 11">
            <a:extLst>
              <a:ext uri="{FF2B5EF4-FFF2-40B4-BE49-F238E27FC236}">
                <a16:creationId xmlns:a16="http://schemas.microsoft.com/office/drawing/2014/main" id="{CEB82AB5-F543-47CE-96E1-5708866708A9}"/>
              </a:ext>
            </a:extLst>
          </p:cNvPr>
          <p:cNvPicPr>
            <a:picLocks noGrp="1" noChangeAspect="1"/>
          </p:cNvPicPr>
          <p:nvPr>
            <p:ph sz="half" idx="2"/>
          </p:nvPr>
        </p:nvPicPr>
        <p:blipFill>
          <a:blip r:embed="rId2"/>
          <a:stretch>
            <a:fillRect/>
          </a:stretch>
        </p:blipFill>
        <p:spPr>
          <a:xfrm>
            <a:off x="7620571" y="638174"/>
            <a:ext cx="4171230" cy="4038601"/>
          </a:xfrm>
          <a:prstGeom prst="rect">
            <a:avLst/>
          </a:prstGeom>
        </p:spPr>
      </p:pic>
      <p:cxnSp>
        <p:nvCxnSpPr>
          <p:cNvPr id="15" name="Connector: Elbow 14">
            <a:extLst>
              <a:ext uri="{FF2B5EF4-FFF2-40B4-BE49-F238E27FC236}">
                <a16:creationId xmlns:a16="http://schemas.microsoft.com/office/drawing/2014/main" id="{910E0D98-FEF9-4A92-8C6B-877A43ED1DD2}"/>
              </a:ext>
            </a:extLst>
          </p:cNvPr>
          <p:cNvCxnSpPr>
            <a:cxnSpLocks/>
            <a:endCxn id="12" idx="2"/>
          </p:cNvCxnSpPr>
          <p:nvPr/>
        </p:nvCxnSpPr>
        <p:spPr>
          <a:xfrm flipV="1">
            <a:off x="7430609" y="4676775"/>
            <a:ext cx="2275577" cy="1044894"/>
          </a:xfrm>
          <a:prstGeom prst="bentConnector2">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28590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8E861-D59F-4827-8B6C-0A9A0C7BB78F}"/>
              </a:ext>
            </a:extLst>
          </p:cNvPr>
          <p:cNvSpPr>
            <a:spLocks noGrp="1"/>
          </p:cNvSpPr>
          <p:nvPr>
            <p:ph type="title"/>
          </p:nvPr>
        </p:nvSpPr>
        <p:spPr/>
        <p:txBody>
          <a:bodyPr/>
          <a:lstStyle/>
          <a:p>
            <a:r>
              <a:rPr lang="en-US" dirty="0"/>
              <a:t>What is Cryptography?</a:t>
            </a:r>
          </a:p>
        </p:txBody>
      </p:sp>
      <p:sp>
        <p:nvSpPr>
          <p:cNvPr id="4" name="Content Placeholder 3">
            <a:extLst>
              <a:ext uri="{FF2B5EF4-FFF2-40B4-BE49-F238E27FC236}">
                <a16:creationId xmlns:a16="http://schemas.microsoft.com/office/drawing/2014/main" id="{5BC1B1B4-8CD0-4BDB-A4CC-D50320A45E72}"/>
              </a:ext>
            </a:extLst>
          </p:cNvPr>
          <p:cNvSpPr>
            <a:spLocks noGrp="1"/>
          </p:cNvSpPr>
          <p:nvPr>
            <p:ph idx="1"/>
          </p:nvPr>
        </p:nvSpPr>
        <p:spPr>
          <a:xfrm>
            <a:off x="838200" y="1825625"/>
            <a:ext cx="10515600" cy="4667250"/>
          </a:xfrm>
        </p:spPr>
        <p:txBody>
          <a:bodyPr>
            <a:normAutofit fontScale="92500" lnSpcReduction="10000"/>
          </a:bodyPr>
          <a:lstStyle/>
          <a:p>
            <a:pPr algn="just">
              <a:buFont typeface="Wingdings" panose="05000000000000000000" pitchFamily="2" charset="2"/>
              <a:buChar char="§"/>
            </a:pPr>
            <a:r>
              <a:rPr lang="en-US" sz="2000" dirty="0"/>
              <a:t>Cryptography is a technique of securing information and communications through the use of codes so that only those persons for whom the information is intended can understand and process it.</a:t>
            </a:r>
          </a:p>
          <a:p>
            <a:pPr algn="just">
              <a:buFont typeface="Wingdings" panose="05000000000000000000" pitchFamily="2" charset="2"/>
              <a:buChar char="§"/>
            </a:pPr>
            <a:r>
              <a:rPr lang="en-US" sz="2000" dirty="0"/>
              <a:t>The prefix “crypt” means “hidden” and the suffix “</a:t>
            </a:r>
            <a:r>
              <a:rPr lang="en-US" sz="2000" dirty="0" err="1"/>
              <a:t>graphy</a:t>
            </a:r>
            <a:r>
              <a:rPr lang="en-US" sz="2000" dirty="0"/>
              <a:t>” means “writing”.</a:t>
            </a:r>
          </a:p>
          <a:p>
            <a:pPr marL="0" indent="0" algn="just" fontAlgn="base">
              <a:buNone/>
            </a:pPr>
            <a:r>
              <a:rPr lang="en-US" sz="1900" b="1" dirty="0"/>
              <a:t>Features Of Cryptography</a:t>
            </a:r>
          </a:p>
          <a:p>
            <a:pPr algn="just" fontAlgn="base"/>
            <a:r>
              <a:rPr lang="en-US" sz="1900" b="1" dirty="0"/>
              <a:t>Confidentiality:</a:t>
            </a:r>
            <a:r>
              <a:rPr lang="en-US" sz="1900" dirty="0"/>
              <a:t> Information can only be accessed by the person for whom it is intended and no other person except him can access it.</a:t>
            </a:r>
          </a:p>
          <a:p>
            <a:pPr algn="just" fontAlgn="base"/>
            <a:r>
              <a:rPr lang="en-US" sz="1900" b="1" dirty="0"/>
              <a:t>Integrity:</a:t>
            </a:r>
            <a:r>
              <a:rPr lang="en-US" sz="1900" dirty="0"/>
              <a:t> Information cannot be modified in storage or transition between sender and intended receiver without any addition to information being detected.</a:t>
            </a:r>
          </a:p>
          <a:p>
            <a:pPr algn="just" fontAlgn="base"/>
            <a:r>
              <a:rPr lang="en-US" sz="1900" b="1" dirty="0"/>
              <a:t>Non-repudiation:</a:t>
            </a:r>
            <a:r>
              <a:rPr lang="en-US" sz="1900" dirty="0"/>
              <a:t> The creator/sender of information cannot deny his intention to send information at a later stage.</a:t>
            </a:r>
          </a:p>
          <a:p>
            <a:pPr algn="just" fontAlgn="base"/>
            <a:r>
              <a:rPr lang="en-US" sz="1900" b="1" dirty="0"/>
              <a:t>Authentication:</a:t>
            </a:r>
            <a:r>
              <a:rPr lang="en-US" sz="1900" dirty="0"/>
              <a:t> The identities of the sender and receiver are confirmed. As well destination/origin of the information is confirmed.</a:t>
            </a:r>
          </a:p>
          <a:p>
            <a:pPr algn="just" fontAlgn="base"/>
            <a:r>
              <a:rPr lang="en-US" sz="1900" b="1" dirty="0"/>
              <a:t>Interoperability: </a:t>
            </a:r>
            <a:r>
              <a:rPr lang="en-US" sz="1900" dirty="0"/>
              <a:t>Cryptography allows for secure communication between different systems and platforms.</a:t>
            </a:r>
          </a:p>
          <a:p>
            <a:pPr algn="just" fontAlgn="base"/>
            <a:r>
              <a:rPr lang="en-US" sz="1900" b="1" dirty="0"/>
              <a:t>Adaptability: </a:t>
            </a:r>
            <a:r>
              <a:rPr lang="en-US" sz="1900" dirty="0"/>
              <a:t>Cryptography continuously evolves to stay ahead of security threats and technological advancements.</a:t>
            </a:r>
          </a:p>
        </p:txBody>
      </p:sp>
    </p:spTree>
    <p:extLst>
      <p:ext uri="{BB962C8B-B14F-4D97-AF65-F5344CB8AC3E}">
        <p14:creationId xmlns:p14="http://schemas.microsoft.com/office/powerpoint/2010/main" val="28061786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E08CBC6-16B4-4441-A2CC-771E88ABBAE3}"/>
              </a:ext>
            </a:extLst>
          </p:cNvPr>
          <p:cNvSpPr>
            <a:spLocks noGrp="1"/>
          </p:cNvSpPr>
          <p:nvPr>
            <p:ph type="title"/>
          </p:nvPr>
        </p:nvSpPr>
        <p:spPr/>
        <p:txBody>
          <a:bodyPr/>
          <a:lstStyle/>
          <a:p>
            <a:r>
              <a:rPr lang="en-US" dirty="0"/>
              <a:t>Steganography</a:t>
            </a:r>
          </a:p>
        </p:txBody>
      </p:sp>
      <p:sp>
        <p:nvSpPr>
          <p:cNvPr id="6" name="Content Placeholder 5">
            <a:extLst>
              <a:ext uri="{FF2B5EF4-FFF2-40B4-BE49-F238E27FC236}">
                <a16:creationId xmlns:a16="http://schemas.microsoft.com/office/drawing/2014/main" id="{A2FF3ED6-FE64-4482-B302-29FEFE445CE7}"/>
              </a:ext>
            </a:extLst>
          </p:cNvPr>
          <p:cNvSpPr>
            <a:spLocks noGrp="1"/>
          </p:cNvSpPr>
          <p:nvPr>
            <p:ph idx="1"/>
          </p:nvPr>
        </p:nvSpPr>
        <p:spPr>
          <a:xfrm>
            <a:off x="838200" y="1825625"/>
            <a:ext cx="4676775" cy="4351338"/>
          </a:xfrm>
        </p:spPr>
        <p:txBody>
          <a:bodyPr>
            <a:normAutofit fontScale="85000" lnSpcReduction="10000"/>
          </a:bodyPr>
          <a:lstStyle/>
          <a:p>
            <a:pPr marL="0" indent="0">
              <a:lnSpc>
                <a:spcPct val="120000"/>
              </a:lnSpc>
              <a:buNone/>
            </a:pPr>
            <a:r>
              <a:rPr lang="en-US" sz="2000" dirty="0"/>
              <a:t>Greetings to all at Oxford. Many thanks for your</a:t>
            </a:r>
            <a:br>
              <a:rPr lang="en-US" sz="2000" dirty="0"/>
            </a:br>
            <a:r>
              <a:rPr lang="en-US" sz="2000" dirty="0"/>
              <a:t>letter and for the Summer examination package.</a:t>
            </a:r>
            <a:br>
              <a:rPr lang="en-US" sz="2000" dirty="0"/>
            </a:br>
            <a:r>
              <a:rPr lang="en-US" sz="2000" dirty="0"/>
              <a:t>All Entry Forms and Fee Forms should be ready</a:t>
            </a:r>
            <a:br>
              <a:rPr lang="en-US" sz="2000" dirty="0"/>
            </a:br>
            <a:r>
              <a:rPr lang="en-US" sz="2000" dirty="0"/>
              <a:t>for final dispatch to the Syndicate by Friday</a:t>
            </a:r>
            <a:br>
              <a:rPr lang="en-US" sz="2000" dirty="0"/>
            </a:br>
            <a:r>
              <a:rPr lang="en-US" sz="2000" dirty="0"/>
              <a:t>20th or at the very latest, I'm told, by the 21st.</a:t>
            </a:r>
            <a:br>
              <a:rPr lang="en-US" sz="2000" dirty="0"/>
            </a:br>
            <a:r>
              <a:rPr lang="en-US" sz="2000" dirty="0"/>
              <a:t>Admin has improved here, though there's room</a:t>
            </a:r>
            <a:br>
              <a:rPr lang="en-US" sz="2000" dirty="0"/>
            </a:br>
            <a:r>
              <a:rPr lang="en-US" sz="2000" dirty="0"/>
              <a:t>for improvement still; just give us all two or three</a:t>
            </a:r>
            <a:br>
              <a:rPr lang="en-US" sz="2000" dirty="0"/>
            </a:br>
            <a:r>
              <a:rPr lang="en-US" sz="2000" dirty="0"/>
              <a:t>more years and we'll really show you! Please</a:t>
            </a:r>
            <a:br>
              <a:rPr lang="en-US" sz="2000" dirty="0"/>
            </a:br>
            <a:r>
              <a:rPr lang="en-US" sz="2000" dirty="0"/>
              <a:t>don't let these wretched 16+ proposals destroy</a:t>
            </a:r>
            <a:br>
              <a:rPr lang="en-US" sz="2000" dirty="0"/>
            </a:br>
            <a:r>
              <a:rPr lang="en-US" sz="2000" dirty="0"/>
              <a:t>your basic O and A pattern. Certainly this</a:t>
            </a:r>
            <a:br>
              <a:rPr lang="en-US" sz="2000" dirty="0"/>
            </a:br>
            <a:r>
              <a:rPr lang="en-US" sz="2000" dirty="0"/>
              <a:t>sort of change, if implemented immediately,</a:t>
            </a:r>
            <a:br>
              <a:rPr lang="en-US" sz="2000" dirty="0"/>
            </a:br>
            <a:r>
              <a:rPr lang="en-US" sz="2000" dirty="0"/>
              <a:t>would bring chaos.</a:t>
            </a:r>
            <a:br>
              <a:rPr lang="en-US" sz="2000" dirty="0"/>
            </a:br>
            <a:br>
              <a:rPr lang="en-US" sz="2000" dirty="0"/>
            </a:br>
            <a:r>
              <a:rPr lang="en-US" sz="2000" dirty="0"/>
              <a:t>Sincerely Yours.</a:t>
            </a:r>
          </a:p>
        </p:txBody>
      </p:sp>
      <p:sp>
        <p:nvSpPr>
          <p:cNvPr id="7" name="TextBox 6">
            <a:extLst>
              <a:ext uri="{FF2B5EF4-FFF2-40B4-BE49-F238E27FC236}">
                <a16:creationId xmlns:a16="http://schemas.microsoft.com/office/drawing/2014/main" id="{D28CB922-3EB0-4DA2-BADE-735D32E56D44}"/>
              </a:ext>
            </a:extLst>
          </p:cNvPr>
          <p:cNvSpPr txBox="1"/>
          <p:nvPr/>
        </p:nvSpPr>
        <p:spPr>
          <a:xfrm>
            <a:off x="5753100" y="1877180"/>
            <a:ext cx="5124450" cy="435133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Greetings to all at Oxford. Many thanks for </a:t>
            </a:r>
            <a:r>
              <a:rPr lang="en-US" b="1" dirty="0">
                <a:solidFill>
                  <a:srgbClr val="FF0000"/>
                </a:solidFill>
                <a:latin typeface="Times New Roman" panose="02020603050405020304" pitchFamily="18" charset="0"/>
                <a:cs typeface="Times New Roman" panose="02020603050405020304" pitchFamily="18" charset="0"/>
              </a:rPr>
              <a:t>your</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letter and for the Summer examination </a:t>
            </a:r>
            <a:r>
              <a:rPr lang="en-US" b="1" dirty="0">
                <a:solidFill>
                  <a:srgbClr val="FF0000"/>
                </a:solidFill>
                <a:latin typeface="Times New Roman" panose="02020603050405020304" pitchFamily="18" charset="0"/>
                <a:cs typeface="Times New Roman" panose="02020603050405020304" pitchFamily="18" charset="0"/>
              </a:rPr>
              <a:t>package.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All Entry Forms and Fee Forms should be </a:t>
            </a:r>
            <a:r>
              <a:rPr lang="en-US" b="1" dirty="0">
                <a:solidFill>
                  <a:srgbClr val="FF0000"/>
                </a:solidFill>
                <a:latin typeface="Times New Roman" panose="02020603050405020304" pitchFamily="18" charset="0"/>
                <a:cs typeface="Times New Roman" panose="02020603050405020304" pitchFamily="18" charset="0"/>
              </a:rPr>
              <a:t>ready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for final dispatch to the Syndicate by </a:t>
            </a:r>
            <a:r>
              <a:rPr lang="en-US" b="1" dirty="0">
                <a:solidFill>
                  <a:srgbClr val="FF0000"/>
                </a:solidFill>
                <a:latin typeface="Times New Roman" panose="02020603050405020304" pitchFamily="18" charset="0"/>
                <a:cs typeface="Times New Roman" panose="02020603050405020304" pitchFamily="18" charset="0"/>
              </a:rPr>
              <a:t>Friday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20th or at the very latest, I'm told, by the </a:t>
            </a:r>
            <a:r>
              <a:rPr lang="en-US" b="1" dirty="0">
                <a:solidFill>
                  <a:srgbClr val="FF0000"/>
                </a:solidFill>
                <a:latin typeface="Times New Roman" panose="02020603050405020304" pitchFamily="18" charset="0"/>
                <a:cs typeface="Times New Roman" panose="02020603050405020304" pitchFamily="18" charset="0"/>
              </a:rPr>
              <a:t>21st.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Admin has improved here, though there's </a:t>
            </a:r>
            <a:r>
              <a:rPr lang="en-US" b="1" dirty="0">
                <a:solidFill>
                  <a:srgbClr val="FF0000"/>
                </a:solidFill>
                <a:latin typeface="Times New Roman" panose="02020603050405020304" pitchFamily="18" charset="0"/>
                <a:cs typeface="Times New Roman" panose="02020603050405020304" pitchFamily="18" charset="0"/>
              </a:rPr>
              <a:t>room</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for improvement still; just give us all two or </a:t>
            </a:r>
            <a:r>
              <a:rPr lang="en-US" b="1" dirty="0">
                <a:solidFill>
                  <a:srgbClr val="FF0000"/>
                </a:solidFill>
                <a:latin typeface="Times New Roman" panose="02020603050405020304" pitchFamily="18" charset="0"/>
                <a:cs typeface="Times New Roman" panose="02020603050405020304" pitchFamily="18" charset="0"/>
              </a:rPr>
              <a:t>three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more years and we'll really show you! </a:t>
            </a:r>
            <a:r>
              <a:rPr lang="en-US" b="1" dirty="0">
                <a:solidFill>
                  <a:srgbClr val="FF0000"/>
                </a:solidFill>
                <a:latin typeface="Times New Roman" panose="02020603050405020304" pitchFamily="18" charset="0"/>
                <a:cs typeface="Times New Roman" panose="02020603050405020304" pitchFamily="18" charset="0"/>
              </a:rPr>
              <a:t>Please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don't let these wretched 16+ proposals </a:t>
            </a:r>
            <a:r>
              <a:rPr lang="en-US" b="1" dirty="0">
                <a:solidFill>
                  <a:srgbClr val="FF0000"/>
                </a:solidFill>
                <a:latin typeface="Times New Roman" panose="02020603050405020304" pitchFamily="18" charset="0"/>
                <a:cs typeface="Times New Roman" panose="02020603050405020304" pitchFamily="18" charset="0"/>
              </a:rPr>
              <a:t>destroy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your basic O and A pattern. Certainly </a:t>
            </a:r>
            <a:r>
              <a:rPr lang="en-US" b="1" dirty="0">
                <a:solidFill>
                  <a:srgbClr val="FF0000"/>
                </a:solidFill>
                <a:latin typeface="Times New Roman" panose="02020603050405020304" pitchFamily="18" charset="0"/>
                <a:cs typeface="Times New Roman" panose="02020603050405020304" pitchFamily="18" charset="0"/>
              </a:rPr>
              <a:t>this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sort of change, if implemented </a:t>
            </a:r>
            <a:r>
              <a:rPr lang="en-US" b="1" dirty="0">
                <a:solidFill>
                  <a:srgbClr val="FF0000"/>
                </a:solidFill>
                <a:latin typeface="Times New Roman" panose="02020603050405020304" pitchFamily="18" charset="0"/>
                <a:cs typeface="Times New Roman" panose="02020603050405020304" pitchFamily="18" charset="0"/>
              </a:rPr>
              <a:t>immediately,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would bring chaos.</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Sincerely Yours.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9924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B5DBCBC-4B2A-4382-992D-D721EDC356A5}"/>
              </a:ext>
            </a:extLst>
          </p:cNvPr>
          <p:cNvSpPr>
            <a:spLocks noGrp="1"/>
          </p:cNvSpPr>
          <p:nvPr>
            <p:ph type="title"/>
          </p:nvPr>
        </p:nvSpPr>
        <p:spPr/>
        <p:txBody>
          <a:bodyPr/>
          <a:lstStyle/>
          <a:p>
            <a:r>
              <a:rPr lang="en-US" dirty="0"/>
              <a:t>Steganography</a:t>
            </a:r>
          </a:p>
        </p:txBody>
      </p:sp>
      <p:sp>
        <p:nvSpPr>
          <p:cNvPr id="6" name="Content Placeholder 5">
            <a:extLst>
              <a:ext uri="{FF2B5EF4-FFF2-40B4-BE49-F238E27FC236}">
                <a16:creationId xmlns:a16="http://schemas.microsoft.com/office/drawing/2014/main" id="{ED1112DF-2AD9-4420-A986-63014F3F99BA}"/>
              </a:ext>
            </a:extLst>
          </p:cNvPr>
          <p:cNvSpPr>
            <a:spLocks noGrp="1"/>
          </p:cNvSpPr>
          <p:nvPr>
            <p:ph idx="1"/>
          </p:nvPr>
        </p:nvSpPr>
        <p:spPr>
          <a:xfrm>
            <a:off x="838200" y="1690688"/>
            <a:ext cx="10515600" cy="4802187"/>
          </a:xfrm>
        </p:spPr>
        <p:txBody>
          <a:bodyPr>
            <a:noAutofit/>
          </a:bodyPr>
          <a:lstStyle/>
          <a:p>
            <a:pPr marL="0" indent="0">
              <a:lnSpc>
                <a:spcPct val="110000"/>
              </a:lnSpc>
              <a:buNone/>
            </a:pPr>
            <a:r>
              <a:rPr lang="en-US" sz="2000" dirty="0"/>
              <a:t>'Steganography' is not specifically a technique, but a general practice of concealing a message within other message. The hidden message appears not gibberish (as it does in cryptography), but appears to be something else.</a:t>
            </a:r>
          </a:p>
          <a:p>
            <a:pPr marL="0" indent="0">
              <a:lnSpc>
                <a:spcPct val="110000"/>
              </a:lnSpc>
              <a:buNone/>
            </a:pPr>
            <a:r>
              <a:rPr lang="en-US" sz="2000" dirty="0"/>
              <a:t>Various other techniques have been used historically; some examples are the following :</a:t>
            </a:r>
          </a:p>
          <a:p>
            <a:pPr>
              <a:lnSpc>
                <a:spcPct val="110000"/>
              </a:lnSpc>
              <a:buFont typeface="Wingdings" panose="05000000000000000000" pitchFamily="2" charset="2"/>
              <a:buChar char="§"/>
            </a:pPr>
            <a:r>
              <a:rPr lang="en-US" sz="2000" dirty="0"/>
              <a:t> </a:t>
            </a:r>
            <a:r>
              <a:rPr lang="en-US" sz="2000" b="1" dirty="0"/>
              <a:t>Character marking: </a:t>
            </a:r>
            <a:r>
              <a:rPr lang="en-US" sz="2000" dirty="0"/>
              <a:t>Selected letters of printed or typewritten text are over written in pencil. The marks are ordinarily not visible unless the paper is held at an angle to bright light. </a:t>
            </a:r>
          </a:p>
          <a:p>
            <a:pPr>
              <a:lnSpc>
                <a:spcPct val="110000"/>
              </a:lnSpc>
              <a:buFont typeface="Wingdings" panose="05000000000000000000" pitchFamily="2" charset="2"/>
              <a:buChar char="§"/>
            </a:pPr>
            <a:r>
              <a:rPr lang="en-US" sz="2000" b="1" dirty="0"/>
              <a:t>Invisible ink: </a:t>
            </a:r>
            <a:r>
              <a:rPr lang="en-US" sz="2000" dirty="0"/>
              <a:t>A number of substances can be used for writing but leave no visible trace until heat or some chemical is applied to the paper. </a:t>
            </a:r>
          </a:p>
          <a:p>
            <a:pPr>
              <a:lnSpc>
                <a:spcPct val="110000"/>
              </a:lnSpc>
              <a:buFont typeface="Wingdings" panose="05000000000000000000" pitchFamily="2" charset="2"/>
              <a:buChar char="§"/>
            </a:pPr>
            <a:r>
              <a:rPr lang="en-US" sz="2000" b="1" dirty="0"/>
              <a:t>Pin punctures: </a:t>
            </a:r>
            <a:r>
              <a:rPr lang="en-US" sz="2000" dirty="0"/>
              <a:t>Small pin punctures on selected letters are ordinarily not visible unless the paper is held up in front of a light. </a:t>
            </a:r>
          </a:p>
          <a:p>
            <a:pPr>
              <a:lnSpc>
                <a:spcPct val="110000"/>
              </a:lnSpc>
              <a:buFont typeface="Wingdings" panose="05000000000000000000" pitchFamily="2" charset="2"/>
              <a:buChar char="§"/>
            </a:pPr>
            <a:r>
              <a:rPr lang="en-US" sz="2000" b="1" dirty="0"/>
              <a:t>Typewriter correction ribbon: </a:t>
            </a:r>
            <a:r>
              <a:rPr lang="en-US" sz="2000" dirty="0"/>
              <a:t>Used between lines typed with a black ribbon, the results of typing with the correction tape are visible only under a strong light. </a:t>
            </a:r>
          </a:p>
        </p:txBody>
      </p:sp>
    </p:spTree>
    <p:extLst>
      <p:ext uri="{BB962C8B-B14F-4D97-AF65-F5344CB8AC3E}">
        <p14:creationId xmlns:p14="http://schemas.microsoft.com/office/powerpoint/2010/main" val="40895762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DC4CF-CD4B-45FD-BE01-8AD17F99F89B}"/>
              </a:ext>
            </a:extLst>
          </p:cNvPr>
          <p:cNvSpPr>
            <a:spLocks noGrp="1"/>
          </p:cNvSpPr>
          <p:nvPr>
            <p:ph type="title"/>
          </p:nvPr>
        </p:nvSpPr>
        <p:spPr/>
        <p:txBody>
          <a:bodyPr/>
          <a:lstStyle/>
          <a:p>
            <a:r>
              <a:rPr lang="en-US" dirty="0"/>
              <a:t>Steganography</a:t>
            </a:r>
          </a:p>
        </p:txBody>
      </p:sp>
      <p:sp>
        <p:nvSpPr>
          <p:cNvPr id="3" name="Content Placeholder 2">
            <a:extLst>
              <a:ext uri="{FF2B5EF4-FFF2-40B4-BE49-F238E27FC236}">
                <a16:creationId xmlns:a16="http://schemas.microsoft.com/office/drawing/2014/main" id="{97506B88-3512-4EF7-B5BE-F5BDF6BC9B20}"/>
              </a:ext>
            </a:extLst>
          </p:cNvPr>
          <p:cNvSpPr>
            <a:spLocks noGrp="1"/>
          </p:cNvSpPr>
          <p:nvPr>
            <p:ph idx="1"/>
          </p:nvPr>
        </p:nvSpPr>
        <p:spPr/>
        <p:txBody>
          <a:bodyPr>
            <a:normAutofit/>
          </a:bodyPr>
          <a:lstStyle/>
          <a:p>
            <a:pPr marL="0" indent="0">
              <a:buNone/>
            </a:pPr>
            <a:r>
              <a:rPr lang="en-US" sz="2400" dirty="0"/>
              <a:t>In modern world, digital steganography techniques is used to </a:t>
            </a:r>
          </a:p>
          <a:p>
            <a:pPr>
              <a:buFont typeface="Wingdings" panose="05000000000000000000" pitchFamily="2" charset="2"/>
              <a:buChar char="§"/>
            </a:pPr>
            <a:r>
              <a:rPr lang="en-US" sz="2400" dirty="0"/>
              <a:t>Hiding files, messages, images, documents or videos into another files, messages, images, documents or videos. </a:t>
            </a:r>
          </a:p>
          <a:p>
            <a:pPr>
              <a:buFont typeface="Wingdings" panose="05000000000000000000" pitchFamily="2" charset="2"/>
              <a:buChar char="§"/>
            </a:pPr>
            <a:r>
              <a:rPr lang="en-US" sz="2400" dirty="0"/>
              <a:t>Most of such techniques work by hiding the 'bits' of original message/file into the 'bits'-representation of the 'cover'-message/file. </a:t>
            </a:r>
          </a:p>
          <a:p>
            <a:pPr marL="0" indent="0">
              <a:buNone/>
            </a:pPr>
            <a:r>
              <a:rPr lang="en-US" sz="2400" dirty="0"/>
              <a:t>Some examples can be </a:t>
            </a:r>
          </a:p>
          <a:p>
            <a:pPr marL="457200" indent="-457200">
              <a:buFont typeface="+mj-lt"/>
              <a:buAutoNum type="arabicPeriod"/>
            </a:pPr>
            <a:r>
              <a:rPr lang="en-US" sz="2400" dirty="0"/>
              <a:t>Concealing messages within the lowest bits of 'noisy' images or sound files</a:t>
            </a:r>
          </a:p>
          <a:p>
            <a:pPr marL="457200" indent="-457200">
              <a:buFont typeface="+mj-lt"/>
              <a:buAutoNum type="arabicPeriod"/>
            </a:pPr>
            <a:r>
              <a:rPr lang="en-US" sz="2400" dirty="0"/>
              <a:t>Pictures embedded in the video material</a:t>
            </a:r>
          </a:p>
          <a:p>
            <a:pPr marL="457200" indent="-457200">
              <a:buFont typeface="+mj-lt"/>
              <a:buAutoNum type="arabicPeriod"/>
            </a:pPr>
            <a:r>
              <a:rPr lang="en-US" sz="2400" dirty="0"/>
              <a:t>Making text as the same color as the background in a document/blog</a:t>
            </a:r>
          </a:p>
        </p:txBody>
      </p:sp>
    </p:spTree>
    <p:extLst>
      <p:ext uri="{BB962C8B-B14F-4D97-AF65-F5344CB8AC3E}">
        <p14:creationId xmlns:p14="http://schemas.microsoft.com/office/powerpoint/2010/main" val="38107336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C89FD-987E-42F3-88A7-4FB411CA5915}"/>
              </a:ext>
            </a:extLst>
          </p:cNvPr>
          <p:cNvSpPr>
            <a:spLocks noGrp="1"/>
          </p:cNvSpPr>
          <p:nvPr>
            <p:ph type="title"/>
          </p:nvPr>
        </p:nvSpPr>
        <p:spPr/>
        <p:txBody>
          <a:bodyPr/>
          <a:lstStyle/>
          <a:p>
            <a:r>
              <a:rPr lang="en-US" dirty="0"/>
              <a:t>Steganography</a:t>
            </a:r>
          </a:p>
        </p:txBody>
      </p:sp>
      <p:sp>
        <p:nvSpPr>
          <p:cNvPr id="3" name="Content Placeholder 2">
            <a:extLst>
              <a:ext uri="{FF2B5EF4-FFF2-40B4-BE49-F238E27FC236}">
                <a16:creationId xmlns:a16="http://schemas.microsoft.com/office/drawing/2014/main" id="{09592B2A-2937-4F70-B555-FB1136BCEEA7}"/>
              </a:ext>
            </a:extLst>
          </p:cNvPr>
          <p:cNvSpPr>
            <a:spLocks noGrp="1"/>
          </p:cNvSpPr>
          <p:nvPr>
            <p:ph idx="1"/>
          </p:nvPr>
        </p:nvSpPr>
        <p:spPr/>
        <p:txBody>
          <a:bodyPr>
            <a:normAutofit/>
          </a:bodyPr>
          <a:lstStyle/>
          <a:p>
            <a:pPr marL="0" indent="0" algn="just">
              <a:buNone/>
            </a:pPr>
            <a:r>
              <a:rPr lang="en-US" sz="2000" b="1" dirty="0"/>
              <a:t>Disadvantage</a:t>
            </a:r>
          </a:p>
          <a:p>
            <a:pPr marL="0" indent="0" algn="just">
              <a:buNone/>
            </a:pPr>
            <a:r>
              <a:rPr lang="en-US" sz="2000" dirty="0"/>
              <a:t>Steganography has a number of drawbacks when compared to encryption.</a:t>
            </a:r>
          </a:p>
          <a:p>
            <a:pPr algn="just">
              <a:buFont typeface="Wingdings" panose="05000000000000000000" pitchFamily="2" charset="2"/>
              <a:buChar char="§"/>
            </a:pPr>
            <a:r>
              <a:rPr lang="en-US" sz="2000" dirty="0"/>
              <a:t>It requires a lot of overhead to hide a relatively few bits of information, although using a scheme like that proposed in the preceding paragraph may make it more effective. </a:t>
            </a:r>
          </a:p>
          <a:p>
            <a:pPr algn="just">
              <a:buFont typeface="Wingdings" panose="05000000000000000000" pitchFamily="2" charset="2"/>
              <a:buChar char="§"/>
            </a:pPr>
            <a:r>
              <a:rPr lang="en-US" sz="2000" dirty="0"/>
              <a:t>Also, once the system is discovered, it becomes virtually worthless. This problem, too, can be overcome if the insertion method depends on some sort of key.</a:t>
            </a:r>
          </a:p>
          <a:p>
            <a:pPr marL="0" indent="0" algn="just">
              <a:buNone/>
            </a:pPr>
            <a:r>
              <a:rPr lang="en-US" sz="2000" b="1" dirty="0"/>
              <a:t>Solution: </a:t>
            </a:r>
            <a:r>
              <a:rPr lang="en-US" sz="2000" dirty="0"/>
              <a:t>Alternatively, a message can be first encrypted and then hidden using steganography</a:t>
            </a:r>
          </a:p>
          <a:p>
            <a:pPr marL="0" indent="0" algn="just">
              <a:buNone/>
            </a:pPr>
            <a:r>
              <a:rPr lang="en-US" sz="2000" b="1" dirty="0"/>
              <a:t>Advantages</a:t>
            </a:r>
          </a:p>
          <a:p>
            <a:pPr marL="0" indent="0" algn="just">
              <a:buNone/>
            </a:pPr>
            <a:r>
              <a:rPr lang="en-US" sz="2000" dirty="0"/>
              <a:t>The advantage of steganography is that </a:t>
            </a:r>
          </a:p>
          <a:p>
            <a:pPr marL="0" indent="0" algn="just">
              <a:buNone/>
            </a:pPr>
            <a:r>
              <a:rPr lang="en-US" sz="2000" dirty="0"/>
              <a:t>It can be employed by parties who have something to lose should the fact of their secret communication be discovered. Encryption flags traffic as important or secret or may identify the sender or receiver as someone with something to hide.</a:t>
            </a:r>
            <a:endParaRPr lang="en-US" sz="2000" b="1" dirty="0"/>
          </a:p>
        </p:txBody>
      </p:sp>
    </p:spTree>
    <p:extLst>
      <p:ext uri="{BB962C8B-B14F-4D97-AF65-F5344CB8AC3E}">
        <p14:creationId xmlns:p14="http://schemas.microsoft.com/office/powerpoint/2010/main" val="18810223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87FCA-BCC6-4F28-B970-5329C4D4C895}"/>
              </a:ext>
            </a:extLst>
          </p:cNvPr>
          <p:cNvSpPr>
            <a:spLocks noGrp="1"/>
          </p:cNvSpPr>
          <p:nvPr>
            <p:ph type="title"/>
          </p:nvPr>
        </p:nvSpPr>
        <p:spPr/>
        <p:txBody>
          <a:bodyPr/>
          <a:lstStyle/>
          <a:p>
            <a:pPr marL="12700">
              <a:lnSpc>
                <a:spcPct val="100000"/>
              </a:lnSpc>
              <a:spcBef>
                <a:spcPts val="315"/>
              </a:spcBef>
              <a:tabLst>
                <a:tab pos="241300" algn="l"/>
              </a:tabLst>
            </a:pPr>
            <a:r>
              <a:rPr lang="en-US" spc="-10" dirty="0">
                <a:latin typeface="Times New Roman"/>
                <a:cs typeface="Times New Roman"/>
              </a:rPr>
              <a:t>What </a:t>
            </a:r>
            <a:r>
              <a:rPr lang="en-US" dirty="0">
                <a:latin typeface="Times New Roman"/>
                <a:cs typeface="Times New Roman"/>
              </a:rPr>
              <a:t>is</a:t>
            </a:r>
            <a:r>
              <a:rPr lang="en-US" spc="-20" dirty="0">
                <a:latin typeface="Times New Roman"/>
                <a:cs typeface="Times New Roman"/>
              </a:rPr>
              <a:t> </a:t>
            </a:r>
            <a:r>
              <a:rPr lang="en-US" dirty="0">
                <a:latin typeface="Times New Roman"/>
                <a:cs typeface="Times New Roman"/>
              </a:rPr>
              <a:t>Block</a:t>
            </a:r>
            <a:r>
              <a:rPr lang="en-US" spc="-30" dirty="0">
                <a:latin typeface="Times New Roman"/>
                <a:cs typeface="Times New Roman"/>
              </a:rPr>
              <a:t> </a:t>
            </a:r>
            <a:r>
              <a:rPr lang="en-US" dirty="0">
                <a:latin typeface="Times New Roman"/>
                <a:cs typeface="Times New Roman"/>
              </a:rPr>
              <a:t>Cipher?</a:t>
            </a:r>
          </a:p>
        </p:txBody>
      </p:sp>
      <p:sp>
        <p:nvSpPr>
          <p:cNvPr id="3" name="Content Placeholder 2">
            <a:extLst>
              <a:ext uri="{FF2B5EF4-FFF2-40B4-BE49-F238E27FC236}">
                <a16:creationId xmlns:a16="http://schemas.microsoft.com/office/drawing/2014/main" id="{9ED19A68-5CC1-41EC-BF55-227B7CE2B3D2}"/>
              </a:ext>
            </a:extLst>
          </p:cNvPr>
          <p:cNvSpPr>
            <a:spLocks noGrp="1"/>
          </p:cNvSpPr>
          <p:nvPr>
            <p:ph idx="1"/>
          </p:nvPr>
        </p:nvSpPr>
        <p:spPr/>
        <p:txBody>
          <a:bodyPr>
            <a:normAutofit/>
          </a:bodyPr>
          <a:lstStyle/>
          <a:p>
            <a:pPr marL="241300" marR="6350" algn="just">
              <a:lnSpc>
                <a:spcPct val="100000"/>
              </a:lnSpc>
              <a:spcBef>
                <a:spcPts val="425"/>
              </a:spcBef>
              <a:buFont typeface="Arial MT"/>
              <a:buChar char="•"/>
              <a:tabLst>
                <a:tab pos="241300" algn="l"/>
              </a:tabLst>
            </a:pPr>
            <a:r>
              <a:rPr lang="en-US" sz="2400" spc="-5" dirty="0"/>
              <a:t>An</a:t>
            </a:r>
            <a:r>
              <a:rPr lang="en-US" sz="2400" spc="245" dirty="0"/>
              <a:t> </a:t>
            </a:r>
            <a:r>
              <a:rPr lang="en-US" sz="2400" spc="-5" dirty="0"/>
              <a:t>encryption</a:t>
            </a:r>
            <a:r>
              <a:rPr lang="en-US" sz="2400" spc="245" dirty="0"/>
              <a:t> </a:t>
            </a:r>
            <a:r>
              <a:rPr lang="en-US" sz="2400" spc="-5" dirty="0"/>
              <a:t>technique</a:t>
            </a:r>
            <a:r>
              <a:rPr lang="en-US" sz="2400" spc="235" dirty="0"/>
              <a:t> </a:t>
            </a:r>
            <a:r>
              <a:rPr lang="en-US" sz="2400" dirty="0"/>
              <a:t>that</a:t>
            </a:r>
            <a:r>
              <a:rPr lang="en-US" sz="2400" spc="235" dirty="0"/>
              <a:t> </a:t>
            </a:r>
            <a:r>
              <a:rPr lang="en-US" sz="2400" spc="-5" dirty="0"/>
              <a:t>applies</a:t>
            </a:r>
            <a:r>
              <a:rPr lang="en-US" sz="2400" spc="245" dirty="0"/>
              <a:t> </a:t>
            </a:r>
            <a:r>
              <a:rPr lang="en-US" sz="2400" dirty="0"/>
              <a:t>an</a:t>
            </a:r>
            <a:r>
              <a:rPr lang="en-US" sz="2400" spc="229" dirty="0"/>
              <a:t> </a:t>
            </a:r>
            <a:r>
              <a:rPr lang="en-US" sz="2400" spc="-5" dirty="0"/>
              <a:t>algorithm</a:t>
            </a:r>
            <a:r>
              <a:rPr lang="en-US" sz="2400" spc="220" dirty="0"/>
              <a:t> </a:t>
            </a:r>
            <a:r>
              <a:rPr lang="en-US" sz="2400" dirty="0"/>
              <a:t>with</a:t>
            </a:r>
            <a:r>
              <a:rPr lang="en-US" sz="2400" spc="254" dirty="0"/>
              <a:t> </a:t>
            </a:r>
            <a:r>
              <a:rPr lang="en-US" sz="2400" spc="-5" dirty="0"/>
              <a:t>parameters</a:t>
            </a:r>
            <a:r>
              <a:rPr lang="en-US" sz="2400" spc="245" dirty="0"/>
              <a:t> </a:t>
            </a:r>
            <a:r>
              <a:rPr lang="en-US" sz="2400" dirty="0"/>
              <a:t>to</a:t>
            </a:r>
            <a:r>
              <a:rPr lang="en-US" sz="2400" spc="229" dirty="0"/>
              <a:t> </a:t>
            </a:r>
            <a:r>
              <a:rPr lang="en-US" sz="2400" spc="-10" dirty="0"/>
              <a:t>encrypt </a:t>
            </a:r>
            <a:r>
              <a:rPr lang="en-US" sz="2400" spc="-585" dirty="0"/>
              <a:t> </a:t>
            </a:r>
            <a:r>
              <a:rPr lang="en-US" sz="2400" dirty="0"/>
              <a:t>blocks</a:t>
            </a:r>
            <a:r>
              <a:rPr lang="en-US" sz="2400" spc="-5" dirty="0"/>
              <a:t> </a:t>
            </a:r>
            <a:r>
              <a:rPr lang="en-US" sz="2400" dirty="0"/>
              <a:t>of text.</a:t>
            </a:r>
          </a:p>
          <a:p>
            <a:pPr marL="241300" algn="just">
              <a:lnSpc>
                <a:spcPct val="100000"/>
              </a:lnSpc>
              <a:spcBef>
                <a:spcPts val="180"/>
              </a:spcBef>
              <a:buFont typeface="Arial MT"/>
              <a:buChar char="•"/>
              <a:tabLst>
                <a:tab pos="241300" algn="l"/>
              </a:tabLst>
            </a:pPr>
            <a:r>
              <a:rPr lang="en-US" sz="2400" dirty="0"/>
              <a:t>Each</a:t>
            </a:r>
            <a:r>
              <a:rPr lang="en-US" sz="2400" spc="-20" dirty="0"/>
              <a:t> </a:t>
            </a:r>
            <a:r>
              <a:rPr lang="en-US" sz="2400" dirty="0"/>
              <a:t>plaintext</a:t>
            </a:r>
            <a:r>
              <a:rPr lang="en-US" sz="2400" spc="-50" dirty="0"/>
              <a:t> </a:t>
            </a:r>
            <a:r>
              <a:rPr lang="en-US" sz="2400" dirty="0"/>
              <a:t>block</a:t>
            </a:r>
            <a:r>
              <a:rPr lang="en-US" sz="2400" spc="-10" dirty="0"/>
              <a:t> </a:t>
            </a:r>
            <a:r>
              <a:rPr lang="en-US" sz="2400" spc="-5" dirty="0"/>
              <a:t>has</a:t>
            </a:r>
            <a:r>
              <a:rPr lang="en-US" sz="2400" spc="-10" dirty="0"/>
              <a:t> </a:t>
            </a:r>
            <a:r>
              <a:rPr lang="en-US" sz="2400" dirty="0"/>
              <a:t>an</a:t>
            </a:r>
            <a:r>
              <a:rPr lang="en-US" sz="2400" spc="-5" dirty="0"/>
              <a:t> </a:t>
            </a:r>
            <a:r>
              <a:rPr lang="en-US" sz="2400" dirty="0"/>
              <a:t>equal</a:t>
            </a:r>
            <a:r>
              <a:rPr lang="en-US" sz="2400" spc="-20" dirty="0"/>
              <a:t> </a:t>
            </a:r>
            <a:r>
              <a:rPr lang="en-US" sz="2400" dirty="0"/>
              <a:t>length</a:t>
            </a:r>
            <a:r>
              <a:rPr lang="en-US" sz="2400" spc="-35" dirty="0"/>
              <a:t> </a:t>
            </a:r>
            <a:r>
              <a:rPr lang="en-US" sz="2400" dirty="0"/>
              <a:t>of ciphertext</a:t>
            </a:r>
            <a:r>
              <a:rPr lang="en-US" sz="2400" spc="-35" dirty="0"/>
              <a:t> </a:t>
            </a:r>
            <a:r>
              <a:rPr lang="en-US" sz="2400" dirty="0"/>
              <a:t>block.</a:t>
            </a:r>
          </a:p>
          <a:p>
            <a:pPr marL="241300" marR="7620" algn="just">
              <a:lnSpc>
                <a:spcPct val="100000"/>
              </a:lnSpc>
              <a:spcBef>
                <a:spcPts val="535"/>
              </a:spcBef>
              <a:buFont typeface="Arial MT"/>
              <a:buChar char="•"/>
              <a:tabLst>
                <a:tab pos="241300" algn="l"/>
                <a:tab pos="1024890" algn="l"/>
                <a:tab pos="1977389" algn="l"/>
                <a:tab pos="2827655" algn="l"/>
                <a:tab pos="3205480" algn="l"/>
                <a:tab pos="3752850" algn="l"/>
                <a:tab pos="4551680" algn="l"/>
                <a:tab pos="5199380" algn="l"/>
                <a:tab pos="5627370" algn="l"/>
                <a:tab pos="6173470" algn="l"/>
                <a:tab pos="6973570" algn="l"/>
                <a:tab pos="7898765" algn="l"/>
                <a:tab pos="8446135" algn="l"/>
                <a:tab pos="9294495" algn="l"/>
              </a:tabLst>
            </a:pPr>
            <a:r>
              <a:rPr lang="en-US" sz="2400" dirty="0"/>
              <a:t>Each	output	bl</a:t>
            </a:r>
            <a:r>
              <a:rPr lang="en-US" sz="2400" spc="-10" dirty="0"/>
              <a:t>o</a:t>
            </a:r>
            <a:r>
              <a:rPr lang="en-US" sz="2400" dirty="0"/>
              <a:t>ck	i</a:t>
            </a:r>
            <a:r>
              <a:rPr lang="en-US" sz="2400" spc="-5" dirty="0"/>
              <a:t>s</a:t>
            </a:r>
            <a:r>
              <a:rPr lang="en-US" sz="2400" dirty="0"/>
              <a:t>	t</a:t>
            </a:r>
            <a:r>
              <a:rPr lang="en-US" sz="2400" spc="5" dirty="0"/>
              <a:t>h</a:t>
            </a:r>
            <a:r>
              <a:rPr lang="en-US" sz="2400" dirty="0"/>
              <a:t>e	sa</a:t>
            </a:r>
            <a:r>
              <a:rPr lang="en-US" sz="2400" spc="-15" dirty="0"/>
              <a:t>m</a:t>
            </a:r>
            <a:r>
              <a:rPr lang="en-US" sz="2400" dirty="0"/>
              <a:t>e	</a:t>
            </a:r>
            <a:r>
              <a:rPr lang="en-US" sz="2400" spc="-5" dirty="0"/>
              <a:t>size</a:t>
            </a:r>
            <a:r>
              <a:rPr lang="en-US" sz="2400" dirty="0"/>
              <a:t>	</a:t>
            </a:r>
            <a:r>
              <a:rPr lang="en-US" sz="2400" spc="-5" dirty="0"/>
              <a:t>as</a:t>
            </a:r>
            <a:r>
              <a:rPr lang="en-US" sz="2400" dirty="0"/>
              <a:t>	t</a:t>
            </a:r>
            <a:r>
              <a:rPr lang="en-US" sz="2400" spc="-10" dirty="0"/>
              <a:t>h</a:t>
            </a:r>
            <a:r>
              <a:rPr lang="en-US" sz="2400" dirty="0"/>
              <a:t>e	i</a:t>
            </a:r>
            <a:r>
              <a:rPr lang="en-US" sz="2400" spc="-10" dirty="0"/>
              <a:t>n</a:t>
            </a:r>
            <a:r>
              <a:rPr lang="en-US" sz="2400" dirty="0"/>
              <a:t>put	bl</a:t>
            </a:r>
            <a:r>
              <a:rPr lang="en-US" sz="2400" spc="-10" dirty="0"/>
              <a:t>o</a:t>
            </a:r>
            <a:r>
              <a:rPr lang="en-US" sz="2400" dirty="0"/>
              <a:t>ck,	the	bl</a:t>
            </a:r>
            <a:r>
              <a:rPr lang="en-US" sz="2400" spc="-10" dirty="0"/>
              <a:t>o</a:t>
            </a:r>
            <a:r>
              <a:rPr lang="en-US" sz="2400" dirty="0"/>
              <a:t>ck	being  </a:t>
            </a:r>
            <a:r>
              <a:rPr lang="en-US" sz="2400" spc="-5" dirty="0"/>
              <a:t>transformed</a:t>
            </a:r>
            <a:r>
              <a:rPr lang="en-US" sz="2400" dirty="0"/>
              <a:t> by the</a:t>
            </a:r>
            <a:r>
              <a:rPr lang="en-US" sz="2400" spc="-20" dirty="0"/>
              <a:t> </a:t>
            </a:r>
            <a:r>
              <a:rPr lang="en-US" sz="2400" spc="-40" dirty="0"/>
              <a:t>key.</a:t>
            </a:r>
            <a:endParaRPr lang="en-US" sz="2400" dirty="0"/>
          </a:p>
          <a:p>
            <a:pPr marL="241300" marR="5715" algn="just">
              <a:lnSpc>
                <a:spcPct val="100000"/>
              </a:lnSpc>
              <a:spcBef>
                <a:spcPts val="509"/>
              </a:spcBef>
              <a:buFont typeface="Arial MT"/>
              <a:buChar char="•"/>
              <a:tabLst>
                <a:tab pos="241300" algn="l"/>
              </a:tabLst>
            </a:pPr>
            <a:r>
              <a:rPr lang="en-US" sz="2400" dirty="0"/>
              <a:t>Block</a:t>
            </a:r>
            <a:r>
              <a:rPr lang="en-US" sz="2400" spc="95" dirty="0"/>
              <a:t> </a:t>
            </a:r>
            <a:r>
              <a:rPr lang="en-US" sz="2400" spc="-5" dirty="0"/>
              <a:t>size</a:t>
            </a:r>
            <a:r>
              <a:rPr lang="en-US" sz="2400" spc="90" dirty="0"/>
              <a:t> </a:t>
            </a:r>
            <a:r>
              <a:rPr lang="en-US" sz="2400" dirty="0"/>
              <a:t>range</a:t>
            </a:r>
            <a:r>
              <a:rPr lang="en-US" sz="2400" spc="90" dirty="0"/>
              <a:t> </a:t>
            </a:r>
            <a:r>
              <a:rPr lang="en-US" sz="2400" dirty="0"/>
              <a:t>from</a:t>
            </a:r>
            <a:r>
              <a:rPr lang="en-US" sz="2400" spc="70" dirty="0"/>
              <a:t> </a:t>
            </a:r>
            <a:r>
              <a:rPr lang="en-US" sz="2400" spc="5" dirty="0"/>
              <a:t>64</a:t>
            </a:r>
            <a:r>
              <a:rPr lang="en-US" sz="2400" spc="95" dirty="0"/>
              <a:t> </a:t>
            </a:r>
            <a:r>
              <a:rPr lang="en-US" sz="2400" dirty="0"/>
              <a:t>-128</a:t>
            </a:r>
            <a:r>
              <a:rPr lang="en-US" sz="2400" spc="95" dirty="0"/>
              <a:t> </a:t>
            </a:r>
            <a:r>
              <a:rPr lang="en-US" sz="2400" spc="-5" dirty="0"/>
              <a:t>bits</a:t>
            </a:r>
            <a:r>
              <a:rPr lang="en-US" sz="2400" spc="100" dirty="0"/>
              <a:t> </a:t>
            </a:r>
            <a:r>
              <a:rPr lang="en-US" sz="2400" spc="-5" dirty="0"/>
              <a:t>and</a:t>
            </a:r>
            <a:r>
              <a:rPr lang="en-US" sz="2400" spc="95" dirty="0"/>
              <a:t> </a:t>
            </a:r>
            <a:r>
              <a:rPr lang="en-US" sz="2400" spc="-5" dirty="0"/>
              <a:t>process</a:t>
            </a:r>
            <a:r>
              <a:rPr lang="en-US" sz="2400" spc="95" dirty="0"/>
              <a:t> </a:t>
            </a:r>
            <a:r>
              <a:rPr lang="en-US" sz="2400" spc="-5" dirty="0"/>
              <a:t>the</a:t>
            </a:r>
            <a:r>
              <a:rPr lang="en-US" sz="2400" spc="95" dirty="0"/>
              <a:t> </a:t>
            </a:r>
            <a:r>
              <a:rPr lang="en-US" sz="2400" spc="-5" dirty="0"/>
              <a:t>plaintext</a:t>
            </a:r>
            <a:r>
              <a:rPr lang="en-US" sz="2400" spc="90" dirty="0"/>
              <a:t> </a:t>
            </a:r>
            <a:r>
              <a:rPr lang="en-US" sz="2400" dirty="0"/>
              <a:t>in</a:t>
            </a:r>
            <a:r>
              <a:rPr lang="en-US" sz="2400" spc="90" dirty="0"/>
              <a:t> </a:t>
            </a:r>
            <a:r>
              <a:rPr lang="en-US" sz="2400" spc="-5" dirty="0"/>
              <a:t>blocks</a:t>
            </a:r>
            <a:r>
              <a:rPr lang="en-US" sz="2400" spc="105" dirty="0"/>
              <a:t> </a:t>
            </a:r>
            <a:r>
              <a:rPr lang="en-US" sz="2400" dirty="0"/>
              <a:t>of</a:t>
            </a:r>
            <a:r>
              <a:rPr lang="en-US" sz="2400" spc="85" dirty="0"/>
              <a:t> </a:t>
            </a:r>
            <a:r>
              <a:rPr lang="en-US" sz="2400" dirty="0"/>
              <a:t>64</a:t>
            </a:r>
            <a:r>
              <a:rPr lang="en-US" sz="2400" spc="95" dirty="0"/>
              <a:t> </a:t>
            </a:r>
            <a:r>
              <a:rPr lang="en-US" sz="2400" dirty="0"/>
              <a:t>or </a:t>
            </a:r>
            <a:r>
              <a:rPr lang="en-US" sz="2400" spc="-585" dirty="0"/>
              <a:t> </a:t>
            </a:r>
            <a:r>
              <a:rPr lang="en-US" sz="2400" dirty="0"/>
              <a:t>128</a:t>
            </a:r>
            <a:r>
              <a:rPr lang="en-US" sz="2400" spc="-5" dirty="0"/>
              <a:t> </a:t>
            </a:r>
            <a:r>
              <a:rPr lang="en-US" sz="2400" dirty="0"/>
              <a:t>bits.</a:t>
            </a:r>
          </a:p>
          <a:p>
            <a:pPr marL="241300" marR="5080" algn="just">
              <a:lnSpc>
                <a:spcPct val="100000"/>
              </a:lnSpc>
              <a:spcBef>
                <a:spcPts val="505"/>
              </a:spcBef>
              <a:buFont typeface="Arial MT"/>
              <a:buChar char="•"/>
              <a:tabLst>
                <a:tab pos="241300" algn="l"/>
              </a:tabLst>
            </a:pPr>
            <a:r>
              <a:rPr lang="en-US" sz="2400" spc="-5" dirty="0"/>
              <a:t>Several</a:t>
            </a:r>
            <a:r>
              <a:rPr lang="en-US" sz="2400" spc="145" dirty="0"/>
              <a:t> </a:t>
            </a:r>
            <a:r>
              <a:rPr lang="en-US" sz="2400" spc="-5" dirty="0"/>
              <a:t>bits</a:t>
            </a:r>
            <a:r>
              <a:rPr lang="en-US" sz="2400" spc="140" dirty="0"/>
              <a:t> </a:t>
            </a:r>
            <a:r>
              <a:rPr lang="en-US" sz="2400" dirty="0"/>
              <a:t>of</a:t>
            </a:r>
            <a:r>
              <a:rPr lang="en-US" sz="2400" spc="140" dirty="0"/>
              <a:t> </a:t>
            </a:r>
            <a:r>
              <a:rPr lang="en-US" sz="2400" spc="-5" dirty="0"/>
              <a:t>information</a:t>
            </a:r>
            <a:r>
              <a:rPr lang="en-US" sz="2400" spc="150" dirty="0"/>
              <a:t> </a:t>
            </a:r>
            <a:r>
              <a:rPr lang="en-US" sz="2400" dirty="0"/>
              <a:t>is</a:t>
            </a:r>
            <a:r>
              <a:rPr lang="en-US" sz="2400" spc="135" dirty="0"/>
              <a:t> </a:t>
            </a:r>
            <a:r>
              <a:rPr lang="en-US" sz="2400" spc="-5" dirty="0"/>
              <a:t>encrypted</a:t>
            </a:r>
            <a:r>
              <a:rPr lang="en-US" sz="2400" spc="145" dirty="0"/>
              <a:t> </a:t>
            </a:r>
            <a:r>
              <a:rPr lang="en-US" sz="2400" spc="-5" dirty="0"/>
              <a:t>with</a:t>
            </a:r>
            <a:r>
              <a:rPr lang="en-US" sz="2400" spc="150" dirty="0"/>
              <a:t> </a:t>
            </a:r>
            <a:r>
              <a:rPr lang="en-US" sz="2400" spc="-5" dirty="0"/>
              <a:t>each</a:t>
            </a:r>
            <a:r>
              <a:rPr lang="en-US" sz="2400" spc="145" dirty="0"/>
              <a:t> </a:t>
            </a:r>
            <a:r>
              <a:rPr lang="en-US" sz="2400" spc="-5" dirty="0"/>
              <a:t>block.</a:t>
            </a:r>
            <a:r>
              <a:rPr lang="en-US" sz="2400" spc="145" dirty="0"/>
              <a:t> </a:t>
            </a:r>
            <a:r>
              <a:rPr lang="en-US" sz="2400" spc="-5" dirty="0"/>
              <a:t>Longer</a:t>
            </a:r>
            <a:r>
              <a:rPr lang="en-US" sz="2400" spc="155" dirty="0"/>
              <a:t> </a:t>
            </a:r>
            <a:r>
              <a:rPr lang="en-US" sz="2400" spc="-5" dirty="0"/>
              <a:t>messages</a:t>
            </a:r>
            <a:r>
              <a:rPr lang="en-US" sz="2400" spc="155" dirty="0"/>
              <a:t> </a:t>
            </a:r>
            <a:r>
              <a:rPr lang="en-US" sz="2400" spc="-5" dirty="0"/>
              <a:t>are </a:t>
            </a:r>
            <a:r>
              <a:rPr lang="en-US" sz="2400" spc="-585" dirty="0"/>
              <a:t> </a:t>
            </a:r>
            <a:r>
              <a:rPr lang="en-US" sz="2400" dirty="0"/>
              <a:t>encoded</a:t>
            </a:r>
            <a:r>
              <a:rPr lang="en-US" sz="2400" spc="-15" dirty="0"/>
              <a:t> </a:t>
            </a:r>
            <a:r>
              <a:rPr lang="en-US" sz="2400" spc="-5" dirty="0"/>
              <a:t>by </a:t>
            </a:r>
            <a:r>
              <a:rPr lang="en-US" sz="2400" dirty="0"/>
              <a:t>invoking</a:t>
            </a:r>
            <a:r>
              <a:rPr lang="en-US" sz="2400" spc="-25" dirty="0"/>
              <a:t> </a:t>
            </a:r>
            <a:r>
              <a:rPr lang="en-US" sz="2400" dirty="0"/>
              <a:t>the</a:t>
            </a:r>
            <a:r>
              <a:rPr lang="en-US" sz="2400" spc="-10" dirty="0"/>
              <a:t> </a:t>
            </a:r>
            <a:r>
              <a:rPr lang="en-US" sz="2400" dirty="0"/>
              <a:t>cipher</a:t>
            </a:r>
            <a:r>
              <a:rPr lang="en-US" sz="2400" spc="-20" dirty="0"/>
              <a:t> </a:t>
            </a:r>
            <a:r>
              <a:rPr lang="en-US" sz="2400" spc="-15" dirty="0"/>
              <a:t>repeatedly.</a:t>
            </a:r>
            <a:endParaRPr lang="en-US" sz="2400" dirty="0"/>
          </a:p>
        </p:txBody>
      </p:sp>
    </p:spTree>
    <p:extLst>
      <p:ext uri="{BB962C8B-B14F-4D97-AF65-F5344CB8AC3E}">
        <p14:creationId xmlns:p14="http://schemas.microsoft.com/office/powerpoint/2010/main" val="3729869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5E346-66FA-4701-93DA-74E0FD89A7F6}"/>
              </a:ext>
            </a:extLst>
          </p:cNvPr>
          <p:cNvSpPr>
            <a:spLocks noGrp="1"/>
          </p:cNvSpPr>
          <p:nvPr>
            <p:ph type="title"/>
          </p:nvPr>
        </p:nvSpPr>
        <p:spPr/>
        <p:txBody>
          <a:bodyPr/>
          <a:lstStyle/>
          <a:p>
            <a:r>
              <a:rPr lang="en-US" dirty="0"/>
              <a:t>Block cipher</a:t>
            </a:r>
          </a:p>
        </p:txBody>
      </p:sp>
      <p:pic>
        <p:nvPicPr>
          <p:cNvPr id="4" name="object 8">
            <a:extLst>
              <a:ext uri="{FF2B5EF4-FFF2-40B4-BE49-F238E27FC236}">
                <a16:creationId xmlns:a16="http://schemas.microsoft.com/office/drawing/2014/main" id="{8D490EF5-F463-4B79-9114-88FD9070B9E9}"/>
              </a:ext>
            </a:extLst>
          </p:cNvPr>
          <p:cNvPicPr>
            <a:picLocks noGrp="1"/>
          </p:cNvPicPr>
          <p:nvPr>
            <p:ph idx="1"/>
          </p:nvPr>
        </p:nvPicPr>
        <p:blipFill>
          <a:blip r:embed="rId2" cstate="print"/>
          <a:stretch>
            <a:fillRect/>
          </a:stretch>
        </p:blipFill>
        <p:spPr>
          <a:xfrm>
            <a:off x="1540041" y="1952809"/>
            <a:ext cx="8946435" cy="2587107"/>
          </a:xfrm>
          <a:prstGeom prst="rect">
            <a:avLst/>
          </a:prstGeom>
        </p:spPr>
      </p:pic>
      <p:sp>
        <p:nvSpPr>
          <p:cNvPr id="5" name="Rectangle 4">
            <a:extLst>
              <a:ext uri="{FF2B5EF4-FFF2-40B4-BE49-F238E27FC236}">
                <a16:creationId xmlns:a16="http://schemas.microsoft.com/office/drawing/2014/main" id="{0444D857-40B5-4202-BC11-CB1A8781E082}"/>
              </a:ext>
            </a:extLst>
          </p:cNvPr>
          <p:cNvSpPr/>
          <p:nvPr/>
        </p:nvSpPr>
        <p:spPr>
          <a:xfrm>
            <a:off x="838201" y="4539916"/>
            <a:ext cx="10230852" cy="1527469"/>
          </a:xfrm>
          <a:prstGeom prst="rect">
            <a:avLst/>
          </a:prstGeom>
        </p:spPr>
        <p:txBody>
          <a:bodyPr wrap="square">
            <a:spAutoFit/>
          </a:bodyPr>
          <a:lstStyle/>
          <a:p>
            <a:pPr marL="266700" marR="30480" indent="-228600">
              <a:lnSpc>
                <a:spcPts val="2590"/>
              </a:lnSpc>
              <a:spcBef>
                <a:spcPts val="425"/>
              </a:spcBef>
              <a:buFont typeface="Arial MT"/>
              <a:buChar char="•"/>
              <a:tabLst>
                <a:tab pos="266700" algn="l"/>
              </a:tabLst>
            </a:pPr>
            <a:r>
              <a:rPr lang="en-US" sz="2000" dirty="0">
                <a:latin typeface="Times New Roman" panose="02020603050405020304" pitchFamily="18" charset="0"/>
                <a:cs typeface="Times New Roman" panose="02020603050405020304" pitchFamily="18" charset="0"/>
              </a:rPr>
              <a:t>Each</a:t>
            </a:r>
            <a:r>
              <a:rPr lang="en-US" sz="2000" spc="25"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message</a:t>
            </a:r>
            <a:r>
              <a:rPr lang="en-US" sz="2000" spc="2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a:t>
            </a:r>
            <a:r>
              <a:rPr lang="en-US" sz="2000" spc="2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grouped</a:t>
            </a:r>
            <a:r>
              <a:rPr lang="en-US" sz="2000" spc="1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a:t>
            </a:r>
            <a:r>
              <a:rPr lang="en-US" sz="2000" spc="2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blocks</a:t>
            </a:r>
            <a:r>
              <a:rPr lang="en-US" sz="2000" spc="2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a:t>
            </a:r>
            <a:r>
              <a:rPr lang="en-US" sz="2000" spc="25"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encrypted</a:t>
            </a:r>
            <a:r>
              <a:rPr lang="en-US" sz="2000" spc="1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(enc)</a:t>
            </a:r>
            <a:r>
              <a:rPr lang="en-US" sz="2000" spc="25"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using</a:t>
            </a:r>
            <a:r>
              <a:rPr lang="en-US" sz="2000" spc="1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a:t>
            </a:r>
            <a:r>
              <a:rPr lang="en-US" sz="2000" spc="2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key</a:t>
            </a:r>
            <a:r>
              <a:rPr lang="en-US" sz="2000" spc="1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(k) </a:t>
            </a:r>
            <a:r>
              <a:rPr lang="en-US" sz="2000" spc="-58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into</a:t>
            </a:r>
            <a:r>
              <a:rPr lang="en-US" sz="2000" spc="-3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Ciphertext</a:t>
            </a:r>
            <a:r>
              <a:rPr lang="en-US" sz="2000" spc="-2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a:t>
            </a:r>
            <a:r>
              <a:rPr lang="en-US" sz="2000" spc="-6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Therefore,               𝑐</a:t>
            </a:r>
            <a:r>
              <a:rPr lang="en-US" sz="2000" spc="21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r>
              <a:rPr lang="en-US" sz="2000" spc="125" dirty="0">
                <a:latin typeface="Times New Roman" panose="02020603050405020304" pitchFamily="18" charset="0"/>
                <a:cs typeface="Times New Roman" panose="02020603050405020304" pitchFamily="18" charset="0"/>
              </a:rPr>
              <a:t> </a:t>
            </a:r>
            <a:r>
              <a:rPr lang="en-US" sz="2000" spc="25" dirty="0">
                <a:latin typeface="Times New Roman" panose="02020603050405020304" pitchFamily="18" charset="0"/>
                <a:cs typeface="Times New Roman" panose="02020603050405020304" pitchFamily="18" charset="0"/>
              </a:rPr>
              <a:t>𝑒𝑛𝑐</a:t>
            </a:r>
            <a:r>
              <a:rPr lang="en-US" sz="2400" spc="37" baseline="-15873" dirty="0">
                <a:latin typeface="Times New Roman" panose="02020603050405020304" pitchFamily="18" charset="0"/>
                <a:cs typeface="Times New Roman" panose="02020603050405020304" pitchFamily="18" charset="0"/>
              </a:rPr>
              <a:t>𝑘</a:t>
            </a:r>
            <a:r>
              <a:rPr lang="en-US" sz="2000" spc="25" dirty="0">
                <a:latin typeface="Times New Roman" panose="02020603050405020304" pitchFamily="18" charset="0"/>
                <a:cs typeface="Times New Roman" panose="02020603050405020304" pitchFamily="18" charset="0"/>
              </a:rPr>
              <a:t>(𝑝)</a:t>
            </a:r>
            <a:endParaRPr lang="en-US" sz="2000" dirty="0">
              <a:latin typeface="Times New Roman" panose="02020603050405020304" pitchFamily="18" charset="0"/>
              <a:cs typeface="Times New Roman" panose="02020603050405020304" pitchFamily="18" charset="0"/>
            </a:endParaRPr>
          </a:p>
          <a:p>
            <a:pPr marL="260350" marR="1816735" indent="-222885">
              <a:lnSpc>
                <a:spcPts val="3080"/>
              </a:lnSpc>
              <a:spcBef>
                <a:spcPts val="85"/>
              </a:spcBef>
              <a:buFont typeface="Arial MT"/>
              <a:buChar char="•"/>
              <a:tabLst>
                <a:tab pos="266700" algn="l"/>
                <a:tab pos="2251075" algn="l"/>
              </a:tabLst>
            </a:pPr>
            <a:r>
              <a:rPr lang="en-US" sz="2000" dirty="0">
                <a:latin typeface="Times New Roman" panose="02020603050405020304" pitchFamily="18" charset="0"/>
                <a:cs typeface="Times New Roman" panose="02020603050405020304" pitchFamily="18" charset="0"/>
              </a:rPr>
              <a:t>The</a:t>
            </a:r>
            <a:r>
              <a:rPr lang="en-US" sz="2000" spc="-2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recipient</a:t>
            </a:r>
            <a:r>
              <a:rPr lang="en-US" sz="2000" spc="-4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requires</a:t>
            </a:r>
            <a:r>
              <a:rPr lang="en-US" sz="2000" spc="-2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a:t>
            </a:r>
            <a:r>
              <a:rPr lang="en-US" sz="2000" spc="-1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same </a:t>
            </a:r>
            <a:r>
              <a:rPr lang="en-US" sz="2000" dirty="0">
                <a:latin typeface="Times New Roman" panose="02020603050405020304" pitchFamily="18" charset="0"/>
                <a:cs typeface="Times New Roman" panose="02020603050405020304" pitchFamily="18" charset="0"/>
              </a:rPr>
              <a:t>k</a:t>
            </a:r>
            <a:r>
              <a:rPr lang="en-US" sz="2000" spc="-1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to</a:t>
            </a:r>
            <a:r>
              <a:rPr lang="en-US" sz="2000" spc="-2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decrypt</a:t>
            </a:r>
            <a:r>
              <a:rPr lang="en-US" sz="2000" spc="-3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dec</a:t>
            </a:r>
            <a:r>
              <a:rPr lang="en-US" sz="2000" dirty="0">
                <a:latin typeface="Times New Roman" panose="02020603050405020304" pitchFamily="18" charset="0"/>
                <a:cs typeface="Times New Roman" panose="02020603050405020304" pitchFamily="18" charset="0"/>
              </a:rPr>
              <a:t>)</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a:t>
            </a:r>
            <a:r>
              <a:rPr lang="en-US" sz="2000" spc="-1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 </a:t>
            </a:r>
            <a:r>
              <a:rPr lang="en-US" sz="2000" spc="-58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Therefore,</a:t>
            </a:r>
            <a:r>
              <a:rPr lang="en-US" sz="2000" spc="-10" dirty="0">
                <a:latin typeface="Times New Roman" panose="02020603050405020304" pitchFamily="18" charset="0"/>
                <a:cs typeface="Times New Roman" panose="02020603050405020304" pitchFamily="18" charset="0"/>
              </a:rPr>
              <a:t> </a:t>
            </a:r>
          </a:p>
          <a:p>
            <a:pPr marL="37465" marR="1816735">
              <a:lnSpc>
                <a:spcPts val="3080"/>
              </a:lnSpc>
              <a:spcBef>
                <a:spcPts val="85"/>
              </a:spcBef>
              <a:tabLst>
                <a:tab pos="266700" algn="l"/>
                <a:tab pos="2251075" algn="l"/>
              </a:tabLst>
            </a:pPr>
            <a:r>
              <a:rPr lang="en-US" sz="2000" dirty="0">
                <a:latin typeface="Times New Roman" panose="02020603050405020304" pitchFamily="18" charset="0"/>
                <a:cs typeface="Times New Roman" panose="02020603050405020304" pitchFamily="18" charset="0"/>
              </a:rPr>
              <a:t>                                  𝑝</a:t>
            </a:r>
            <a:r>
              <a:rPr lang="en-US" sz="2000" spc="15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r>
              <a:rPr lang="en-US" sz="2000" spc="30" dirty="0">
                <a:latin typeface="Times New Roman" panose="02020603050405020304" pitchFamily="18" charset="0"/>
                <a:cs typeface="Times New Roman" panose="02020603050405020304" pitchFamily="18" charset="0"/>
              </a:rPr>
              <a:t>𝑑𝑒𝑐</a:t>
            </a:r>
            <a:r>
              <a:rPr lang="en-US" sz="2400" spc="44" baseline="-15873" dirty="0">
                <a:latin typeface="Times New Roman" panose="02020603050405020304" pitchFamily="18" charset="0"/>
                <a:cs typeface="Times New Roman" panose="02020603050405020304" pitchFamily="18" charset="0"/>
              </a:rPr>
              <a:t>𝑘</a:t>
            </a:r>
            <a:r>
              <a:rPr lang="en-US" sz="2000" spc="30" dirty="0">
                <a:latin typeface="Times New Roman" panose="02020603050405020304" pitchFamily="18" charset="0"/>
                <a:cs typeface="Times New Roman" panose="02020603050405020304" pitchFamily="18" charset="0"/>
              </a:rPr>
              <a:t>(𝑐)</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30623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2733C-DA68-4896-93EC-477157600708}"/>
              </a:ext>
            </a:extLst>
          </p:cNvPr>
          <p:cNvSpPr>
            <a:spLocks noGrp="1"/>
          </p:cNvSpPr>
          <p:nvPr>
            <p:ph type="title"/>
          </p:nvPr>
        </p:nvSpPr>
        <p:spPr/>
        <p:txBody>
          <a:bodyPr/>
          <a:lstStyle/>
          <a:p>
            <a:r>
              <a:rPr lang="en-US" dirty="0"/>
              <a:t>Stream cipher and Block cipher</a:t>
            </a:r>
          </a:p>
        </p:txBody>
      </p:sp>
      <p:pic>
        <p:nvPicPr>
          <p:cNvPr id="4" name="Content Placeholder 3">
            <a:extLst>
              <a:ext uri="{FF2B5EF4-FFF2-40B4-BE49-F238E27FC236}">
                <a16:creationId xmlns:a16="http://schemas.microsoft.com/office/drawing/2014/main" id="{7B3696E7-BE5E-41B5-95C9-D7C2DFB2433E}"/>
              </a:ext>
            </a:extLst>
          </p:cNvPr>
          <p:cNvPicPr>
            <a:picLocks noGrp="1" noChangeAspect="1"/>
          </p:cNvPicPr>
          <p:nvPr>
            <p:ph idx="1"/>
          </p:nvPr>
        </p:nvPicPr>
        <p:blipFill>
          <a:blip r:embed="rId2"/>
          <a:stretch>
            <a:fillRect/>
          </a:stretch>
        </p:blipFill>
        <p:spPr>
          <a:xfrm>
            <a:off x="3128211" y="1690688"/>
            <a:ext cx="5525518" cy="4852314"/>
          </a:xfrm>
          <a:prstGeom prst="rect">
            <a:avLst/>
          </a:prstGeom>
        </p:spPr>
      </p:pic>
    </p:spTree>
    <p:extLst>
      <p:ext uri="{BB962C8B-B14F-4D97-AF65-F5344CB8AC3E}">
        <p14:creationId xmlns:p14="http://schemas.microsoft.com/office/powerpoint/2010/main" val="25056771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CCED-8374-40ED-B892-6842596BD1E2}"/>
              </a:ext>
            </a:extLst>
          </p:cNvPr>
          <p:cNvSpPr>
            <a:spLocks noGrp="1"/>
          </p:cNvSpPr>
          <p:nvPr>
            <p:ph type="title"/>
          </p:nvPr>
        </p:nvSpPr>
        <p:spPr/>
        <p:txBody>
          <a:bodyPr/>
          <a:lstStyle/>
          <a:p>
            <a:r>
              <a:rPr lang="en-US" dirty="0"/>
              <a:t>Feistel cipher</a:t>
            </a:r>
          </a:p>
        </p:txBody>
      </p:sp>
      <p:sp>
        <p:nvSpPr>
          <p:cNvPr id="3" name="Content Placeholder 2">
            <a:extLst>
              <a:ext uri="{FF2B5EF4-FFF2-40B4-BE49-F238E27FC236}">
                <a16:creationId xmlns:a16="http://schemas.microsoft.com/office/drawing/2014/main" id="{04461B3A-86FD-404C-B999-09F259E183AF}"/>
              </a:ext>
            </a:extLst>
          </p:cNvPr>
          <p:cNvSpPr>
            <a:spLocks noGrp="1"/>
          </p:cNvSpPr>
          <p:nvPr>
            <p:ph sz="half" idx="1"/>
          </p:nvPr>
        </p:nvSpPr>
        <p:spPr>
          <a:xfrm>
            <a:off x="838200" y="1443885"/>
            <a:ext cx="5181600" cy="4351338"/>
          </a:xfrm>
        </p:spPr>
        <p:txBody>
          <a:bodyPr>
            <a:normAutofit/>
          </a:bodyPr>
          <a:lstStyle/>
          <a:p>
            <a:pPr marL="0" indent="0" algn="just">
              <a:lnSpc>
                <a:spcPct val="100000"/>
              </a:lnSpc>
              <a:buNone/>
            </a:pPr>
            <a:r>
              <a:rPr lang="en-US" sz="2000" dirty="0">
                <a:latin typeface="Times New Roman" panose="02020603050405020304" pitchFamily="18" charset="0"/>
                <a:cs typeface="Times New Roman" panose="02020603050405020304" pitchFamily="18" charset="0"/>
              </a:rPr>
              <a:t>Feistel proposed the use of a cipher that alternates substitutions and permutations, where these terms are defined as follows: </a:t>
            </a:r>
          </a:p>
          <a:p>
            <a:pPr marL="0" indent="0" algn="just">
              <a:lnSpc>
                <a:spcPct val="100000"/>
              </a:lnSpc>
              <a:buNone/>
            </a:pPr>
            <a:r>
              <a:rPr lang="en-US" sz="2000" b="1" dirty="0">
                <a:latin typeface="Times New Roman" panose="02020603050405020304" pitchFamily="18" charset="0"/>
                <a:cs typeface="Times New Roman" panose="02020603050405020304" pitchFamily="18" charset="0"/>
              </a:rPr>
              <a:t>Substitution: </a:t>
            </a:r>
            <a:r>
              <a:rPr lang="en-US" sz="2000" dirty="0">
                <a:latin typeface="Times New Roman" panose="02020603050405020304" pitchFamily="18" charset="0"/>
                <a:cs typeface="Times New Roman" panose="02020603050405020304" pitchFamily="18" charset="0"/>
              </a:rPr>
              <a:t>Each plaintext element or group of elements is uniquely replaced by a corresponding ciphertext element or group of elements. </a:t>
            </a:r>
          </a:p>
          <a:p>
            <a:pPr marL="0" indent="0" algn="just">
              <a:lnSpc>
                <a:spcPct val="100000"/>
              </a:lnSpc>
              <a:buNone/>
            </a:pPr>
            <a:r>
              <a:rPr lang="en-US" sz="2000" b="1" dirty="0">
                <a:latin typeface="Times New Roman" panose="02020603050405020304" pitchFamily="18" charset="0"/>
                <a:cs typeface="Times New Roman" panose="02020603050405020304" pitchFamily="18" charset="0"/>
              </a:rPr>
              <a:t>Permutation: </a:t>
            </a:r>
            <a:r>
              <a:rPr lang="en-US" sz="2000" dirty="0">
                <a:latin typeface="Times New Roman" panose="02020603050405020304" pitchFamily="18" charset="0"/>
                <a:cs typeface="Times New Roman" panose="02020603050405020304" pitchFamily="18" charset="0"/>
              </a:rPr>
              <a:t>A sequence of plaintext elements is replaced by a permutation of that sequence. That is, no elements are added or deleted or replaced in the sequence, rather the order in which the elements appear in the sequence is changed</a:t>
            </a:r>
          </a:p>
        </p:txBody>
      </p:sp>
      <p:pic>
        <p:nvPicPr>
          <p:cNvPr id="10" name="Picture 2" descr="Format Preserving Encryption using Feistel Cipher | Semantic Scholar">
            <a:extLst>
              <a:ext uri="{FF2B5EF4-FFF2-40B4-BE49-F238E27FC236}">
                <a16:creationId xmlns:a16="http://schemas.microsoft.com/office/drawing/2014/main" id="{58FE767D-5526-4721-93F3-F08DE265C65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318187" y="928980"/>
            <a:ext cx="3828990" cy="36037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11D435D1-C830-4015-99D8-9A85A691A591}"/>
              </a:ext>
            </a:extLst>
          </p:cNvPr>
          <p:cNvPicPr>
            <a:picLocks noChangeAspect="1"/>
          </p:cNvPicPr>
          <p:nvPr/>
        </p:nvPicPr>
        <p:blipFill>
          <a:blip r:embed="rId3"/>
          <a:stretch>
            <a:fillRect/>
          </a:stretch>
        </p:blipFill>
        <p:spPr>
          <a:xfrm>
            <a:off x="6318187" y="4532736"/>
            <a:ext cx="5676515" cy="1174451"/>
          </a:xfrm>
          <a:prstGeom prst="rect">
            <a:avLst/>
          </a:prstGeom>
        </p:spPr>
      </p:pic>
    </p:spTree>
    <p:extLst>
      <p:ext uri="{BB962C8B-B14F-4D97-AF65-F5344CB8AC3E}">
        <p14:creationId xmlns:p14="http://schemas.microsoft.com/office/powerpoint/2010/main" val="17469341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a:extLst>
              <a:ext uri="{FF2B5EF4-FFF2-40B4-BE49-F238E27FC236}">
                <a16:creationId xmlns:a16="http://schemas.microsoft.com/office/drawing/2014/main" id="{619E01A3-F490-45BF-B8A3-5FA793256754}"/>
              </a:ext>
            </a:extLst>
          </p:cNvPr>
          <p:cNvPicPr>
            <a:picLocks noChangeAspect="1"/>
          </p:cNvPicPr>
          <p:nvPr/>
        </p:nvPicPr>
        <p:blipFill>
          <a:blip r:embed="rId2"/>
          <a:stretch>
            <a:fillRect/>
          </a:stretch>
        </p:blipFill>
        <p:spPr>
          <a:xfrm>
            <a:off x="2650234" y="224017"/>
            <a:ext cx="5845695" cy="6257953"/>
          </a:xfrm>
          <a:prstGeom prst="rect">
            <a:avLst/>
          </a:prstGeom>
        </p:spPr>
      </p:pic>
    </p:spTree>
    <p:extLst>
      <p:ext uri="{BB962C8B-B14F-4D97-AF65-F5344CB8AC3E}">
        <p14:creationId xmlns:p14="http://schemas.microsoft.com/office/powerpoint/2010/main" val="1743138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2A1A7E-D46D-416B-9E9E-6897CD604EA8}"/>
              </a:ext>
            </a:extLst>
          </p:cNvPr>
          <p:cNvSpPr>
            <a:spLocks noGrp="1"/>
          </p:cNvSpPr>
          <p:nvPr>
            <p:ph type="title"/>
          </p:nvPr>
        </p:nvSpPr>
        <p:spPr/>
        <p:txBody>
          <a:bodyPr/>
          <a:lstStyle/>
          <a:p>
            <a:r>
              <a:rPr lang="en-US" dirty="0"/>
              <a:t>Feistel cipher Encryption</a:t>
            </a:r>
          </a:p>
        </p:txBody>
      </p:sp>
      <p:sp>
        <p:nvSpPr>
          <p:cNvPr id="6" name="Content Placeholder 5">
            <a:extLst>
              <a:ext uri="{FF2B5EF4-FFF2-40B4-BE49-F238E27FC236}">
                <a16:creationId xmlns:a16="http://schemas.microsoft.com/office/drawing/2014/main" id="{12D2A243-1338-4EB3-9777-F286F424556C}"/>
              </a:ext>
            </a:extLst>
          </p:cNvPr>
          <p:cNvSpPr>
            <a:spLocks noGrp="1"/>
          </p:cNvSpPr>
          <p:nvPr>
            <p:ph idx="1"/>
          </p:nvPr>
        </p:nvSpPr>
        <p:spPr/>
        <p:txBody>
          <a:bodyPr>
            <a:normAutofit fontScale="92500"/>
          </a:bodyPr>
          <a:lstStyle/>
          <a:p>
            <a:pPr algn="just">
              <a:lnSpc>
                <a:spcPct val="110000"/>
              </a:lnSpc>
            </a:pPr>
            <a:r>
              <a:rPr lang="en-US" sz="1900" dirty="0">
                <a:solidFill>
                  <a:srgbClr val="000000"/>
                </a:solidFill>
              </a:rPr>
              <a:t>The input block to each round is divided into two halves that can be denoted as L and R for the left half and the right half.</a:t>
            </a:r>
          </a:p>
          <a:p>
            <a:pPr algn="just">
              <a:lnSpc>
                <a:spcPct val="110000"/>
              </a:lnSpc>
            </a:pPr>
            <a:r>
              <a:rPr lang="en-US" sz="1900" dirty="0">
                <a:solidFill>
                  <a:srgbClr val="000000"/>
                </a:solidFill>
              </a:rPr>
              <a:t>In each round, the right half of the block, R, goes through unchanged. But the left half, L, goes through an operation that depends on R and the encryption key. First, we apply an encrypting function ‘f’ that takes two input − the key K and R. The function produces the output f(R,K). Then, we XOR the output of the mathematical function with L.</a:t>
            </a:r>
          </a:p>
          <a:p>
            <a:pPr algn="just">
              <a:lnSpc>
                <a:spcPct val="110000"/>
              </a:lnSpc>
            </a:pPr>
            <a:r>
              <a:rPr lang="en-US" sz="1900" dirty="0">
                <a:solidFill>
                  <a:srgbClr val="000000"/>
                </a:solidFill>
              </a:rPr>
              <a:t>The permutation step at the end of each round swaps the modified L and unmodified R. Therefore, the L for the next round would be R of the current round. And R for the next round be the output L of the current round.</a:t>
            </a:r>
            <a:r>
              <a:rPr lang="en-US" sz="1900" dirty="0"/>
              <a:t> </a:t>
            </a:r>
          </a:p>
          <a:p>
            <a:pPr algn="just">
              <a:lnSpc>
                <a:spcPct val="110000"/>
              </a:lnSpc>
            </a:pPr>
            <a:r>
              <a:rPr lang="en-US" sz="1900" dirty="0"/>
              <a:t>Above substitution and permutation steps form a ‘round’. The number of rounds are specified by the algorithm design.</a:t>
            </a:r>
          </a:p>
          <a:p>
            <a:pPr algn="just">
              <a:lnSpc>
                <a:spcPct val="110000"/>
              </a:lnSpc>
            </a:pPr>
            <a:r>
              <a:rPr lang="en-US" sz="1900" dirty="0"/>
              <a:t>Once the last round is completed then the two sub blocks, ‘R’ and ‘L’ are concatenated in this order to form the ciphertext block.</a:t>
            </a:r>
          </a:p>
          <a:p>
            <a:pPr marL="0" indent="0" algn="just">
              <a:lnSpc>
                <a:spcPct val="110000"/>
              </a:lnSpc>
              <a:buNone/>
            </a:pPr>
            <a:endParaRPr lang="en-US" sz="2600" dirty="0"/>
          </a:p>
          <a:p>
            <a:pPr algn="just">
              <a:lnSpc>
                <a:spcPct val="110000"/>
              </a:lnSpc>
            </a:pPr>
            <a:endParaRPr lang="en-US" sz="2000" dirty="0">
              <a:solidFill>
                <a:srgbClr val="000000"/>
              </a:solidFill>
            </a:endParaRPr>
          </a:p>
          <a:p>
            <a:pPr marL="0" indent="0" algn="just">
              <a:buNone/>
            </a:pPr>
            <a:endParaRPr lang="en-US" sz="2000" dirty="0">
              <a:solidFill>
                <a:srgbClr val="000000"/>
              </a:solidFill>
            </a:endParaRPr>
          </a:p>
          <a:p>
            <a:pPr marL="0" indent="0">
              <a:buNone/>
            </a:pPr>
            <a:endParaRPr lang="en-US" dirty="0"/>
          </a:p>
        </p:txBody>
      </p:sp>
    </p:spTree>
    <p:extLst>
      <p:ext uri="{BB962C8B-B14F-4D97-AF65-F5344CB8AC3E}">
        <p14:creationId xmlns:p14="http://schemas.microsoft.com/office/powerpoint/2010/main" val="828942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2570B-88D4-4A1E-AF55-8493ADA77B44}"/>
              </a:ext>
            </a:extLst>
          </p:cNvPr>
          <p:cNvSpPr>
            <a:spLocks noGrp="1"/>
          </p:cNvSpPr>
          <p:nvPr>
            <p:ph type="title"/>
          </p:nvPr>
        </p:nvSpPr>
        <p:spPr/>
        <p:txBody>
          <a:bodyPr/>
          <a:lstStyle/>
          <a:p>
            <a:pPr fontAlgn="base"/>
            <a:r>
              <a:rPr lang="en-US" dirty="0"/>
              <a:t>Types Of Cryptography</a:t>
            </a:r>
          </a:p>
        </p:txBody>
      </p:sp>
      <p:sp>
        <p:nvSpPr>
          <p:cNvPr id="3" name="Content Placeholder 2">
            <a:extLst>
              <a:ext uri="{FF2B5EF4-FFF2-40B4-BE49-F238E27FC236}">
                <a16:creationId xmlns:a16="http://schemas.microsoft.com/office/drawing/2014/main" id="{D4E36FF5-E721-4D92-AEAD-CAA6586E0B1B}"/>
              </a:ext>
            </a:extLst>
          </p:cNvPr>
          <p:cNvSpPr>
            <a:spLocks noGrp="1"/>
          </p:cNvSpPr>
          <p:nvPr>
            <p:ph sz="half" idx="1"/>
          </p:nvPr>
        </p:nvSpPr>
        <p:spPr>
          <a:xfrm>
            <a:off x="838200" y="1514906"/>
            <a:ext cx="5775664" cy="4667250"/>
          </a:xfrm>
        </p:spPr>
        <p:txBody>
          <a:bodyPr>
            <a:normAutofit fontScale="25000" lnSpcReduction="20000"/>
          </a:bodyPr>
          <a:lstStyle/>
          <a:p>
            <a:pPr marL="0" indent="0">
              <a:lnSpc>
                <a:spcPct val="170000"/>
              </a:lnSpc>
              <a:buNone/>
            </a:pPr>
            <a:r>
              <a:rPr lang="en-US" sz="6200" b="1" dirty="0">
                <a:latin typeface="Times New Roman" panose="02020603050405020304" pitchFamily="18" charset="0"/>
                <a:cs typeface="Times New Roman" panose="02020603050405020304" pitchFamily="18" charset="0"/>
              </a:rPr>
              <a:t>1. Symmetric Key Cryptography</a:t>
            </a:r>
          </a:p>
          <a:p>
            <a:pPr algn="just">
              <a:lnSpc>
                <a:spcPct val="170000"/>
              </a:lnSpc>
              <a:buFont typeface="Wingdings" panose="05000000000000000000" pitchFamily="2" charset="2"/>
              <a:buChar char="§"/>
            </a:pPr>
            <a:r>
              <a:rPr lang="en-US" sz="7200" dirty="0">
                <a:latin typeface="Times New Roman" panose="02020603050405020304" pitchFamily="18" charset="0"/>
                <a:cs typeface="Times New Roman" panose="02020603050405020304" pitchFamily="18" charset="0"/>
              </a:rPr>
              <a:t>It is an encryption system where the sender and receiver of a message use a single common key to encrypt and decrypt messages. </a:t>
            </a:r>
          </a:p>
          <a:p>
            <a:pPr algn="just">
              <a:lnSpc>
                <a:spcPct val="170000"/>
              </a:lnSpc>
              <a:buFont typeface="Wingdings" panose="05000000000000000000" pitchFamily="2" charset="2"/>
              <a:buChar char="§"/>
            </a:pPr>
            <a:r>
              <a:rPr lang="en-US" sz="7200" dirty="0">
                <a:latin typeface="Times New Roman" panose="02020603050405020304" pitchFamily="18" charset="0"/>
                <a:cs typeface="Times New Roman" panose="02020603050405020304" pitchFamily="18" charset="0"/>
              </a:rPr>
              <a:t>Symmetric Key cryptography is faster and simpler but the problem is that the sender and receiver have to somehow exchange keys securely. </a:t>
            </a:r>
          </a:p>
          <a:p>
            <a:pPr algn="just">
              <a:lnSpc>
                <a:spcPct val="170000"/>
              </a:lnSpc>
              <a:buFont typeface="Wingdings" panose="05000000000000000000" pitchFamily="2" charset="2"/>
              <a:buChar char="§"/>
            </a:pPr>
            <a:r>
              <a:rPr lang="en-US" sz="7200" dirty="0">
                <a:latin typeface="Times New Roman" panose="02020603050405020304" pitchFamily="18" charset="0"/>
                <a:cs typeface="Times New Roman" panose="02020603050405020304" pitchFamily="18" charset="0"/>
              </a:rPr>
              <a:t>The most popular symmetric key cryptography systems are </a:t>
            </a:r>
          </a:p>
          <a:p>
            <a:pPr algn="just">
              <a:lnSpc>
                <a:spcPct val="170000"/>
              </a:lnSpc>
              <a:buFont typeface="Courier New" panose="02070309020205020404" pitchFamily="49" charset="0"/>
              <a:buChar char="o"/>
            </a:pPr>
            <a:r>
              <a:rPr lang="en-US" sz="7200" dirty="0">
                <a:latin typeface="Times New Roman" panose="02020603050405020304" pitchFamily="18" charset="0"/>
                <a:cs typeface="Times New Roman" panose="02020603050405020304" pitchFamily="18" charset="0"/>
              </a:rPr>
              <a:t>Data Encryption Systems (DES) and </a:t>
            </a:r>
          </a:p>
          <a:p>
            <a:pPr algn="just">
              <a:lnSpc>
                <a:spcPct val="170000"/>
              </a:lnSpc>
              <a:buFont typeface="Courier New" panose="02070309020205020404" pitchFamily="49" charset="0"/>
              <a:buChar char="o"/>
            </a:pPr>
            <a:r>
              <a:rPr lang="en-US" sz="7200" dirty="0">
                <a:latin typeface="Times New Roman" panose="02020603050405020304" pitchFamily="18" charset="0"/>
                <a:cs typeface="Times New Roman" panose="02020603050405020304" pitchFamily="18" charset="0"/>
              </a:rPr>
              <a:t>Advanced Encryption Systems (AES).</a:t>
            </a:r>
          </a:p>
          <a:p>
            <a:pPr marL="0" indent="0">
              <a:buNone/>
            </a:pPr>
            <a:endParaRPr lang="en-US" dirty="0"/>
          </a:p>
        </p:txBody>
      </p:sp>
      <p:pic>
        <p:nvPicPr>
          <p:cNvPr id="8" name="Content Placeholder 7">
            <a:extLst>
              <a:ext uri="{FF2B5EF4-FFF2-40B4-BE49-F238E27FC236}">
                <a16:creationId xmlns:a16="http://schemas.microsoft.com/office/drawing/2014/main" id="{8358F66E-29DE-4B2A-BF8D-7F2599996D4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76009" y="1825625"/>
            <a:ext cx="4544626" cy="3147371"/>
          </a:xfrm>
        </p:spPr>
      </p:pic>
    </p:spTree>
    <p:extLst>
      <p:ext uri="{BB962C8B-B14F-4D97-AF65-F5344CB8AC3E}">
        <p14:creationId xmlns:p14="http://schemas.microsoft.com/office/powerpoint/2010/main" val="209797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8B6D8-A531-46D0-AE6A-E6BE235AC3B4}"/>
              </a:ext>
            </a:extLst>
          </p:cNvPr>
          <p:cNvSpPr>
            <a:spLocks noGrp="1"/>
          </p:cNvSpPr>
          <p:nvPr>
            <p:ph type="title"/>
          </p:nvPr>
        </p:nvSpPr>
        <p:spPr/>
        <p:txBody>
          <a:bodyPr/>
          <a:lstStyle/>
          <a:p>
            <a:r>
              <a:rPr lang="en-US" spc="-10" dirty="0">
                <a:latin typeface="Times New Roman"/>
                <a:cs typeface="Times New Roman"/>
              </a:rPr>
              <a:t>What</a:t>
            </a:r>
            <a:r>
              <a:rPr lang="en-US" spc="-5" dirty="0">
                <a:latin typeface="Times New Roman"/>
                <a:cs typeface="Times New Roman"/>
              </a:rPr>
              <a:t> </a:t>
            </a:r>
            <a:r>
              <a:rPr lang="en-US" dirty="0">
                <a:latin typeface="Times New Roman"/>
                <a:cs typeface="Times New Roman"/>
              </a:rPr>
              <a:t>is</a:t>
            </a:r>
            <a:r>
              <a:rPr lang="en-US" spc="-5" dirty="0">
                <a:latin typeface="Times New Roman"/>
                <a:cs typeface="Times New Roman"/>
              </a:rPr>
              <a:t> </a:t>
            </a:r>
            <a:r>
              <a:rPr lang="en-US" dirty="0">
                <a:latin typeface="Times New Roman"/>
                <a:cs typeface="Times New Roman"/>
              </a:rPr>
              <a:t>Data </a:t>
            </a:r>
            <a:r>
              <a:rPr lang="en-US" spc="-5" dirty="0">
                <a:latin typeface="Times New Roman"/>
                <a:cs typeface="Times New Roman"/>
              </a:rPr>
              <a:t>Encryption</a:t>
            </a:r>
            <a:r>
              <a:rPr lang="en-US" spc="-45" dirty="0">
                <a:latin typeface="Times New Roman"/>
                <a:cs typeface="Times New Roman"/>
              </a:rPr>
              <a:t> </a:t>
            </a:r>
            <a:r>
              <a:rPr lang="en-US" dirty="0">
                <a:latin typeface="Times New Roman"/>
                <a:cs typeface="Times New Roman"/>
              </a:rPr>
              <a:t>Standard</a:t>
            </a:r>
            <a:r>
              <a:rPr lang="en-US" spc="-5" dirty="0">
                <a:latin typeface="Times New Roman"/>
                <a:cs typeface="Times New Roman"/>
              </a:rPr>
              <a:t> (DES)?</a:t>
            </a:r>
            <a:endParaRPr lang="en-US" dirty="0"/>
          </a:p>
        </p:txBody>
      </p:sp>
      <p:sp>
        <p:nvSpPr>
          <p:cNvPr id="5" name="Content Placeholder 4">
            <a:extLst>
              <a:ext uri="{FF2B5EF4-FFF2-40B4-BE49-F238E27FC236}">
                <a16:creationId xmlns:a16="http://schemas.microsoft.com/office/drawing/2014/main" id="{71AC1D02-E62F-4CB4-BA00-D77657C638F5}"/>
              </a:ext>
            </a:extLst>
          </p:cNvPr>
          <p:cNvSpPr>
            <a:spLocks noGrp="1"/>
          </p:cNvSpPr>
          <p:nvPr>
            <p:ph idx="1"/>
          </p:nvPr>
        </p:nvSpPr>
        <p:spPr/>
        <p:txBody>
          <a:bodyPr/>
          <a:lstStyle/>
          <a:p>
            <a:pPr marL="241300">
              <a:lnSpc>
                <a:spcPct val="100000"/>
              </a:lnSpc>
              <a:spcBef>
                <a:spcPts val="315"/>
              </a:spcBef>
              <a:buFont typeface="Arial MT"/>
              <a:buChar char="•"/>
              <a:tabLst>
                <a:tab pos="241300" algn="l"/>
              </a:tabLst>
            </a:pPr>
            <a:r>
              <a:rPr lang="en-US" sz="2800" dirty="0">
                <a:latin typeface="Times New Roman"/>
                <a:cs typeface="Times New Roman"/>
              </a:rPr>
              <a:t>The</a:t>
            </a:r>
            <a:r>
              <a:rPr lang="en-US" sz="2800" spc="-20" dirty="0">
                <a:latin typeface="Times New Roman"/>
                <a:cs typeface="Times New Roman"/>
              </a:rPr>
              <a:t> </a:t>
            </a:r>
            <a:r>
              <a:rPr lang="en-US" sz="2800" dirty="0">
                <a:latin typeface="Times New Roman"/>
                <a:cs typeface="Times New Roman"/>
              </a:rPr>
              <a:t>Data</a:t>
            </a:r>
            <a:r>
              <a:rPr lang="en-US" sz="2800" spc="-5" dirty="0">
                <a:latin typeface="Times New Roman"/>
                <a:cs typeface="Times New Roman"/>
              </a:rPr>
              <a:t> </a:t>
            </a:r>
            <a:r>
              <a:rPr lang="en-US" sz="2800" dirty="0">
                <a:latin typeface="Times New Roman"/>
                <a:cs typeface="Times New Roman"/>
              </a:rPr>
              <a:t>Encryption</a:t>
            </a:r>
            <a:r>
              <a:rPr lang="en-US" sz="2800" spc="-20" dirty="0">
                <a:latin typeface="Times New Roman"/>
                <a:cs typeface="Times New Roman"/>
              </a:rPr>
              <a:t> </a:t>
            </a:r>
            <a:r>
              <a:rPr lang="en-US" sz="2800" dirty="0">
                <a:latin typeface="Times New Roman"/>
                <a:cs typeface="Times New Roman"/>
              </a:rPr>
              <a:t>Standard</a:t>
            </a:r>
            <a:r>
              <a:rPr lang="en-US" sz="2800" spc="-15" dirty="0">
                <a:latin typeface="Times New Roman"/>
                <a:cs typeface="Times New Roman"/>
              </a:rPr>
              <a:t> </a:t>
            </a:r>
            <a:r>
              <a:rPr lang="en-US" sz="2800" spc="-5" dirty="0">
                <a:latin typeface="Times New Roman"/>
                <a:cs typeface="Times New Roman"/>
              </a:rPr>
              <a:t>(DES)</a:t>
            </a:r>
            <a:r>
              <a:rPr lang="en-US" sz="2800" spc="10" dirty="0">
                <a:latin typeface="Times New Roman"/>
                <a:cs typeface="Times New Roman"/>
              </a:rPr>
              <a:t> </a:t>
            </a:r>
            <a:r>
              <a:rPr lang="en-US" sz="2800" dirty="0">
                <a:latin typeface="Times New Roman"/>
                <a:cs typeface="Times New Roman"/>
              </a:rPr>
              <a:t>is</a:t>
            </a:r>
            <a:r>
              <a:rPr lang="en-US" sz="2800" spc="-10" dirty="0">
                <a:latin typeface="Times New Roman"/>
                <a:cs typeface="Times New Roman"/>
              </a:rPr>
              <a:t> </a:t>
            </a:r>
            <a:r>
              <a:rPr lang="en-US" sz="2800" dirty="0">
                <a:latin typeface="Times New Roman"/>
                <a:cs typeface="Times New Roman"/>
              </a:rPr>
              <a:t>a </a:t>
            </a:r>
            <a:r>
              <a:rPr lang="en-US" sz="2800" spc="-5" dirty="0">
                <a:latin typeface="Times New Roman"/>
                <a:cs typeface="Times New Roman"/>
              </a:rPr>
              <a:t>symmetric-key</a:t>
            </a:r>
            <a:r>
              <a:rPr lang="en-US" sz="2800" spc="-10" dirty="0">
                <a:latin typeface="Times New Roman"/>
                <a:cs typeface="Times New Roman"/>
              </a:rPr>
              <a:t> </a:t>
            </a:r>
            <a:r>
              <a:rPr lang="en-US" sz="2800" dirty="0">
                <a:latin typeface="Times New Roman"/>
                <a:cs typeface="Times New Roman"/>
              </a:rPr>
              <a:t>block</a:t>
            </a:r>
            <a:r>
              <a:rPr lang="en-US" sz="2800" spc="-20" dirty="0">
                <a:latin typeface="Times New Roman"/>
                <a:cs typeface="Times New Roman"/>
              </a:rPr>
              <a:t> cipher.</a:t>
            </a:r>
            <a:endParaRPr lang="en-US" sz="2800" dirty="0">
              <a:latin typeface="Times New Roman"/>
              <a:cs typeface="Times New Roman"/>
            </a:endParaRPr>
          </a:p>
          <a:p>
            <a:pPr marL="241300" marR="81280">
              <a:lnSpc>
                <a:spcPts val="2590"/>
              </a:lnSpc>
              <a:spcBef>
                <a:spcPts val="545"/>
              </a:spcBef>
              <a:buFont typeface="Arial MT"/>
              <a:buChar char="•"/>
              <a:tabLst>
                <a:tab pos="241300" algn="l"/>
              </a:tabLst>
            </a:pPr>
            <a:r>
              <a:rPr lang="en-US" sz="2800" dirty="0">
                <a:latin typeface="Times New Roman"/>
                <a:cs typeface="Times New Roman"/>
              </a:rPr>
              <a:t>It</a:t>
            </a:r>
            <a:r>
              <a:rPr lang="en-US" sz="2800" spc="170" dirty="0">
                <a:latin typeface="Times New Roman"/>
                <a:cs typeface="Times New Roman"/>
              </a:rPr>
              <a:t> </a:t>
            </a:r>
            <a:r>
              <a:rPr lang="en-US" sz="2800" dirty="0">
                <a:latin typeface="Times New Roman"/>
                <a:cs typeface="Times New Roman"/>
              </a:rPr>
              <a:t>is</a:t>
            </a:r>
            <a:r>
              <a:rPr lang="en-US" sz="2800" spc="180" dirty="0">
                <a:latin typeface="Times New Roman"/>
                <a:cs typeface="Times New Roman"/>
              </a:rPr>
              <a:t> </a:t>
            </a:r>
            <a:r>
              <a:rPr lang="en-US" sz="2800" dirty="0">
                <a:latin typeface="Times New Roman"/>
                <a:cs typeface="Times New Roman"/>
              </a:rPr>
              <a:t>now</a:t>
            </a:r>
            <a:r>
              <a:rPr lang="en-US" sz="2800" spc="170" dirty="0">
                <a:latin typeface="Times New Roman"/>
                <a:cs typeface="Times New Roman"/>
              </a:rPr>
              <a:t> </a:t>
            </a:r>
            <a:r>
              <a:rPr lang="en-US" sz="2800" dirty="0">
                <a:latin typeface="Times New Roman"/>
                <a:cs typeface="Times New Roman"/>
              </a:rPr>
              <a:t>considered</a:t>
            </a:r>
            <a:r>
              <a:rPr lang="en-US" sz="2800" spc="180" dirty="0">
                <a:latin typeface="Times New Roman"/>
                <a:cs typeface="Times New Roman"/>
              </a:rPr>
              <a:t> </a:t>
            </a:r>
            <a:r>
              <a:rPr lang="en-US" sz="2800" spc="-5" dirty="0">
                <a:latin typeface="Times New Roman"/>
                <a:cs typeface="Times New Roman"/>
              </a:rPr>
              <a:t>as</a:t>
            </a:r>
            <a:r>
              <a:rPr lang="en-US" sz="2800" spc="170" dirty="0">
                <a:latin typeface="Times New Roman"/>
                <a:cs typeface="Times New Roman"/>
              </a:rPr>
              <a:t> </a:t>
            </a:r>
            <a:r>
              <a:rPr lang="en-US" sz="2800" dirty="0">
                <a:latin typeface="Times New Roman"/>
                <a:cs typeface="Times New Roman"/>
              </a:rPr>
              <a:t>a</a:t>
            </a:r>
            <a:r>
              <a:rPr lang="en-US" sz="2800" spc="180" dirty="0">
                <a:latin typeface="Times New Roman"/>
                <a:cs typeface="Times New Roman"/>
              </a:rPr>
              <a:t> </a:t>
            </a:r>
            <a:r>
              <a:rPr lang="en-US" sz="2800" spc="-5" dirty="0">
                <a:latin typeface="Times New Roman"/>
                <a:cs typeface="Times New Roman"/>
              </a:rPr>
              <a:t>‘broken’</a:t>
            </a:r>
            <a:r>
              <a:rPr lang="en-US" sz="2800" spc="5" dirty="0">
                <a:latin typeface="Times New Roman"/>
                <a:cs typeface="Times New Roman"/>
              </a:rPr>
              <a:t> </a:t>
            </a:r>
            <a:r>
              <a:rPr lang="en-US" sz="2800" spc="-5" dirty="0">
                <a:latin typeface="Times New Roman"/>
                <a:cs typeface="Times New Roman"/>
              </a:rPr>
              <a:t>block</a:t>
            </a:r>
            <a:r>
              <a:rPr lang="en-US" sz="2800" spc="175" dirty="0">
                <a:latin typeface="Times New Roman"/>
                <a:cs typeface="Times New Roman"/>
              </a:rPr>
              <a:t> </a:t>
            </a:r>
            <a:r>
              <a:rPr lang="en-US" sz="2800" spc="-15" dirty="0">
                <a:latin typeface="Times New Roman"/>
                <a:cs typeface="Times New Roman"/>
              </a:rPr>
              <a:t>cipher,</a:t>
            </a:r>
            <a:r>
              <a:rPr lang="en-US" sz="2800" spc="160" dirty="0">
                <a:latin typeface="Times New Roman"/>
                <a:cs typeface="Times New Roman"/>
              </a:rPr>
              <a:t> </a:t>
            </a:r>
            <a:r>
              <a:rPr lang="en-US" sz="2800" dirty="0">
                <a:latin typeface="Times New Roman"/>
                <a:cs typeface="Times New Roman"/>
              </a:rPr>
              <a:t>due</a:t>
            </a:r>
            <a:r>
              <a:rPr lang="en-US" sz="2800" spc="180" dirty="0">
                <a:latin typeface="Times New Roman"/>
                <a:cs typeface="Times New Roman"/>
              </a:rPr>
              <a:t> </a:t>
            </a:r>
            <a:r>
              <a:rPr lang="en-US" sz="2800" spc="-5" dirty="0">
                <a:latin typeface="Times New Roman"/>
                <a:cs typeface="Times New Roman"/>
              </a:rPr>
              <a:t>primarily</a:t>
            </a:r>
            <a:r>
              <a:rPr lang="en-US" sz="2800" spc="180" dirty="0">
                <a:latin typeface="Times New Roman"/>
                <a:cs typeface="Times New Roman"/>
              </a:rPr>
              <a:t> </a:t>
            </a:r>
            <a:r>
              <a:rPr lang="en-US" sz="2800" dirty="0">
                <a:latin typeface="Times New Roman"/>
                <a:cs typeface="Times New Roman"/>
              </a:rPr>
              <a:t>to</a:t>
            </a:r>
            <a:r>
              <a:rPr lang="en-US" sz="2800" spc="165" dirty="0">
                <a:latin typeface="Times New Roman"/>
                <a:cs typeface="Times New Roman"/>
              </a:rPr>
              <a:t> </a:t>
            </a:r>
            <a:r>
              <a:rPr lang="en-US" sz="2800" dirty="0">
                <a:latin typeface="Times New Roman"/>
                <a:cs typeface="Times New Roman"/>
              </a:rPr>
              <a:t>its</a:t>
            </a:r>
            <a:r>
              <a:rPr lang="en-US" sz="2800" spc="180" dirty="0">
                <a:latin typeface="Times New Roman"/>
                <a:cs typeface="Times New Roman"/>
              </a:rPr>
              <a:t> </a:t>
            </a:r>
            <a:r>
              <a:rPr lang="en-US" sz="2800" spc="-5" dirty="0">
                <a:latin typeface="Times New Roman"/>
                <a:cs typeface="Times New Roman"/>
              </a:rPr>
              <a:t>small</a:t>
            </a:r>
            <a:r>
              <a:rPr lang="en-US" sz="2800" spc="180" dirty="0">
                <a:latin typeface="Times New Roman"/>
                <a:cs typeface="Times New Roman"/>
              </a:rPr>
              <a:t> </a:t>
            </a:r>
            <a:r>
              <a:rPr lang="en-US" sz="2800" spc="-5" dirty="0">
                <a:latin typeface="Times New Roman"/>
                <a:cs typeface="Times New Roman"/>
              </a:rPr>
              <a:t>key </a:t>
            </a:r>
            <a:r>
              <a:rPr lang="en-US" sz="2800" spc="-585" dirty="0">
                <a:latin typeface="Times New Roman"/>
                <a:cs typeface="Times New Roman"/>
              </a:rPr>
              <a:t> </a:t>
            </a:r>
            <a:r>
              <a:rPr lang="en-US" sz="2800" dirty="0">
                <a:latin typeface="Times New Roman"/>
                <a:cs typeface="Times New Roman"/>
              </a:rPr>
              <a:t>size.</a:t>
            </a:r>
          </a:p>
          <a:p>
            <a:pPr marL="241300" marR="5080">
              <a:lnSpc>
                <a:spcPts val="2590"/>
              </a:lnSpc>
              <a:spcBef>
                <a:spcPts val="495"/>
              </a:spcBef>
              <a:buFont typeface="Arial MT"/>
              <a:buChar char="•"/>
              <a:tabLst>
                <a:tab pos="241300" algn="l"/>
              </a:tabLst>
            </a:pPr>
            <a:r>
              <a:rPr lang="en-US" sz="2800" spc="-5" dirty="0">
                <a:latin typeface="Times New Roman"/>
                <a:cs typeface="Times New Roman"/>
              </a:rPr>
              <a:t>DES</a:t>
            </a:r>
            <a:r>
              <a:rPr lang="en-US" sz="2800" spc="45" dirty="0">
                <a:latin typeface="Times New Roman"/>
                <a:cs typeface="Times New Roman"/>
              </a:rPr>
              <a:t> </a:t>
            </a:r>
            <a:r>
              <a:rPr lang="en-US" sz="2800" dirty="0">
                <a:latin typeface="Times New Roman"/>
                <a:cs typeface="Times New Roman"/>
              </a:rPr>
              <a:t>is</a:t>
            </a:r>
            <a:r>
              <a:rPr lang="en-US" sz="2800" spc="50" dirty="0">
                <a:latin typeface="Times New Roman"/>
                <a:cs typeface="Times New Roman"/>
              </a:rPr>
              <a:t> </a:t>
            </a:r>
            <a:r>
              <a:rPr lang="en-US" sz="2800" dirty="0">
                <a:latin typeface="Times New Roman"/>
                <a:cs typeface="Times New Roman"/>
              </a:rPr>
              <a:t>an</a:t>
            </a:r>
            <a:r>
              <a:rPr lang="en-US" sz="2800" spc="35" dirty="0">
                <a:latin typeface="Times New Roman"/>
                <a:cs typeface="Times New Roman"/>
              </a:rPr>
              <a:t> </a:t>
            </a:r>
            <a:r>
              <a:rPr lang="en-US" sz="2800" spc="-5" dirty="0">
                <a:latin typeface="Times New Roman"/>
                <a:cs typeface="Times New Roman"/>
              </a:rPr>
              <a:t>implementation</a:t>
            </a:r>
            <a:r>
              <a:rPr lang="en-US" sz="2800" spc="50" dirty="0">
                <a:latin typeface="Times New Roman"/>
                <a:cs typeface="Times New Roman"/>
              </a:rPr>
              <a:t> </a:t>
            </a:r>
            <a:r>
              <a:rPr lang="en-US" sz="2800" dirty="0">
                <a:latin typeface="Times New Roman"/>
                <a:cs typeface="Times New Roman"/>
              </a:rPr>
              <a:t>of</a:t>
            </a:r>
            <a:r>
              <a:rPr lang="en-US" sz="2800" spc="45" dirty="0">
                <a:latin typeface="Times New Roman"/>
                <a:cs typeface="Times New Roman"/>
              </a:rPr>
              <a:t> </a:t>
            </a:r>
            <a:r>
              <a:rPr lang="en-US" sz="2800" dirty="0">
                <a:latin typeface="Times New Roman"/>
                <a:cs typeface="Times New Roman"/>
              </a:rPr>
              <a:t>a</a:t>
            </a:r>
            <a:r>
              <a:rPr lang="en-US" sz="2800" spc="50" dirty="0">
                <a:latin typeface="Times New Roman"/>
                <a:cs typeface="Times New Roman"/>
              </a:rPr>
              <a:t> </a:t>
            </a:r>
            <a:r>
              <a:rPr lang="en-US" sz="2800" spc="-5" dirty="0">
                <a:latin typeface="Times New Roman"/>
                <a:cs typeface="Times New Roman"/>
              </a:rPr>
              <a:t>Feistel</a:t>
            </a:r>
            <a:r>
              <a:rPr lang="en-US" sz="2800" spc="45" dirty="0">
                <a:latin typeface="Times New Roman"/>
                <a:cs typeface="Times New Roman"/>
              </a:rPr>
              <a:t> </a:t>
            </a:r>
            <a:r>
              <a:rPr lang="en-US" sz="2800" spc="-20" dirty="0">
                <a:latin typeface="Times New Roman"/>
                <a:cs typeface="Times New Roman"/>
              </a:rPr>
              <a:t>Cipher.</a:t>
            </a:r>
            <a:r>
              <a:rPr lang="en-US" sz="2800" spc="45" dirty="0">
                <a:latin typeface="Times New Roman"/>
                <a:cs typeface="Times New Roman"/>
              </a:rPr>
              <a:t> </a:t>
            </a:r>
            <a:r>
              <a:rPr lang="en-US" sz="2800" spc="-5" dirty="0">
                <a:latin typeface="Times New Roman"/>
                <a:cs typeface="Times New Roman"/>
              </a:rPr>
              <a:t>It</a:t>
            </a:r>
            <a:r>
              <a:rPr lang="en-US" sz="2800" spc="45" dirty="0">
                <a:latin typeface="Times New Roman"/>
                <a:cs typeface="Times New Roman"/>
              </a:rPr>
              <a:t> </a:t>
            </a:r>
            <a:r>
              <a:rPr lang="en-US" sz="2800" spc="-5" dirty="0">
                <a:latin typeface="Times New Roman"/>
                <a:cs typeface="Times New Roman"/>
              </a:rPr>
              <a:t>uses</a:t>
            </a:r>
            <a:r>
              <a:rPr lang="en-US" sz="2800" spc="55" dirty="0">
                <a:latin typeface="Times New Roman"/>
                <a:cs typeface="Times New Roman"/>
              </a:rPr>
              <a:t> </a:t>
            </a:r>
            <a:r>
              <a:rPr lang="en-US" sz="2800" dirty="0">
                <a:latin typeface="Times New Roman"/>
                <a:cs typeface="Times New Roman"/>
              </a:rPr>
              <a:t>16</a:t>
            </a:r>
            <a:r>
              <a:rPr lang="en-US" sz="2800" spc="45" dirty="0">
                <a:latin typeface="Times New Roman"/>
                <a:cs typeface="Times New Roman"/>
              </a:rPr>
              <a:t> </a:t>
            </a:r>
            <a:r>
              <a:rPr lang="en-US" sz="2800" dirty="0">
                <a:latin typeface="Times New Roman"/>
                <a:cs typeface="Times New Roman"/>
              </a:rPr>
              <a:t>round</a:t>
            </a:r>
            <a:r>
              <a:rPr lang="en-US" sz="2800" spc="40" dirty="0">
                <a:latin typeface="Times New Roman"/>
                <a:cs typeface="Times New Roman"/>
              </a:rPr>
              <a:t> </a:t>
            </a:r>
            <a:r>
              <a:rPr lang="en-US" sz="2800" spc="-5" dirty="0">
                <a:latin typeface="Times New Roman"/>
                <a:cs typeface="Times New Roman"/>
              </a:rPr>
              <a:t>Feistel</a:t>
            </a:r>
            <a:r>
              <a:rPr lang="en-US" sz="2800" spc="55" dirty="0">
                <a:latin typeface="Times New Roman"/>
                <a:cs typeface="Times New Roman"/>
              </a:rPr>
              <a:t> </a:t>
            </a:r>
            <a:r>
              <a:rPr lang="en-US" sz="2800" spc="-5" dirty="0">
                <a:latin typeface="Times New Roman"/>
                <a:cs typeface="Times New Roman"/>
              </a:rPr>
              <a:t>structure. </a:t>
            </a:r>
            <a:r>
              <a:rPr lang="en-US" sz="2800" spc="-585" dirty="0">
                <a:latin typeface="Times New Roman"/>
                <a:cs typeface="Times New Roman"/>
              </a:rPr>
              <a:t> </a:t>
            </a:r>
            <a:r>
              <a:rPr lang="en-US" sz="2800" dirty="0">
                <a:latin typeface="Times New Roman"/>
                <a:cs typeface="Times New Roman"/>
              </a:rPr>
              <a:t>The</a:t>
            </a:r>
            <a:r>
              <a:rPr lang="en-US" sz="2800" spc="-20" dirty="0">
                <a:latin typeface="Times New Roman"/>
                <a:cs typeface="Times New Roman"/>
              </a:rPr>
              <a:t> </a:t>
            </a:r>
            <a:r>
              <a:rPr lang="en-US" sz="2800" dirty="0">
                <a:latin typeface="Times New Roman"/>
                <a:cs typeface="Times New Roman"/>
              </a:rPr>
              <a:t>block</a:t>
            </a:r>
            <a:r>
              <a:rPr lang="en-US" sz="2800" spc="-5" dirty="0">
                <a:latin typeface="Times New Roman"/>
                <a:cs typeface="Times New Roman"/>
              </a:rPr>
              <a:t> </a:t>
            </a:r>
            <a:r>
              <a:rPr lang="en-US" sz="2800" dirty="0">
                <a:latin typeface="Times New Roman"/>
                <a:cs typeface="Times New Roman"/>
              </a:rPr>
              <a:t>size</a:t>
            </a:r>
            <a:r>
              <a:rPr lang="en-US" sz="2800" spc="-10" dirty="0">
                <a:latin typeface="Times New Roman"/>
                <a:cs typeface="Times New Roman"/>
              </a:rPr>
              <a:t> </a:t>
            </a:r>
            <a:r>
              <a:rPr lang="en-US" sz="2800" dirty="0">
                <a:latin typeface="Times New Roman"/>
                <a:cs typeface="Times New Roman"/>
              </a:rPr>
              <a:t>is</a:t>
            </a:r>
            <a:r>
              <a:rPr lang="en-US" sz="2800" spc="-10" dirty="0">
                <a:latin typeface="Times New Roman"/>
                <a:cs typeface="Times New Roman"/>
              </a:rPr>
              <a:t> </a:t>
            </a:r>
            <a:r>
              <a:rPr lang="en-US" sz="2800" dirty="0">
                <a:latin typeface="Times New Roman"/>
                <a:cs typeface="Times New Roman"/>
              </a:rPr>
              <a:t>64-bit.</a:t>
            </a:r>
          </a:p>
          <a:p>
            <a:pPr marL="241300">
              <a:lnSpc>
                <a:spcPct val="100000"/>
              </a:lnSpc>
              <a:spcBef>
                <a:spcPts val="180"/>
              </a:spcBef>
              <a:buFont typeface="Arial MT"/>
              <a:buChar char="•"/>
              <a:tabLst>
                <a:tab pos="241300" algn="l"/>
              </a:tabLst>
            </a:pPr>
            <a:r>
              <a:rPr lang="en-US" sz="2800" dirty="0">
                <a:latin typeface="Times New Roman"/>
                <a:cs typeface="Times New Roman"/>
              </a:rPr>
              <a:t>The</a:t>
            </a:r>
            <a:r>
              <a:rPr lang="en-US" sz="2800" spc="-20" dirty="0">
                <a:latin typeface="Times New Roman"/>
                <a:cs typeface="Times New Roman"/>
              </a:rPr>
              <a:t> </a:t>
            </a:r>
            <a:r>
              <a:rPr lang="en-US" sz="2800" dirty="0">
                <a:latin typeface="Times New Roman"/>
                <a:cs typeface="Times New Roman"/>
              </a:rPr>
              <a:t>General</a:t>
            </a:r>
            <a:r>
              <a:rPr lang="en-US" sz="2800" spc="-10" dirty="0">
                <a:latin typeface="Times New Roman"/>
                <a:cs typeface="Times New Roman"/>
              </a:rPr>
              <a:t> </a:t>
            </a:r>
            <a:r>
              <a:rPr lang="en-US" sz="2800" dirty="0">
                <a:latin typeface="Times New Roman"/>
                <a:cs typeface="Times New Roman"/>
              </a:rPr>
              <a:t>Structure</a:t>
            </a:r>
            <a:r>
              <a:rPr lang="en-US" sz="2800" spc="-35" dirty="0">
                <a:latin typeface="Times New Roman"/>
                <a:cs typeface="Times New Roman"/>
              </a:rPr>
              <a:t> </a:t>
            </a:r>
            <a:r>
              <a:rPr lang="en-US" sz="2800" dirty="0">
                <a:latin typeface="Times New Roman"/>
                <a:cs typeface="Times New Roman"/>
              </a:rPr>
              <a:t>of </a:t>
            </a:r>
            <a:r>
              <a:rPr lang="en-US" sz="2800" spc="-5" dirty="0">
                <a:latin typeface="Times New Roman"/>
                <a:cs typeface="Times New Roman"/>
              </a:rPr>
              <a:t>DES</a:t>
            </a:r>
            <a:r>
              <a:rPr lang="en-US" sz="2800" spc="5" dirty="0">
                <a:latin typeface="Times New Roman"/>
                <a:cs typeface="Times New Roman"/>
              </a:rPr>
              <a:t> </a:t>
            </a:r>
            <a:r>
              <a:rPr lang="en-US" sz="2800" dirty="0">
                <a:latin typeface="Times New Roman"/>
                <a:cs typeface="Times New Roman"/>
              </a:rPr>
              <a:t>is</a:t>
            </a:r>
            <a:r>
              <a:rPr lang="en-US" sz="2800" spc="-10" dirty="0">
                <a:latin typeface="Times New Roman"/>
                <a:cs typeface="Times New Roman"/>
              </a:rPr>
              <a:t> </a:t>
            </a:r>
            <a:r>
              <a:rPr lang="en-US" sz="2800" dirty="0">
                <a:latin typeface="Times New Roman"/>
                <a:cs typeface="Times New Roman"/>
              </a:rPr>
              <a:t>depicted</a:t>
            </a:r>
            <a:r>
              <a:rPr lang="en-US" sz="2800" spc="-30" dirty="0">
                <a:latin typeface="Times New Roman"/>
                <a:cs typeface="Times New Roman"/>
              </a:rPr>
              <a:t> </a:t>
            </a:r>
            <a:r>
              <a:rPr lang="en-US" sz="2800" dirty="0">
                <a:latin typeface="Times New Roman"/>
                <a:cs typeface="Times New Roman"/>
              </a:rPr>
              <a:t>as</a:t>
            </a:r>
            <a:r>
              <a:rPr lang="en-US" sz="2800" spc="-5" dirty="0">
                <a:latin typeface="Times New Roman"/>
                <a:cs typeface="Times New Roman"/>
              </a:rPr>
              <a:t> follows,</a:t>
            </a:r>
            <a:endParaRPr lang="en-US" sz="2800" dirty="0">
              <a:latin typeface="Times New Roman"/>
              <a:cs typeface="Times New Roman"/>
            </a:endParaRPr>
          </a:p>
          <a:p>
            <a:pPr marL="0" indent="0">
              <a:buNone/>
            </a:pPr>
            <a:endParaRPr lang="en-US" dirty="0"/>
          </a:p>
        </p:txBody>
      </p:sp>
      <p:pic>
        <p:nvPicPr>
          <p:cNvPr id="6" name="object 8">
            <a:extLst>
              <a:ext uri="{FF2B5EF4-FFF2-40B4-BE49-F238E27FC236}">
                <a16:creationId xmlns:a16="http://schemas.microsoft.com/office/drawing/2014/main" id="{9F64C9AB-6D54-4B80-A773-BFD7193A5696}"/>
              </a:ext>
            </a:extLst>
          </p:cNvPr>
          <p:cNvPicPr/>
          <p:nvPr/>
        </p:nvPicPr>
        <p:blipFill>
          <a:blip r:embed="rId2" cstate="print"/>
          <a:stretch>
            <a:fillRect/>
          </a:stretch>
        </p:blipFill>
        <p:spPr>
          <a:xfrm>
            <a:off x="1636293" y="4716453"/>
            <a:ext cx="7312793" cy="1776422"/>
          </a:xfrm>
          <a:prstGeom prst="rect">
            <a:avLst/>
          </a:prstGeom>
        </p:spPr>
      </p:pic>
    </p:spTree>
    <p:extLst>
      <p:ext uri="{BB962C8B-B14F-4D97-AF65-F5344CB8AC3E}">
        <p14:creationId xmlns:p14="http://schemas.microsoft.com/office/powerpoint/2010/main" val="18749189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5F0C02-A07D-4E30-93DF-8100A3A95268}"/>
              </a:ext>
            </a:extLst>
          </p:cNvPr>
          <p:cNvSpPr>
            <a:spLocks noGrp="1"/>
          </p:cNvSpPr>
          <p:nvPr>
            <p:ph type="title"/>
          </p:nvPr>
        </p:nvSpPr>
        <p:spPr/>
        <p:txBody>
          <a:bodyPr/>
          <a:lstStyle/>
          <a:p>
            <a:r>
              <a:rPr lang="en-US" dirty="0"/>
              <a:t>DES</a:t>
            </a:r>
          </a:p>
        </p:txBody>
      </p:sp>
      <p:sp>
        <p:nvSpPr>
          <p:cNvPr id="5" name="Content Placeholder 4">
            <a:extLst>
              <a:ext uri="{FF2B5EF4-FFF2-40B4-BE49-F238E27FC236}">
                <a16:creationId xmlns:a16="http://schemas.microsoft.com/office/drawing/2014/main" id="{C72E4991-ED9B-4FB8-A2C3-489DF124EA56}"/>
              </a:ext>
            </a:extLst>
          </p:cNvPr>
          <p:cNvSpPr>
            <a:spLocks noGrp="1"/>
          </p:cNvSpPr>
          <p:nvPr>
            <p:ph sz="half" idx="1"/>
          </p:nvPr>
        </p:nvSpPr>
        <p:spPr/>
        <p:txBody>
          <a:bodyPr>
            <a:normAutofit fontScale="92500"/>
          </a:bodyPr>
          <a:lstStyle/>
          <a:p>
            <a:pPr marL="241300" marR="5715" algn="just">
              <a:lnSpc>
                <a:spcPts val="2590"/>
              </a:lnSpc>
              <a:spcBef>
                <a:spcPts val="425"/>
              </a:spcBef>
              <a:buFont typeface="Arial MT"/>
              <a:buChar char="•"/>
              <a:tabLst>
                <a:tab pos="241300" algn="l"/>
              </a:tabLst>
            </a:pPr>
            <a:r>
              <a:rPr lang="en-US" spc="-110" dirty="0">
                <a:latin typeface="Times New Roman"/>
                <a:cs typeface="Times New Roman"/>
              </a:rPr>
              <a:t>We </a:t>
            </a:r>
            <a:r>
              <a:rPr lang="en-US" dirty="0">
                <a:latin typeface="Times New Roman"/>
                <a:cs typeface="Times New Roman"/>
              </a:rPr>
              <a:t>have </a:t>
            </a:r>
            <a:r>
              <a:rPr lang="en-US" spc="-5" dirty="0">
                <a:latin typeface="Times New Roman"/>
                <a:cs typeface="Times New Roman"/>
              </a:rPr>
              <a:t>mentioned that DES </a:t>
            </a:r>
            <a:r>
              <a:rPr lang="en-US" dirty="0">
                <a:latin typeface="Times New Roman"/>
                <a:cs typeface="Times New Roman"/>
              </a:rPr>
              <a:t> </a:t>
            </a:r>
            <a:r>
              <a:rPr lang="en-US" spc="-5" dirty="0">
                <a:latin typeface="Times New Roman"/>
                <a:cs typeface="Times New Roman"/>
              </a:rPr>
              <a:t>uses </a:t>
            </a:r>
            <a:r>
              <a:rPr lang="en-US" dirty="0">
                <a:latin typeface="Times New Roman"/>
                <a:cs typeface="Times New Roman"/>
              </a:rPr>
              <a:t>a </a:t>
            </a:r>
            <a:r>
              <a:rPr lang="en-US" spc="-5" dirty="0">
                <a:latin typeface="Times New Roman"/>
                <a:cs typeface="Times New Roman"/>
              </a:rPr>
              <a:t>56-bit </a:t>
            </a:r>
            <a:r>
              <a:rPr lang="en-US" spc="-40" dirty="0">
                <a:latin typeface="Times New Roman"/>
                <a:cs typeface="Times New Roman"/>
              </a:rPr>
              <a:t>key. </a:t>
            </a:r>
            <a:r>
              <a:rPr lang="en-US" dirty="0">
                <a:latin typeface="Times New Roman"/>
                <a:cs typeface="Times New Roman"/>
              </a:rPr>
              <a:t>The </a:t>
            </a:r>
            <a:r>
              <a:rPr lang="en-US" spc="-5" dirty="0">
                <a:latin typeface="Times New Roman"/>
                <a:cs typeface="Times New Roman"/>
              </a:rPr>
              <a:t>initial </a:t>
            </a:r>
            <a:r>
              <a:rPr lang="en-US" dirty="0">
                <a:latin typeface="Times New Roman"/>
                <a:cs typeface="Times New Roman"/>
              </a:rPr>
              <a:t> key</a:t>
            </a:r>
            <a:r>
              <a:rPr lang="en-US" spc="-10" dirty="0">
                <a:latin typeface="Times New Roman"/>
                <a:cs typeface="Times New Roman"/>
              </a:rPr>
              <a:t> </a:t>
            </a:r>
            <a:r>
              <a:rPr lang="en-US" dirty="0">
                <a:latin typeface="Times New Roman"/>
                <a:cs typeface="Times New Roman"/>
              </a:rPr>
              <a:t>consists</a:t>
            </a:r>
            <a:r>
              <a:rPr lang="en-US" spc="-15" dirty="0">
                <a:latin typeface="Times New Roman"/>
                <a:cs typeface="Times New Roman"/>
              </a:rPr>
              <a:t> </a:t>
            </a:r>
            <a:r>
              <a:rPr lang="en-US" dirty="0">
                <a:latin typeface="Times New Roman"/>
                <a:cs typeface="Times New Roman"/>
              </a:rPr>
              <a:t>of</a:t>
            </a:r>
            <a:r>
              <a:rPr lang="en-US" spc="-5" dirty="0">
                <a:latin typeface="Times New Roman"/>
                <a:cs typeface="Times New Roman"/>
              </a:rPr>
              <a:t> </a:t>
            </a:r>
            <a:r>
              <a:rPr lang="en-US" dirty="0">
                <a:latin typeface="Times New Roman"/>
                <a:cs typeface="Times New Roman"/>
              </a:rPr>
              <a:t>64</a:t>
            </a:r>
            <a:r>
              <a:rPr lang="en-US" spc="-5" dirty="0">
                <a:latin typeface="Times New Roman"/>
                <a:cs typeface="Times New Roman"/>
              </a:rPr>
              <a:t> </a:t>
            </a:r>
            <a:r>
              <a:rPr lang="en-US" dirty="0">
                <a:latin typeface="Times New Roman"/>
                <a:cs typeface="Times New Roman"/>
              </a:rPr>
              <a:t>bits.</a:t>
            </a:r>
          </a:p>
          <a:p>
            <a:pPr marL="241300" marR="6350" algn="just">
              <a:lnSpc>
                <a:spcPts val="2590"/>
              </a:lnSpc>
            </a:pPr>
            <a:r>
              <a:rPr lang="en-US" dirty="0">
                <a:latin typeface="Times New Roman"/>
                <a:cs typeface="Times New Roman"/>
              </a:rPr>
              <a:t>key is </a:t>
            </a:r>
            <a:r>
              <a:rPr lang="en-US" spc="-5" dirty="0">
                <a:latin typeface="Times New Roman"/>
                <a:cs typeface="Times New Roman"/>
              </a:rPr>
              <a:t>discarded </a:t>
            </a:r>
            <a:r>
              <a:rPr lang="en-US" dirty="0">
                <a:latin typeface="Times New Roman"/>
                <a:cs typeface="Times New Roman"/>
              </a:rPr>
              <a:t>to </a:t>
            </a:r>
            <a:r>
              <a:rPr lang="en-US" spc="-5" dirty="0">
                <a:latin typeface="Times New Roman"/>
                <a:cs typeface="Times New Roman"/>
              </a:rPr>
              <a:t>produce </a:t>
            </a:r>
            <a:r>
              <a:rPr lang="en-US" dirty="0">
                <a:latin typeface="Times New Roman"/>
                <a:cs typeface="Times New Roman"/>
              </a:rPr>
              <a:t>a </a:t>
            </a:r>
            <a:r>
              <a:rPr lang="en-US" spc="5" dirty="0">
                <a:latin typeface="Times New Roman"/>
                <a:cs typeface="Times New Roman"/>
              </a:rPr>
              <a:t> </a:t>
            </a:r>
            <a:r>
              <a:rPr lang="en-US" dirty="0">
                <a:latin typeface="Times New Roman"/>
                <a:cs typeface="Times New Roman"/>
              </a:rPr>
              <a:t>56-bit</a:t>
            </a:r>
            <a:r>
              <a:rPr lang="en-US" spc="-20" dirty="0">
                <a:latin typeface="Times New Roman"/>
                <a:cs typeface="Times New Roman"/>
              </a:rPr>
              <a:t> </a:t>
            </a:r>
            <a:r>
              <a:rPr lang="en-US" spc="-40" dirty="0">
                <a:latin typeface="Times New Roman"/>
                <a:cs typeface="Times New Roman"/>
              </a:rPr>
              <a:t>key.</a:t>
            </a:r>
            <a:endParaRPr lang="en-US" dirty="0">
              <a:latin typeface="Times New Roman"/>
              <a:cs typeface="Times New Roman"/>
            </a:endParaRPr>
          </a:p>
          <a:p>
            <a:pPr marL="241300" marR="5080" algn="just">
              <a:spcBef>
                <a:spcPts val="455"/>
              </a:spcBef>
              <a:buFont typeface="Arial MT"/>
              <a:buChar char="•"/>
              <a:tabLst>
                <a:tab pos="241300" algn="l"/>
              </a:tabLst>
            </a:pPr>
            <a:r>
              <a:rPr lang="en-US" dirty="0">
                <a:latin typeface="Times New Roman"/>
                <a:cs typeface="Times New Roman"/>
              </a:rPr>
              <a:t>The </a:t>
            </a:r>
            <a:r>
              <a:rPr lang="en-US" spc="-5" dirty="0">
                <a:latin typeface="Times New Roman"/>
                <a:cs typeface="Times New Roman"/>
              </a:rPr>
              <a:t>Key Discarding Process </a:t>
            </a:r>
            <a:r>
              <a:rPr lang="en-US" dirty="0">
                <a:latin typeface="Times New Roman"/>
                <a:cs typeface="Times New Roman"/>
              </a:rPr>
              <a:t>– </a:t>
            </a:r>
            <a:r>
              <a:rPr lang="en-US" spc="-585" dirty="0">
                <a:latin typeface="Times New Roman"/>
                <a:cs typeface="Times New Roman"/>
              </a:rPr>
              <a:t> </a:t>
            </a:r>
            <a:r>
              <a:rPr lang="en-US" dirty="0">
                <a:latin typeface="Times New Roman"/>
                <a:cs typeface="Times New Roman"/>
              </a:rPr>
              <a:t>conversion</a:t>
            </a:r>
            <a:r>
              <a:rPr lang="en-US" spc="-20" dirty="0">
                <a:latin typeface="Times New Roman"/>
                <a:cs typeface="Times New Roman"/>
              </a:rPr>
              <a:t> </a:t>
            </a:r>
            <a:r>
              <a:rPr lang="en-US" spc="-5" dirty="0">
                <a:latin typeface="Times New Roman"/>
                <a:cs typeface="Times New Roman"/>
              </a:rPr>
              <a:t>of</a:t>
            </a:r>
            <a:r>
              <a:rPr lang="en-US" spc="-20" dirty="0">
                <a:latin typeface="Times New Roman"/>
                <a:cs typeface="Times New Roman"/>
              </a:rPr>
              <a:t> </a:t>
            </a:r>
            <a:r>
              <a:rPr lang="en-US" dirty="0">
                <a:latin typeface="Times New Roman"/>
                <a:cs typeface="Times New Roman"/>
              </a:rPr>
              <a:t>a</a:t>
            </a:r>
            <a:r>
              <a:rPr lang="en-US" spc="-10" dirty="0">
                <a:latin typeface="Times New Roman"/>
                <a:cs typeface="Times New Roman"/>
              </a:rPr>
              <a:t> </a:t>
            </a:r>
            <a:r>
              <a:rPr lang="en-US" spc="-5" dirty="0">
                <a:latin typeface="Times New Roman"/>
                <a:cs typeface="Times New Roman"/>
              </a:rPr>
              <a:t>64-bit key</a:t>
            </a:r>
            <a:r>
              <a:rPr lang="en-US" spc="-10" dirty="0">
                <a:latin typeface="Times New Roman"/>
                <a:cs typeface="Times New Roman"/>
              </a:rPr>
              <a:t> </a:t>
            </a:r>
            <a:r>
              <a:rPr lang="en-US" dirty="0">
                <a:latin typeface="Times New Roman"/>
                <a:cs typeface="Times New Roman"/>
              </a:rPr>
              <a:t>to</a:t>
            </a:r>
            <a:r>
              <a:rPr lang="en-US" spc="-15" dirty="0">
                <a:latin typeface="Times New Roman"/>
                <a:cs typeface="Times New Roman"/>
              </a:rPr>
              <a:t> </a:t>
            </a:r>
            <a:r>
              <a:rPr lang="en-US" dirty="0">
                <a:latin typeface="Times New Roman"/>
                <a:cs typeface="Times New Roman"/>
              </a:rPr>
              <a:t>a </a:t>
            </a:r>
            <a:r>
              <a:rPr lang="en-US" spc="-590" dirty="0">
                <a:latin typeface="Times New Roman"/>
                <a:cs typeface="Times New Roman"/>
              </a:rPr>
              <a:t> </a:t>
            </a:r>
            <a:r>
              <a:rPr lang="en-US" dirty="0">
                <a:latin typeface="Times New Roman"/>
                <a:cs typeface="Times New Roman"/>
              </a:rPr>
              <a:t>56-bit</a:t>
            </a:r>
            <a:r>
              <a:rPr lang="en-US" spc="-20" dirty="0">
                <a:latin typeface="Times New Roman"/>
                <a:cs typeface="Times New Roman"/>
              </a:rPr>
              <a:t> </a:t>
            </a:r>
            <a:r>
              <a:rPr lang="en-US" spc="-40" dirty="0">
                <a:latin typeface="Times New Roman"/>
                <a:cs typeface="Times New Roman"/>
              </a:rPr>
              <a:t>key.</a:t>
            </a:r>
            <a:endParaRPr lang="en-US" dirty="0">
              <a:latin typeface="Times New Roman"/>
              <a:cs typeface="Times New Roman"/>
            </a:endParaRPr>
          </a:p>
          <a:p>
            <a:pPr marL="241300" marR="5080" algn="just">
              <a:spcBef>
                <a:spcPts val="505"/>
              </a:spcBef>
              <a:buFont typeface="Arial MT"/>
              <a:buChar char="•"/>
              <a:tabLst>
                <a:tab pos="241300" algn="l"/>
              </a:tabLst>
            </a:pPr>
            <a:r>
              <a:rPr lang="en-US" spc="-5" dirty="0">
                <a:latin typeface="Times New Roman"/>
                <a:cs typeface="Times New Roman"/>
              </a:rPr>
              <a:t>Before we enter the </a:t>
            </a:r>
            <a:r>
              <a:rPr lang="en-US" dirty="0">
                <a:latin typeface="Times New Roman"/>
                <a:cs typeface="Times New Roman"/>
              </a:rPr>
              <a:t>key to the </a:t>
            </a:r>
            <a:r>
              <a:rPr lang="en-US" spc="-585" dirty="0">
                <a:latin typeface="Times New Roman"/>
                <a:cs typeface="Times New Roman"/>
              </a:rPr>
              <a:t> </a:t>
            </a:r>
            <a:r>
              <a:rPr lang="en-US" spc="-5" dirty="0">
                <a:latin typeface="Times New Roman"/>
                <a:cs typeface="Times New Roman"/>
              </a:rPr>
              <a:t>DES </a:t>
            </a:r>
            <a:r>
              <a:rPr lang="en-US" dirty="0">
                <a:latin typeface="Times New Roman"/>
                <a:cs typeface="Times New Roman"/>
              </a:rPr>
              <a:t>process, the </a:t>
            </a:r>
            <a:r>
              <a:rPr lang="en-US" spc="-5" dirty="0">
                <a:latin typeface="Times New Roman"/>
                <a:cs typeface="Times New Roman"/>
              </a:rPr>
              <a:t>original </a:t>
            </a:r>
            <a:r>
              <a:rPr lang="en-US" dirty="0">
                <a:latin typeface="Times New Roman"/>
                <a:cs typeface="Times New Roman"/>
              </a:rPr>
              <a:t>key </a:t>
            </a:r>
            <a:r>
              <a:rPr lang="en-US" spc="5" dirty="0">
                <a:latin typeface="Times New Roman"/>
                <a:cs typeface="Times New Roman"/>
              </a:rPr>
              <a:t> </a:t>
            </a:r>
            <a:r>
              <a:rPr lang="en-US" dirty="0">
                <a:latin typeface="Times New Roman"/>
                <a:cs typeface="Times New Roman"/>
              </a:rPr>
              <a:t>size is </a:t>
            </a:r>
            <a:r>
              <a:rPr lang="en-US" spc="-5" dirty="0">
                <a:latin typeface="Times New Roman"/>
                <a:cs typeface="Times New Roman"/>
              </a:rPr>
              <a:t>64-bit </a:t>
            </a:r>
            <a:r>
              <a:rPr lang="en-US" dirty="0">
                <a:latin typeface="Times New Roman"/>
                <a:cs typeface="Times New Roman"/>
              </a:rPr>
              <a:t>and is </a:t>
            </a:r>
            <a:r>
              <a:rPr lang="en-US" spc="-5" dirty="0">
                <a:latin typeface="Times New Roman"/>
                <a:cs typeface="Times New Roman"/>
              </a:rPr>
              <a:t>converted </a:t>
            </a:r>
            <a:r>
              <a:rPr lang="en-US" dirty="0">
                <a:latin typeface="Times New Roman"/>
                <a:cs typeface="Times New Roman"/>
              </a:rPr>
              <a:t> to</a:t>
            </a:r>
            <a:r>
              <a:rPr lang="en-US" spc="-20" dirty="0">
                <a:latin typeface="Times New Roman"/>
                <a:cs typeface="Times New Roman"/>
              </a:rPr>
              <a:t> </a:t>
            </a:r>
            <a:r>
              <a:rPr lang="en-US" dirty="0">
                <a:latin typeface="Times New Roman"/>
                <a:cs typeface="Times New Roman"/>
              </a:rPr>
              <a:t>a</a:t>
            </a:r>
            <a:r>
              <a:rPr lang="en-US" spc="-5" dirty="0">
                <a:latin typeface="Times New Roman"/>
                <a:cs typeface="Times New Roman"/>
              </a:rPr>
              <a:t> </a:t>
            </a:r>
            <a:r>
              <a:rPr lang="en-US" dirty="0">
                <a:latin typeface="Times New Roman"/>
                <a:cs typeface="Times New Roman"/>
              </a:rPr>
              <a:t>56-bit</a:t>
            </a:r>
            <a:r>
              <a:rPr lang="en-US" spc="-15" dirty="0">
                <a:latin typeface="Times New Roman"/>
                <a:cs typeface="Times New Roman"/>
              </a:rPr>
              <a:t> </a:t>
            </a:r>
            <a:r>
              <a:rPr lang="en-US" spc="-40" dirty="0">
                <a:latin typeface="Times New Roman"/>
                <a:cs typeface="Times New Roman"/>
              </a:rPr>
              <a:t>key.</a:t>
            </a:r>
            <a:endParaRPr lang="en-US" dirty="0">
              <a:latin typeface="Times New Roman"/>
              <a:cs typeface="Times New Roman"/>
            </a:endParaRPr>
          </a:p>
          <a:p>
            <a:pPr marL="0" indent="0">
              <a:buNone/>
            </a:pPr>
            <a:endParaRPr lang="en-US" dirty="0"/>
          </a:p>
        </p:txBody>
      </p:sp>
      <p:pic>
        <p:nvPicPr>
          <p:cNvPr id="7" name="object 9">
            <a:extLst>
              <a:ext uri="{FF2B5EF4-FFF2-40B4-BE49-F238E27FC236}">
                <a16:creationId xmlns:a16="http://schemas.microsoft.com/office/drawing/2014/main" id="{3DC6F465-C492-4C9B-85BB-715426563789}"/>
              </a:ext>
            </a:extLst>
          </p:cNvPr>
          <p:cNvPicPr>
            <a:picLocks noGrp="1"/>
          </p:cNvPicPr>
          <p:nvPr>
            <p:ph sz="half" idx="2"/>
          </p:nvPr>
        </p:nvPicPr>
        <p:blipFill>
          <a:blip r:embed="rId2" cstate="print"/>
          <a:stretch>
            <a:fillRect/>
          </a:stretch>
        </p:blipFill>
        <p:spPr>
          <a:xfrm>
            <a:off x="6478360" y="1825625"/>
            <a:ext cx="4569280" cy="4351338"/>
          </a:xfrm>
          <a:prstGeom prst="rect">
            <a:avLst/>
          </a:prstGeom>
        </p:spPr>
      </p:pic>
    </p:spTree>
    <p:extLst>
      <p:ext uri="{BB962C8B-B14F-4D97-AF65-F5344CB8AC3E}">
        <p14:creationId xmlns:p14="http://schemas.microsoft.com/office/powerpoint/2010/main" val="28545386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95DDB-03BD-416F-8F60-9363B25EEA68}"/>
              </a:ext>
            </a:extLst>
          </p:cNvPr>
          <p:cNvSpPr>
            <a:spLocks noGrp="1"/>
          </p:cNvSpPr>
          <p:nvPr>
            <p:ph type="title"/>
          </p:nvPr>
        </p:nvSpPr>
        <p:spPr/>
        <p:txBody>
          <a:bodyPr/>
          <a:lstStyle/>
          <a:p>
            <a:r>
              <a:rPr lang="en-US" dirty="0"/>
              <a:t>DES</a:t>
            </a:r>
          </a:p>
        </p:txBody>
      </p:sp>
      <p:sp>
        <p:nvSpPr>
          <p:cNvPr id="3" name="Content Placeholder 2">
            <a:extLst>
              <a:ext uri="{FF2B5EF4-FFF2-40B4-BE49-F238E27FC236}">
                <a16:creationId xmlns:a16="http://schemas.microsoft.com/office/drawing/2014/main" id="{E8DF201B-8499-498E-964C-A1823A9B4655}"/>
              </a:ext>
            </a:extLst>
          </p:cNvPr>
          <p:cNvSpPr>
            <a:spLocks noGrp="1"/>
          </p:cNvSpPr>
          <p:nvPr>
            <p:ph sz="half" idx="1"/>
          </p:nvPr>
        </p:nvSpPr>
        <p:spPr/>
        <p:txBody>
          <a:bodyPr/>
          <a:lstStyle/>
          <a:p>
            <a:pPr marL="241300" marR="5080" algn="just">
              <a:lnSpc>
                <a:spcPts val="2590"/>
              </a:lnSpc>
              <a:spcBef>
                <a:spcPts val="425"/>
              </a:spcBef>
              <a:buFont typeface="Arial MT"/>
              <a:buChar char="•"/>
              <a:tabLst>
                <a:tab pos="241300" algn="l"/>
              </a:tabLst>
            </a:pPr>
            <a:r>
              <a:rPr lang="en-US" dirty="0">
                <a:latin typeface="Times New Roman"/>
                <a:cs typeface="Times New Roman"/>
              </a:rPr>
              <a:t>The</a:t>
            </a:r>
            <a:r>
              <a:rPr lang="en-US" spc="5" dirty="0">
                <a:latin typeface="Times New Roman"/>
                <a:cs typeface="Times New Roman"/>
              </a:rPr>
              <a:t> </a:t>
            </a:r>
            <a:r>
              <a:rPr lang="en-US" spc="-5" dirty="0">
                <a:latin typeface="Times New Roman"/>
                <a:cs typeface="Times New Roman"/>
              </a:rPr>
              <a:t>64-bit</a:t>
            </a:r>
            <a:r>
              <a:rPr lang="en-US" dirty="0">
                <a:latin typeface="Times New Roman"/>
                <a:cs typeface="Times New Roman"/>
              </a:rPr>
              <a:t> </a:t>
            </a:r>
            <a:r>
              <a:rPr lang="en-US" spc="-5" dirty="0">
                <a:latin typeface="Times New Roman"/>
                <a:cs typeface="Times New Roman"/>
              </a:rPr>
              <a:t>original</a:t>
            </a:r>
            <a:r>
              <a:rPr lang="en-US" dirty="0">
                <a:latin typeface="Times New Roman"/>
                <a:cs typeface="Times New Roman"/>
              </a:rPr>
              <a:t> key</a:t>
            </a:r>
            <a:r>
              <a:rPr lang="en-US" spc="5" dirty="0">
                <a:latin typeface="Times New Roman"/>
                <a:cs typeface="Times New Roman"/>
              </a:rPr>
              <a:t> </a:t>
            </a:r>
            <a:r>
              <a:rPr lang="en-US" dirty="0">
                <a:latin typeface="Times New Roman"/>
                <a:cs typeface="Times New Roman"/>
              </a:rPr>
              <a:t>is </a:t>
            </a:r>
            <a:r>
              <a:rPr lang="en-US" spc="-585" dirty="0">
                <a:latin typeface="Times New Roman"/>
                <a:cs typeface="Times New Roman"/>
              </a:rPr>
              <a:t> </a:t>
            </a:r>
            <a:r>
              <a:rPr lang="en-US" spc="-5" dirty="0">
                <a:latin typeface="Times New Roman"/>
                <a:cs typeface="Times New Roman"/>
              </a:rPr>
              <a:t>converted </a:t>
            </a:r>
            <a:r>
              <a:rPr lang="en-US" dirty="0">
                <a:latin typeface="Times New Roman"/>
                <a:cs typeface="Times New Roman"/>
              </a:rPr>
              <a:t>to a </a:t>
            </a:r>
            <a:r>
              <a:rPr lang="en-US" spc="-5" dirty="0">
                <a:latin typeface="Times New Roman"/>
                <a:cs typeface="Times New Roman"/>
              </a:rPr>
              <a:t>56-bit resulting </a:t>
            </a:r>
            <a:r>
              <a:rPr lang="en-US" spc="-585" dirty="0">
                <a:latin typeface="Times New Roman"/>
                <a:cs typeface="Times New Roman"/>
              </a:rPr>
              <a:t> </a:t>
            </a:r>
            <a:r>
              <a:rPr lang="en-US" spc="-40" dirty="0">
                <a:latin typeface="Times New Roman"/>
                <a:cs typeface="Times New Roman"/>
              </a:rPr>
              <a:t>key.</a:t>
            </a:r>
            <a:endParaRPr lang="en-US" dirty="0">
              <a:latin typeface="Times New Roman"/>
              <a:cs typeface="Times New Roman"/>
            </a:endParaRPr>
          </a:p>
          <a:p>
            <a:pPr marL="241300" marR="5080" algn="just">
              <a:lnSpc>
                <a:spcPts val="2590"/>
              </a:lnSpc>
              <a:spcBef>
                <a:spcPts val="509"/>
              </a:spcBef>
              <a:buFont typeface="Arial MT"/>
              <a:buChar char="•"/>
              <a:tabLst>
                <a:tab pos="241300" algn="l"/>
              </a:tabLst>
            </a:pPr>
            <a:r>
              <a:rPr lang="en-US" dirty="0">
                <a:latin typeface="Times New Roman"/>
                <a:cs typeface="Times New Roman"/>
              </a:rPr>
              <a:t>Every </a:t>
            </a:r>
            <a:r>
              <a:rPr lang="en-US" spc="-5" dirty="0">
                <a:latin typeface="Times New Roman"/>
                <a:cs typeface="Times New Roman"/>
              </a:rPr>
              <a:t>8-bit </a:t>
            </a:r>
            <a:r>
              <a:rPr lang="en-US" dirty="0">
                <a:latin typeface="Times New Roman"/>
                <a:cs typeface="Times New Roman"/>
              </a:rPr>
              <a:t>is </a:t>
            </a:r>
            <a:r>
              <a:rPr lang="en-US" spc="-5" dirty="0">
                <a:latin typeface="Times New Roman"/>
                <a:cs typeface="Times New Roman"/>
              </a:rPr>
              <a:t>discarded </a:t>
            </a:r>
            <a:r>
              <a:rPr lang="en-US" dirty="0">
                <a:latin typeface="Times New Roman"/>
                <a:cs typeface="Times New Roman"/>
              </a:rPr>
              <a:t>from </a:t>
            </a:r>
            <a:r>
              <a:rPr lang="en-US" spc="5" dirty="0">
                <a:latin typeface="Times New Roman"/>
                <a:cs typeface="Times New Roman"/>
              </a:rPr>
              <a:t> </a:t>
            </a:r>
            <a:r>
              <a:rPr lang="en-US" dirty="0">
                <a:latin typeface="Times New Roman"/>
                <a:cs typeface="Times New Roman"/>
              </a:rPr>
              <a:t>the</a:t>
            </a:r>
            <a:r>
              <a:rPr lang="en-US" spc="-15" dirty="0">
                <a:latin typeface="Times New Roman"/>
                <a:cs typeface="Times New Roman"/>
              </a:rPr>
              <a:t> </a:t>
            </a:r>
            <a:r>
              <a:rPr lang="en-US" dirty="0">
                <a:latin typeface="Times New Roman"/>
                <a:cs typeface="Times New Roman"/>
              </a:rPr>
              <a:t>original</a:t>
            </a:r>
            <a:r>
              <a:rPr lang="en-US" spc="-30" dirty="0">
                <a:latin typeface="Times New Roman"/>
                <a:cs typeface="Times New Roman"/>
              </a:rPr>
              <a:t> </a:t>
            </a:r>
            <a:r>
              <a:rPr lang="en-US" spc="-40" dirty="0">
                <a:latin typeface="Times New Roman"/>
                <a:cs typeface="Times New Roman"/>
              </a:rPr>
              <a:t>key.</a:t>
            </a:r>
            <a:endParaRPr lang="en-US" dirty="0">
              <a:latin typeface="Times New Roman"/>
              <a:cs typeface="Times New Roman"/>
            </a:endParaRPr>
          </a:p>
          <a:p>
            <a:pPr marL="241300" marR="6350" algn="just">
              <a:lnSpc>
                <a:spcPts val="2590"/>
              </a:lnSpc>
              <a:spcBef>
                <a:spcPts val="500"/>
              </a:spcBef>
              <a:buFont typeface="Arial MT"/>
              <a:buChar char="•"/>
              <a:tabLst>
                <a:tab pos="241300" algn="l"/>
              </a:tabLst>
            </a:pPr>
            <a:r>
              <a:rPr lang="en-US" dirty="0">
                <a:latin typeface="Times New Roman"/>
                <a:cs typeface="Times New Roman"/>
              </a:rPr>
              <a:t>This</a:t>
            </a:r>
            <a:r>
              <a:rPr lang="en-US" spc="5" dirty="0">
                <a:latin typeface="Times New Roman"/>
                <a:cs typeface="Times New Roman"/>
              </a:rPr>
              <a:t> </a:t>
            </a:r>
            <a:r>
              <a:rPr lang="en-US" spc="-5" dirty="0">
                <a:latin typeface="Times New Roman"/>
                <a:cs typeface="Times New Roman"/>
              </a:rPr>
              <a:t>results</a:t>
            </a:r>
            <a:r>
              <a:rPr lang="en-US" dirty="0">
                <a:latin typeface="Times New Roman"/>
                <a:cs typeface="Times New Roman"/>
              </a:rPr>
              <a:t> in</a:t>
            </a:r>
            <a:r>
              <a:rPr lang="en-US" spc="5" dirty="0">
                <a:latin typeface="Times New Roman"/>
                <a:cs typeface="Times New Roman"/>
              </a:rPr>
              <a:t> </a:t>
            </a:r>
            <a:r>
              <a:rPr lang="en-US" spc="-5" dirty="0">
                <a:latin typeface="Times New Roman"/>
                <a:cs typeface="Times New Roman"/>
              </a:rPr>
              <a:t>generating</a:t>
            </a:r>
            <a:r>
              <a:rPr lang="en-US" dirty="0">
                <a:latin typeface="Times New Roman"/>
                <a:cs typeface="Times New Roman"/>
              </a:rPr>
              <a:t> a </a:t>
            </a:r>
            <a:r>
              <a:rPr lang="en-US" spc="5" dirty="0">
                <a:latin typeface="Times New Roman"/>
                <a:cs typeface="Times New Roman"/>
              </a:rPr>
              <a:t> </a:t>
            </a:r>
            <a:r>
              <a:rPr lang="en-US" dirty="0">
                <a:latin typeface="Times New Roman"/>
                <a:cs typeface="Times New Roman"/>
              </a:rPr>
              <a:t>(7*8</a:t>
            </a:r>
            <a:r>
              <a:rPr lang="en-US" spc="-10" dirty="0">
                <a:latin typeface="Times New Roman"/>
                <a:cs typeface="Times New Roman"/>
              </a:rPr>
              <a:t> </a:t>
            </a:r>
            <a:r>
              <a:rPr lang="en-US" dirty="0">
                <a:latin typeface="Times New Roman"/>
                <a:cs typeface="Times New Roman"/>
              </a:rPr>
              <a:t>=</a:t>
            </a:r>
            <a:r>
              <a:rPr lang="en-US" spc="-15" dirty="0">
                <a:latin typeface="Times New Roman"/>
                <a:cs typeface="Times New Roman"/>
              </a:rPr>
              <a:t> </a:t>
            </a:r>
            <a:r>
              <a:rPr lang="en-US" dirty="0">
                <a:latin typeface="Times New Roman"/>
                <a:cs typeface="Times New Roman"/>
              </a:rPr>
              <a:t>56)</a:t>
            </a:r>
            <a:r>
              <a:rPr lang="en-US" spc="-5" dirty="0">
                <a:latin typeface="Times New Roman"/>
                <a:cs typeface="Times New Roman"/>
              </a:rPr>
              <a:t> </a:t>
            </a:r>
            <a:r>
              <a:rPr lang="en-US" dirty="0">
                <a:latin typeface="Times New Roman"/>
                <a:cs typeface="Times New Roman"/>
              </a:rPr>
              <a:t>56-bit</a:t>
            </a:r>
            <a:r>
              <a:rPr lang="en-US" spc="-20" dirty="0">
                <a:latin typeface="Times New Roman"/>
                <a:cs typeface="Times New Roman"/>
              </a:rPr>
              <a:t> </a:t>
            </a:r>
            <a:r>
              <a:rPr lang="en-US" spc="-40" dirty="0">
                <a:latin typeface="Times New Roman"/>
                <a:cs typeface="Times New Roman"/>
              </a:rPr>
              <a:t>key.</a:t>
            </a:r>
            <a:endParaRPr lang="en-US" dirty="0">
              <a:latin typeface="Times New Roman"/>
              <a:cs typeface="Times New Roman"/>
            </a:endParaRPr>
          </a:p>
          <a:p>
            <a:pPr marL="0" indent="0">
              <a:buNone/>
            </a:pPr>
            <a:endParaRPr lang="en-US" dirty="0"/>
          </a:p>
        </p:txBody>
      </p:sp>
      <p:pic>
        <p:nvPicPr>
          <p:cNvPr id="5" name="object 8">
            <a:extLst>
              <a:ext uri="{FF2B5EF4-FFF2-40B4-BE49-F238E27FC236}">
                <a16:creationId xmlns:a16="http://schemas.microsoft.com/office/drawing/2014/main" id="{C60E9AB7-382D-48A4-90CF-C572596163BC}"/>
              </a:ext>
            </a:extLst>
          </p:cNvPr>
          <p:cNvPicPr>
            <a:picLocks noGrp="1"/>
          </p:cNvPicPr>
          <p:nvPr>
            <p:ph sz="half" idx="2"/>
          </p:nvPr>
        </p:nvPicPr>
        <p:blipFill>
          <a:blip r:embed="rId2" cstate="print"/>
          <a:stretch>
            <a:fillRect/>
          </a:stretch>
        </p:blipFill>
        <p:spPr>
          <a:xfrm>
            <a:off x="6304547" y="1825625"/>
            <a:ext cx="4796590" cy="4351338"/>
          </a:xfrm>
          <a:prstGeom prst="rect">
            <a:avLst/>
          </a:prstGeom>
        </p:spPr>
      </p:pic>
    </p:spTree>
    <p:extLst>
      <p:ext uri="{BB962C8B-B14F-4D97-AF65-F5344CB8AC3E}">
        <p14:creationId xmlns:p14="http://schemas.microsoft.com/office/powerpoint/2010/main" val="14452714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41862-D7D3-4551-AA61-6BA02C081A32}"/>
              </a:ext>
            </a:extLst>
          </p:cNvPr>
          <p:cNvSpPr>
            <a:spLocks noGrp="1"/>
          </p:cNvSpPr>
          <p:nvPr>
            <p:ph type="title"/>
          </p:nvPr>
        </p:nvSpPr>
        <p:spPr/>
        <p:txBody>
          <a:bodyPr/>
          <a:lstStyle/>
          <a:p>
            <a:r>
              <a:rPr lang="en-US" dirty="0"/>
              <a:t>DES</a:t>
            </a:r>
          </a:p>
        </p:txBody>
      </p:sp>
      <p:sp>
        <p:nvSpPr>
          <p:cNvPr id="3" name="Content Placeholder 2">
            <a:extLst>
              <a:ext uri="{FF2B5EF4-FFF2-40B4-BE49-F238E27FC236}">
                <a16:creationId xmlns:a16="http://schemas.microsoft.com/office/drawing/2014/main" id="{2A9BA49B-E39B-45BC-9E81-4DAD2E289201}"/>
              </a:ext>
            </a:extLst>
          </p:cNvPr>
          <p:cNvSpPr>
            <a:spLocks noGrp="1"/>
          </p:cNvSpPr>
          <p:nvPr>
            <p:ph sz="half" idx="1"/>
          </p:nvPr>
        </p:nvSpPr>
        <p:spPr/>
        <p:txBody>
          <a:bodyPr/>
          <a:lstStyle/>
          <a:p>
            <a:pPr marL="241300" marR="5715" algn="just">
              <a:lnSpc>
                <a:spcPts val="2590"/>
              </a:lnSpc>
              <a:spcBef>
                <a:spcPts val="425"/>
              </a:spcBef>
              <a:buFont typeface="Arial MT"/>
              <a:buChar char="•"/>
              <a:tabLst>
                <a:tab pos="241300" algn="l"/>
              </a:tabLst>
            </a:pPr>
            <a:r>
              <a:rPr lang="en-US" spc="-5" dirty="0">
                <a:latin typeface="Times New Roman"/>
                <a:cs typeface="Times New Roman"/>
              </a:rPr>
              <a:t>64-bit plain </a:t>
            </a:r>
            <a:r>
              <a:rPr lang="en-US" dirty="0">
                <a:latin typeface="Times New Roman"/>
                <a:cs typeface="Times New Roman"/>
              </a:rPr>
              <a:t>text </a:t>
            </a:r>
            <a:r>
              <a:rPr lang="en-US" spc="-5" dirty="0">
                <a:latin typeface="Times New Roman"/>
                <a:cs typeface="Times New Roman"/>
              </a:rPr>
              <a:t>block </a:t>
            </a:r>
            <a:r>
              <a:rPr lang="en-US" dirty="0">
                <a:latin typeface="Times New Roman"/>
                <a:cs typeface="Times New Roman"/>
              </a:rPr>
              <a:t>is </a:t>
            </a:r>
            <a:r>
              <a:rPr lang="en-US" spc="-5" dirty="0">
                <a:latin typeface="Times New Roman"/>
                <a:cs typeface="Times New Roman"/>
              </a:rPr>
              <a:t>given </a:t>
            </a:r>
            <a:r>
              <a:rPr lang="en-US" spc="-585" dirty="0">
                <a:latin typeface="Times New Roman"/>
                <a:cs typeface="Times New Roman"/>
              </a:rPr>
              <a:t> </a:t>
            </a:r>
            <a:r>
              <a:rPr lang="en-US" dirty="0">
                <a:latin typeface="Times New Roman"/>
                <a:cs typeface="Times New Roman"/>
              </a:rPr>
              <a:t>to</a:t>
            </a:r>
            <a:r>
              <a:rPr lang="en-US" spc="5" dirty="0">
                <a:latin typeface="Times New Roman"/>
                <a:cs typeface="Times New Roman"/>
              </a:rPr>
              <a:t> </a:t>
            </a:r>
            <a:r>
              <a:rPr lang="en-US" spc="-5" dirty="0">
                <a:latin typeface="Times New Roman"/>
                <a:cs typeface="Times New Roman"/>
              </a:rPr>
              <a:t>Initial</a:t>
            </a:r>
            <a:r>
              <a:rPr lang="en-US" dirty="0">
                <a:latin typeface="Times New Roman"/>
                <a:cs typeface="Times New Roman"/>
              </a:rPr>
              <a:t> </a:t>
            </a:r>
            <a:r>
              <a:rPr lang="en-US" spc="-5" dirty="0">
                <a:latin typeface="Times New Roman"/>
                <a:cs typeface="Times New Roman"/>
              </a:rPr>
              <a:t>Permutation</a:t>
            </a:r>
            <a:r>
              <a:rPr lang="en-US" dirty="0">
                <a:latin typeface="Times New Roman"/>
                <a:cs typeface="Times New Roman"/>
              </a:rPr>
              <a:t> (IP) </a:t>
            </a:r>
            <a:r>
              <a:rPr lang="en-US" spc="5" dirty="0">
                <a:latin typeface="Times New Roman"/>
                <a:cs typeface="Times New Roman"/>
              </a:rPr>
              <a:t> </a:t>
            </a:r>
            <a:r>
              <a:rPr lang="en-US" dirty="0">
                <a:latin typeface="Times New Roman"/>
                <a:cs typeface="Times New Roman"/>
              </a:rPr>
              <a:t>function.</a:t>
            </a:r>
          </a:p>
          <a:p>
            <a:pPr marL="241300" marR="5715" algn="just">
              <a:lnSpc>
                <a:spcPts val="2590"/>
              </a:lnSpc>
              <a:spcBef>
                <a:spcPts val="509"/>
              </a:spcBef>
              <a:buFont typeface="Arial MT"/>
              <a:buChar char="•"/>
              <a:tabLst>
                <a:tab pos="241300" algn="l"/>
              </a:tabLst>
            </a:pPr>
            <a:r>
              <a:rPr lang="en-US" spc="-5" dirty="0">
                <a:latin typeface="Times New Roman"/>
                <a:cs typeface="Times New Roman"/>
              </a:rPr>
              <a:t>IP</a:t>
            </a:r>
            <a:r>
              <a:rPr lang="en-US" dirty="0">
                <a:latin typeface="Times New Roman"/>
                <a:cs typeface="Times New Roman"/>
              </a:rPr>
              <a:t> is</a:t>
            </a:r>
            <a:r>
              <a:rPr lang="en-US" spc="5" dirty="0">
                <a:latin typeface="Times New Roman"/>
                <a:cs typeface="Times New Roman"/>
              </a:rPr>
              <a:t> </a:t>
            </a:r>
            <a:r>
              <a:rPr lang="en-US" spc="-5" dirty="0">
                <a:latin typeface="Times New Roman"/>
                <a:cs typeface="Times New Roman"/>
              </a:rPr>
              <a:t>performed</a:t>
            </a:r>
            <a:r>
              <a:rPr lang="en-US" dirty="0">
                <a:latin typeface="Times New Roman"/>
                <a:cs typeface="Times New Roman"/>
              </a:rPr>
              <a:t> on</a:t>
            </a:r>
            <a:r>
              <a:rPr lang="en-US" spc="605" dirty="0">
                <a:latin typeface="Times New Roman"/>
                <a:cs typeface="Times New Roman"/>
              </a:rPr>
              <a:t> </a:t>
            </a:r>
            <a:r>
              <a:rPr lang="en-US" spc="-5" dirty="0">
                <a:latin typeface="Times New Roman"/>
                <a:cs typeface="Times New Roman"/>
              </a:rPr>
              <a:t>64-bit </a:t>
            </a:r>
            <a:r>
              <a:rPr lang="en-US" spc="-585" dirty="0">
                <a:latin typeface="Times New Roman"/>
                <a:cs typeface="Times New Roman"/>
              </a:rPr>
              <a:t> </a:t>
            </a:r>
            <a:r>
              <a:rPr lang="en-US" dirty="0">
                <a:latin typeface="Times New Roman"/>
                <a:cs typeface="Times New Roman"/>
              </a:rPr>
              <a:t>plain</a:t>
            </a:r>
            <a:r>
              <a:rPr lang="en-US" spc="-30" dirty="0">
                <a:latin typeface="Times New Roman"/>
                <a:cs typeface="Times New Roman"/>
              </a:rPr>
              <a:t> </a:t>
            </a:r>
            <a:r>
              <a:rPr lang="en-US" dirty="0">
                <a:latin typeface="Times New Roman"/>
                <a:cs typeface="Times New Roman"/>
              </a:rPr>
              <a:t>text</a:t>
            </a:r>
            <a:r>
              <a:rPr lang="en-US" spc="-25" dirty="0">
                <a:latin typeface="Times New Roman"/>
                <a:cs typeface="Times New Roman"/>
              </a:rPr>
              <a:t> </a:t>
            </a:r>
            <a:r>
              <a:rPr lang="en-US" dirty="0">
                <a:latin typeface="Times New Roman"/>
                <a:cs typeface="Times New Roman"/>
              </a:rPr>
              <a:t>block.</a:t>
            </a:r>
          </a:p>
          <a:p>
            <a:pPr marL="241300" marR="5080" algn="just">
              <a:lnSpc>
                <a:spcPts val="2590"/>
              </a:lnSpc>
              <a:spcBef>
                <a:spcPts val="500"/>
              </a:spcBef>
              <a:buFont typeface="Arial MT"/>
              <a:buChar char="•"/>
              <a:tabLst>
                <a:tab pos="241300" algn="l"/>
              </a:tabLst>
            </a:pPr>
            <a:r>
              <a:rPr lang="en-US" spc="-5" dirty="0">
                <a:latin typeface="Times New Roman"/>
                <a:cs typeface="Times New Roman"/>
              </a:rPr>
              <a:t>After</a:t>
            </a:r>
            <a:r>
              <a:rPr lang="en-US" dirty="0">
                <a:latin typeface="Times New Roman"/>
                <a:cs typeface="Times New Roman"/>
              </a:rPr>
              <a:t> </a:t>
            </a:r>
            <a:r>
              <a:rPr lang="en-US" spc="-90" dirty="0">
                <a:latin typeface="Times New Roman"/>
                <a:cs typeface="Times New Roman"/>
              </a:rPr>
              <a:t>IP,</a:t>
            </a:r>
            <a:r>
              <a:rPr lang="en-US" spc="-85" dirty="0">
                <a:latin typeface="Times New Roman"/>
                <a:cs typeface="Times New Roman"/>
              </a:rPr>
              <a:t> </a:t>
            </a:r>
            <a:r>
              <a:rPr lang="en-US" dirty="0">
                <a:latin typeface="Times New Roman"/>
                <a:cs typeface="Times New Roman"/>
              </a:rPr>
              <a:t>the</a:t>
            </a:r>
            <a:r>
              <a:rPr lang="en-US" spc="5" dirty="0">
                <a:latin typeface="Times New Roman"/>
                <a:cs typeface="Times New Roman"/>
              </a:rPr>
              <a:t> </a:t>
            </a:r>
            <a:r>
              <a:rPr lang="en-US" spc="-5" dirty="0">
                <a:latin typeface="Times New Roman"/>
                <a:cs typeface="Times New Roman"/>
              </a:rPr>
              <a:t>plaintext</a:t>
            </a:r>
            <a:r>
              <a:rPr lang="en-US" dirty="0">
                <a:latin typeface="Times New Roman"/>
                <a:cs typeface="Times New Roman"/>
              </a:rPr>
              <a:t> is </a:t>
            </a:r>
            <a:r>
              <a:rPr lang="en-US" spc="5" dirty="0">
                <a:latin typeface="Times New Roman"/>
                <a:cs typeface="Times New Roman"/>
              </a:rPr>
              <a:t> </a:t>
            </a:r>
            <a:r>
              <a:rPr lang="en-US" spc="-5" dirty="0">
                <a:latin typeface="Times New Roman"/>
                <a:cs typeface="Times New Roman"/>
              </a:rPr>
              <a:t>converted into two </a:t>
            </a:r>
            <a:r>
              <a:rPr lang="en-US" spc="-10" dirty="0">
                <a:latin typeface="Times New Roman"/>
                <a:cs typeface="Times New Roman"/>
              </a:rPr>
              <a:t>same </a:t>
            </a:r>
            <a:r>
              <a:rPr lang="en-US" dirty="0">
                <a:latin typeface="Times New Roman"/>
                <a:cs typeface="Times New Roman"/>
              </a:rPr>
              <a:t>size </a:t>
            </a:r>
            <a:r>
              <a:rPr lang="en-US" spc="5" dirty="0">
                <a:latin typeface="Times New Roman"/>
                <a:cs typeface="Times New Roman"/>
              </a:rPr>
              <a:t> </a:t>
            </a:r>
            <a:r>
              <a:rPr lang="en-US" dirty="0">
                <a:latin typeface="Times New Roman"/>
                <a:cs typeface="Times New Roman"/>
              </a:rPr>
              <a:t>blocks, </a:t>
            </a:r>
            <a:r>
              <a:rPr lang="en-US" spc="-5" dirty="0">
                <a:latin typeface="Times New Roman"/>
                <a:cs typeface="Times New Roman"/>
              </a:rPr>
              <a:t>Left plain </a:t>
            </a:r>
            <a:r>
              <a:rPr lang="en-US" dirty="0">
                <a:latin typeface="Times New Roman"/>
                <a:cs typeface="Times New Roman"/>
              </a:rPr>
              <a:t>text (LPT) </a:t>
            </a:r>
            <a:r>
              <a:rPr lang="en-US" spc="5" dirty="0">
                <a:latin typeface="Times New Roman"/>
                <a:cs typeface="Times New Roman"/>
              </a:rPr>
              <a:t> </a:t>
            </a:r>
            <a:r>
              <a:rPr lang="en-US" dirty="0">
                <a:latin typeface="Times New Roman"/>
                <a:cs typeface="Times New Roman"/>
              </a:rPr>
              <a:t>and</a:t>
            </a:r>
            <a:r>
              <a:rPr lang="en-US" spc="-15" dirty="0">
                <a:latin typeface="Times New Roman"/>
                <a:cs typeface="Times New Roman"/>
              </a:rPr>
              <a:t> </a:t>
            </a:r>
            <a:r>
              <a:rPr lang="en-US" dirty="0">
                <a:latin typeface="Times New Roman"/>
                <a:cs typeface="Times New Roman"/>
              </a:rPr>
              <a:t>Right</a:t>
            </a:r>
            <a:r>
              <a:rPr lang="en-US" spc="-35" dirty="0">
                <a:latin typeface="Times New Roman"/>
                <a:cs typeface="Times New Roman"/>
              </a:rPr>
              <a:t> </a:t>
            </a:r>
            <a:r>
              <a:rPr lang="en-US" dirty="0">
                <a:latin typeface="Times New Roman"/>
                <a:cs typeface="Times New Roman"/>
              </a:rPr>
              <a:t>plain</a:t>
            </a:r>
            <a:r>
              <a:rPr lang="en-US" spc="-35" dirty="0">
                <a:latin typeface="Times New Roman"/>
                <a:cs typeface="Times New Roman"/>
              </a:rPr>
              <a:t> </a:t>
            </a:r>
            <a:r>
              <a:rPr lang="en-US" dirty="0">
                <a:latin typeface="Times New Roman"/>
                <a:cs typeface="Times New Roman"/>
              </a:rPr>
              <a:t>text</a:t>
            </a:r>
            <a:r>
              <a:rPr lang="en-US" spc="-20" dirty="0">
                <a:latin typeface="Times New Roman"/>
                <a:cs typeface="Times New Roman"/>
              </a:rPr>
              <a:t> </a:t>
            </a:r>
            <a:r>
              <a:rPr lang="en-US" dirty="0">
                <a:latin typeface="Times New Roman"/>
                <a:cs typeface="Times New Roman"/>
              </a:rPr>
              <a:t>(RPT).</a:t>
            </a:r>
          </a:p>
          <a:p>
            <a:pPr marL="241300" marR="6350" algn="just">
              <a:lnSpc>
                <a:spcPts val="2590"/>
              </a:lnSpc>
              <a:spcBef>
                <a:spcPts val="515"/>
              </a:spcBef>
              <a:buFont typeface="Arial MT"/>
              <a:buChar char="•"/>
              <a:tabLst>
                <a:tab pos="241300" algn="l"/>
              </a:tabLst>
            </a:pPr>
            <a:r>
              <a:rPr lang="en-US" spc="-5" dirty="0">
                <a:latin typeface="Times New Roman"/>
                <a:cs typeface="Times New Roman"/>
              </a:rPr>
              <a:t>After</a:t>
            </a:r>
            <a:r>
              <a:rPr lang="en-US" spc="415" dirty="0">
                <a:latin typeface="Times New Roman"/>
                <a:cs typeface="Times New Roman"/>
              </a:rPr>
              <a:t> </a:t>
            </a:r>
            <a:r>
              <a:rPr lang="en-US" spc="-5" dirty="0">
                <a:latin typeface="Times New Roman"/>
                <a:cs typeface="Times New Roman"/>
              </a:rPr>
              <a:t>forming</a:t>
            </a:r>
            <a:r>
              <a:rPr lang="en-US" spc="409" dirty="0">
                <a:latin typeface="Times New Roman"/>
                <a:cs typeface="Times New Roman"/>
              </a:rPr>
              <a:t> </a:t>
            </a:r>
            <a:r>
              <a:rPr lang="en-US" spc="-5" dirty="0">
                <a:latin typeface="Times New Roman"/>
                <a:cs typeface="Times New Roman"/>
              </a:rPr>
              <a:t>LPT</a:t>
            </a:r>
            <a:r>
              <a:rPr lang="en-US" spc="360" dirty="0">
                <a:latin typeface="Times New Roman"/>
                <a:cs typeface="Times New Roman"/>
              </a:rPr>
              <a:t> </a:t>
            </a:r>
            <a:r>
              <a:rPr lang="en-US" dirty="0">
                <a:latin typeface="Times New Roman"/>
                <a:cs typeface="Times New Roman"/>
              </a:rPr>
              <a:t>and</a:t>
            </a:r>
            <a:r>
              <a:rPr lang="en-US" spc="415" dirty="0">
                <a:latin typeface="Times New Roman"/>
                <a:cs typeface="Times New Roman"/>
              </a:rPr>
              <a:t> </a:t>
            </a:r>
            <a:r>
              <a:rPr lang="en-US" spc="-50" dirty="0">
                <a:latin typeface="Times New Roman"/>
                <a:cs typeface="Times New Roman"/>
              </a:rPr>
              <a:t>RPT, </a:t>
            </a:r>
            <a:r>
              <a:rPr lang="en-US" spc="-585" dirty="0">
                <a:latin typeface="Times New Roman"/>
                <a:cs typeface="Times New Roman"/>
              </a:rPr>
              <a:t> </a:t>
            </a:r>
            <a:r>
              <a:rPr lang="en-US" spc="-5" dirty="0">
                <a:latin typeface="Times New Roman"/>
                <a:cs typeface="Times New Roman"/>
              </a:rPr>
              <a:t>it</a:t>
            </a:r>
            <a:r>
              <a:rPr lang="en-US" dirty="0">
                <a:latin typeface="Times New Roman"/>
                <a:cs typeface="Times New Roman"/>
              </a:rPr>
              <a:t> </a:t>
            </a:r>
            <a:r>
              <a:rPr lang="en-US" spc="-5" dirty="0">
                <a:latin typeface="Times New Roman"/>
                <a:cs typeface="Times New Roman"/>
              </a:rPr>
              <a:t>serves</a:t>
            </a:r>
            <a:r>
              <a:rPr lang="en-US" dirty="0">
                <a:latin typeface="Times New Roman"/>
                <a:cs typeface="Times New Roman"/>
              </a:rPr>
              <a:t> </a:t>
            </a:r>
            <a:r>
              <a:rPr lang="en-US" spc="-5" dirty="0">
                <a:latin typeface="Times New Roman"/>
                <a:cs typeface="Times New Roman"/>
              </a:rPr>
              <a:t>as</a:t>
            </a:r>
            <a:r>
              <a:rPr lang="en-US" dirty="0">
                <a:latin typeface="Times New Roman"/>
                <a:cs typeface="Times New Roman"/>
              </a:rPr>
              <a:t> an</a:t>
            </a:r>
            <a:r>
              <a:rPr lang="en-US" spc="5" dirty="0">
                <a:latin typeface="Times New Roman"/>
                <a:cs typeface="Times New Roman"/>
              </a:rPr>
              <a:t> </a:t>
            </a:r>
            <a:r>
              <a:rPr lang="en-US" spc="-5" dirty="0">
                <a:latin typeface="Times New Roman"/>
                <a:cs typeface="Times New Roman"/>
              </a:rPr>
              <a:t>input</a:t>
            </a:r>
            <a:r>
              <a:rPr lang="en-US" dirty="0">
                <a:latin typeface="Times New Roman"/>
                <a:cs typeface="Times New Roman"/>
              </a:rPr>
              <a:t> </a:t>
            </a:r>
            <a:r>
              <a:rPr lang="en-US" spc="-10" dirty="0">
                <a:latin typeface="Times New Roman"/>
                <a:cs typeface="Times New Roman"/>
              </a:rPr>
              <a:t>for</a:t>
            </a:r>
            <a:r>
              <a:rPr lang="en-US" spc="-5" dirty="0">
                <a:latin typeface="Times New Roman"/>
                <a:cs typeface="Times New Roman"/>
              </a:rPr>
              <a:t> </a:t>
            </a:r>
            <a:r>
              <a:rPr lang="en-US" dirty="0">
                <a:latin typeface="Times New Roman"/>
                <a:cs typeface="Times New Roman"/>
              </a:rPr>
              <a:t>16 </a:t>
            </a:r>
            <a:r>
              <a:rPr lang="en-US" spc="-585" dirty="0">
                <a:latin typeface="Times New Roman"/>
                <a:cs typeface="Times New Roman"/>
              </a:rPr>
              <a:t> </a:t>
            </a:r>
            <a:r>
              <a:rPr lang="en-US" dirty="0">
                <a:latin typeface="Times New Roman"/>
                <a:cs typeface="Times New Roman"/>
              </a:rPr>
              <a:t>rounds of</a:t>
            </a:r>
            <a:r>
              <a:rPr lang="en-US" spc="-15" dirty="0">
                <a:latin typeface="Times New Roman"/>
                <a:cs typeface="Times New Roman"/>
              </a:rPr>
              <a:t> </a:t>
            </a:r>
            <a:r>
              <a:rPr lang="en-US" dirty="0">
                <a:latin typeface="Times New Roman"/>
                <a:cs typeface="Times New Roman"/>
              </a:rPr>
              <a:t>encryption.</a:t>
            </a:r>
          </a:p>
          <a:p>
            <a:pPr marL="0" indent="0">
              <a:buNone/>
            </a:pPr>
            <a:endParaRPr lang="en-US" dirty="0"/>
          </a:p>
        </p:txBody>
      </p:sp>
      <p:pic>
        <p:nvPicPr>
          <p:cNvPr id="5" name="object 8">
            <a:extLst>
              <a:ext uri="{FF2B5EF4-FFF2-40B4-BE49-F238E27FC236}">
                <a16:creationId xmlns:a16="http://schemas.microsoft.com/office/drawing/2014/main" id="{7D50B130-0923-4AE5-9A93-F22CDA36155E}"/>
              </a:ext>
            </a:extLst>
          </p:cNvPr>
          <p:cNvPicPr>
            <a:picLocks noGrp="1"/>
          </p:cNvPicPr>
          <p:nvPr>
            <p:ph sz="half" idx="2"/>
          </p:nvPr>
        </p:nvPicPr>
        <p:blipFill>
          <a:blip r:embed="rId2" cstate="print"/>
          <a:stretch>
            <a:fillRect/>
          </a:stretch>
        </p:blipFill>
        <p:spPr>
          <a:xfrm>
            <a:off x="6617654" y="1825625"/>
            <a:ext cx="4290692" cy="4351338"/>
          </a:xfrm>
          <a:prstGeom prst="rect">
            <a:avLst/>
          </a:prstGeom>
        </p:spPr>
      </p:pic>
    </p:spTree>
    <p:extLst>
      <p:ext uri="{BB962C8B-B14F-4D97-AF65-F5344CB8AC3E}">
        <p14:creationId xmlns:p14="http://schemas.microsoft.com/office/powerpoint/2010/main" val="1184548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3786E6E-4393-4352-828E-0256DD4C667A}"/>
              </a:ext>
            </a:extLst>
          </p:cNvPr>
          <p:cNvSpPr>
            <a:spLocks noGrp="1"/>
          </p:cNvSpPr>
          <p:nvPr>
            <p:ph type="title"/>
          </p:nvPr>
        </p:nvSpPr>
        <p:spPr/>
        <p:txBody>
          <a:bodyPr/>
          <a:lstStyle/>
          <a:p>
            <a:endParaRPr lang="en-US"/>
          </a:p>
        </p:txBody>
      </p:sp>
      <p:pic>
        <p:nvPicPr>
          <p:cNvPr id="6" name="object 2">
            <a:extLst>
              <a:ext uri="{FF2B5EF4-FFF2-40B4-BE49-F238E27FC236}">
                <a16:creationId xmlns:a16="http://schemas.microsoft.com/office/drawing/2014/main" id="{E7D05578-D6FB-41D5-B7AA-B37DC97A7873}"/>
              </a:ext>
            </a:extLst>
          </p:cNvPr>
          <p:cNvPicPr/>
          <p:nvPr/>
        </p:nvPicPr>
        <p:blipFill>
          <a:blip r:embed="rId2" cstate="print"/>
          <a:stretch>
            <a:fillRect/>
          </a:stretch>
        </p:blipFill>
        <p:spPr>
          <a:xfrm>
            <a:off x="580748" y="115410"/>
            <a:ext cx="9144000" cy="6858000"/>
          </a:xfrm>
          <a:prstGeom prst="rect">
            <a:avLst/>
          </a:prstGeom>
        </p:spPr>
      </p:pic>
    </p:spTree>
    <p:extLst>
      <p:ext uri="{BB962C8B-B14F-4D97-AF65-F5344CB8AC3E}">
        <p14:creationId xmlns:p14="http://schemas.microsoft.com/office/powerpoint/2010/main" val="39174411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2">
            <a:extLst>
              <a:ext uri="{FF2B5EF4-FFF2-40B4-BE49-F238E27FC236}">
                <a16:creationId xmlns:a16="http://schemas.microsoft.com/office/drawing/2014/main" id="{D01311D9-14F1-4065-9CBE-900735D35D50}"/>
              </a:ext>
            </a:extLst>
          </p:cNvPr>
          <p:cNvPicPr/>
          <p:nvPr/>
        </p:nvPicPr>
        <p:blipFill>
          <a:blip r:embed="rId2" cstate="print"/>
          <a:stretch>
            <a:fillRect/>
          </a:stretch>
        </p:blipFill>
        <p:spPr>
          <a:xfrm>
            <a:off x="0" y="0"/>
            <a:ext cx="12192000" cy="6858000"/>
          </a:xfrm>
          <a:prstGeom prst="rect">
            <a:avLst/>
          </a:prstGeom>
        </p:spPr>
      </p:pic>
    </p:spTree>
    <p:extLst>
      <p:ext uri="{BB962C8B-B14F-4D97-AF65-F5344CB8AC3E}">
        <p14:creationId xmlns:p14="http://schemas.microsoft.com/office/powerpoint/2010/main" val="35348941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B311440B-E182-4386-9E95-A63553C79383}"/>
              </a:ext>
            </a:extLst>
          </p:cNvPr>
          <p:cNvSpPr>
            <a:spLocks noGrp="1" noChangeArrowheads="1"/>
          </p:cNvSpPr>
          <p:nvPr>
            <p:ph idx="1"/>
          </p:nvPr>
        </p:nvSpPr>
        <p:spPr bwMode="auto">
          <a:xfrm>
            <a:off x="616258" y="536210"/>
            <a:ext cx="11128899" cy="6036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rPr>
              <a:t>Step 1: Choose a 64-bit plaintext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Assume we have the following </a:t>
            </a:r>
            <a:r>
              <a:rPr kumimoji="0" lang="en-US" altLang="en-US" sz="1800" b="1" i="0" u="none" strike="noStrike" cap="none" normalizeH="0" baseline="0" dirty="0">
                <a:ln>
                  <a:noFill/>
                </a:ln>
                <a:solidFill>
                  <a:schemeClr val="tx1"/>
                </a:solidFill>
                <a:effectLst/>
              </a:rPr>
              <a:t>64-bit plaintext (P)</a:t>
            </a:r>
            <a:r>
              <a:rPr kumimoji="0" lang="en-US" altLang="en-US"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P = 0110 1101 1001 0011 0101 1010 1110 0101 1100 1001 0111 0001 0010 1111 0000 1100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Breaking it down into 8 bytes (for clarity):</a:t>
            </a:r>
          </a:p>
          <a:p>
            <a:pPr marL="0" indent="0">
              <a:buNone/>
            </a:pPr>
            <a:r>
              <a:rPr kumimoji="0" lang="en-US" altLang="en-US" sz="1800" b="0" i="0" u="none" strike="noStrike" cap="none" normalizeH="0" baseline="0" dirty="0">
                <a:ln>
                  <a:noFill/>
                </a:ln>
                <a:solidFill>
                  <a:schemeClr val="tx1"/>
                </a:solidFill>
                <a:effectLst/>
              </a:rPr>
              <a:t>01101101 10010011 01011010 11100101 11001001 01110001 00101111 00001100</a:t>
            </a:r>
          </a:p>
          <a:p>
            <a:pPr marL="0" indent="0">
              <a:buNone/>
            </a:pPr>
            <a:r>
              <a:rPr lang="en-US" sz="1800" b="1" dirty="0"/>
              <a:t>Step 2: Apply the Initial Permutation (IP)</a:t>
            </a:r>
          </a:p>
          <a:p>
            <a:r>
              <a:rPr lang="en-US" sz="1800" dirty="0"/>
              <a:t>We use the </a:t>
            </a:r>
            <a:r>
              <a:rPr lang="en-US" sz="1800" b="1" dirty="0"/>
              <a:t>Initial Permutation (IP) table</a:t>
            </a:r>
            <a:r>
              <a:rPr lang="en-US" sz="1800" dirty="0"/>
              <a:t> provided in the image. This table tells us how to reorder the bits.</a:t>
            </a:r>
          </a:p>
          <a:p>
            <a:r>
              <a:rPr lang="en-US" sz="1800" dirty="0"/>
              <a:t>For example, the </a:t>
            </a:r>
            <a:r>
              <a:rPr lang="en-US" sz="1800" b="1" dirty="0"/>
              <a:t>first bit in IP is from position 58</a:t>
            </a:r>
            <a:r>
              <a:rPr lang="en-US" sz="1800" dirty="0"/>
              <a:t> in the original plaintext, the </a:t>
            </a:r>
            <a:r>
              <a:rPr lang="en-US" sz="1800" b="1" dirty="0"/>
              <a:t>second bit in IP is from position 50</a:t>
            </a:r>
            <a:r>
              <a:rPr lang="en-US" sz="1800" dirty="0"/>
              <a:t>, and so on.</a:t>
            </a:r>
          </a:p>
          <a:p>
            <a:pPr marL="0" indent="0">
              <a:buNone/>
            </a:pPr>
            <a:r>
              <a:rPr lang="en-US" sz="1800" dirty="0"/>
              <a:t>Using the IP table:</a:t>
            </a:r>
          </a:p>
          <a:p>
            <a:r>
              <a:rPr lang="en-US" sz="1800" dirty="0"/>
              <a:t>Take </a:t>
            </a:r>
            <a:r>
              <a:rPr lang="en-US" sz="1800" b="1" dirty="0"/>
              <a:t>bit 58</a:t>
            </a:r>
            <a:r>
              <a:rPr lang="en-US" sz="1800" dirty="0"/>
              <a:t> from P → Place it in position </a:t>
            </a:r>
            <a:r>
              <a:rPr lang="en-US" sz="1800" b="1" dirty="0"/>
              <a:t>1</a:t>
            </a:r>
            <a:endParaRPr lang="en-US" sz="1800" dirty="0"/>
          </a:p>
          <a:p>
            <a:r>
              <a:rPr lang="en-US" sz="1800" dirty="0"/>
              <a:t>Take </a:t>
            </a:r>
            <a:r>
              <a:rPr lang="en-US" sz="1800" b="1" dirty="0"/>
              <a:t>bit 50</a:t>
            </a:r>
            <a:r>
              <a:rPr lang="en-US" sz="1800" dirty="0"/>
              <a:t> from P → Place it in position </a:t>
            </a:r>
            <a:r>
              <a:rPr lang="en-US" sz="1800" b="1" dirty="0"/>
              <a:t>2</a:t>
            </a:r>
            <a:endParaRPr lang="en-US" sz="1800" dirty="0"/>
          </a:p>
          <a:p>
            <a:r>
              <a:rPr lang="en-US" sz="1800" dirty="0"/>
              <a:t>Take </a:t>
            </a:r>
            <a:r>
              <a:rPr lang="en-US" sz="1800" b="1" dirty="0"/>
              <a:t>bit 42</a:t>
            </a:r>
            <a:r>
              <a:rPr lang="en-US" sz="1800" dirty="0"/>
              <a:t> from P → Place it in position </a:t>
            </a:r>
            <a:r>
              <a:rPr lang="en-US" sz="1800" b="1" dirty="0"/>
              <a:t>3</a:t>
            </a:r>
            <a:endParaRPr lang="en-US" sz="1800" dirty="0"/>
          </a:p>
          <a:p>
            <a:r>
              <a:rPr lang="en-US" sz="1800" dirty="0"/>
              <a:t>Continue for all 64 bits...</a:t>
            </a:r>
          </a:p>
          <a:p>
            <a:r>
              <a:rPr lang="en-US" sz="1800" dirty="0"/>
              <a:t>After applying </a:t>
            </a:r>
            <a:r>
              <a:rPr lang="en-US" sz="1800" b="1" dirty="0"/>
              <a:t>IP</a:t>
            </a:r>
            <a:r>
              <a:rPr lang="en-US" sz="1800" dirty="0"/>
              <a:t>, we get a new permuted 64-bit sequence </a:t>
            </a:r>
            <a:r>
              <a:rPr lang="en-US" sz="1800" b="1" dirty="0"/>
              <a:t>P'</a:t>
            </a:r>
            <a:r>
              <a:rPr lang="en-US" sz="1800" dirty="0"/>
              <a:t> (output of initial permutation).</a:t>
            </a:r>
            <a:br>
              <a:rPr lang="en-US" sz="1800" dirty="0"/>
            </a:br>
            <a:r>
              <a:rPr lang="en-US" sz="1800" dirty="0"/>
              <a:t>Let’s assume after the IP transformation, we obtain:</a:t>
            </a:r>
          </a:p>
          <a:p>
            <a:pPr marL="0" indent="0">
              <a:buNone/>
            </a:pPr>
            <a:r>
              <a:rPr lang="en-US" sz="1800" dirty="0"/>
              <a:t>P' = 11000011 10101000 01101110 10010111 11001001 01100001 10100100 01101001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8040212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A2DF4-539E-4AB5-B28E-E31C9E9AF2DB}"/>
              </a:ext>
            </a:extLst>
          </p:cNvPr>
          <p:cNvSpPr>
            <a:spLocks noGrp="1"/>
          </p:cNvSpPr>
          <p:nvPr>
            <p:ph type="title"/>
          </p:nvPr>
        </p:nvSpPr>
        <p:spPr>
          <a:xfrm>
            <a:off x="850777" y="195309"/>
            <a:ext cx="9877886" cy="792902"/>
          </a:xfrm>
        </p:spPr>
        <p:txBody>
          <a:bodyPr/>
          <a:lstStyle/>
          <a:p>
            <a:endParaRPr lang="en-US" dirty="0"/>
          </a:p>
        </p:txBody>
      </p:sp>
      <p:sp>
        <p:nvSpPr>
          <p:cNvPr id="4" name="Rectangle 1">
            <a:extLst>
              <a:ext uri="{FF2B5EF4-FFF2-40B4-BE49-F238E27FC236}">
                <a16:creationId xmlns:a16="http://schemas.microsoft.com/office/drawing/2014/main" id="{4676EB87-8263-447A-9954-7C55C7C9AA31}"/>
              </a:ext>
            </a:extLst>
          </p:cNvPr>
          <p:cNvSpPr>
            <a:spLocks noGrp="1" noChangeArrowheads="1"/>
          </p:cNvSpPr>
          <p:nvPr>
            <p:ph idx="1"/>
          </p:nvPr>
        </p:nvSpPr>
        <p:spPr bwMode="auto">
          <a:xfrm>
            <a:off x="850777" y="1249961"/>
            <a:ext cx="1034766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rPr>
              <a:t>Step 3: Apply the Inverse Initial Permutation (IP⁻¹)</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Now, let’s </a:t>
            </a:r>
            <a:r>
              <a:rPr kumimoji="0" lang="en-US" altLang="en-US" sz="1800" b="1" i="0" u="none" strike="noStrike" cap="none" normalizeH="0" baseline="0" dirty="0">
                <a:ln>
                  <a:noFill/>
                </a:ln>
                <a:solidFill>
                  <a:schemeClr val="tx1"/>
                </a:solidFill>
                <a:effectLst/>
              </a:rPr>
              <a:t>reverse the permutation</a:t>
            </a:r>
            <a:r>
              <a:rPr kumimoji="0" lang="en-US" altLang="en-US" sz="1800" b="0" i="0" u="none" strike="noStrike" cap="none" normalizeH="0" baseline="0" dirty="0">
                <a:ln>
                  <a:noFill/>
                </a:ln>
                <a:solidFill>
                  <a:schemeClr val="tx1"/>
                </a:solidFill>
                <a:effectLst/>
              </a:rPr>
              <a:t> using the </a:t>
            </a:r>
            <a:r>
              <a:rPr kumimoji="0" lang="en-US" altLang="en-US" sz="1800" b="1" i="0" u="none" strike="noStrike" cap="none" normalizeH="0" baseline="0" dirty="0">
                <a:ln>
                  <a:noFill/>
                </a:ln>
                <a:solidFill>
                  <a:schemeClr val="tx1"/>
                </a:solidFill>
                <a:effectLst/>
              </a:rPr>
              <a:t>Inverse Initial Permutation (IP⁻¹) table</a:t>
            </a:r>
            <a:r>
              <a:rPr kumimoji="0" lang="en-US" altLang="en-US" sz="1800" b="0" i="0" u="none" strike="noStrike" cap="none" normalizeH="0" baseline="0" dirty="0">
                <a:ln>
                  <a:noFill/>
                </a:ln>
                <a:solidFill>
                  <a:schemeClr val="tx1"/>
                </a:solidFill>
                <a:effectLst/>
              </a:rPr>
              <a:t>. This table restores the original bit order.</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chemeClr val="tx1"/>
                </a:solidFill>
                <a:effectLst/>
              </a:rPr>
              <a:t>Take </a:t>
            </a:r>
            <a:r>
              <a:rPr kumimoji="0" lang="en-US" altLang="en-US" sz="1800" b="1" i="0" u="none" strike="noStrike" cap="none" normalizeH="0" baseline="0" dirty="0">
                <a:ln>
                  <a:noFill/>
                </a:ln>
                <a:solidFill>
                  <a:schemeClr val="tx1"/>
                </a:solidFill>
                <a:effectLst/>
              </a:rPr>
              <a:t>bit 40</a:t>
            </a:r>
            <a:r>
              <a:rPr kumimoji="0" lang="en-US" altLang="en-US" sz="1800" b="0" i="0" u="none" strike="noStrike" cap="none" normalizeH="0" baseline="0" dirty="0">
                <a:ln>
                  <a:noFill/>
                </a:ln>
                <a:solidFill>
                  <a:schemeClr val="tx1"/>
                </a:solidFill>
                <a:effectLst/>
              </a:rPr>
              <a:t> from P' → Place it in position </a:t>
            </a:r>
            <a:r>
              <a:rPr kumimoji="0" lang="en-US" altLang="en-US" sz="1800" b="1" i="0" u="none" strike="noStrike" cap="none" normalizeH="0" baseline="0" dirty="0">
                <a:ln>
                  <a:noFill/>
                </a:ln>
                <a:solidFill>
                  <a:schemeClr val="tx1"/>
                </a:solidFill>
                <a:effectLst/>
              </a:rPr>
              <a:t>1</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solidFill>
                  <a:schemeClr val="tx1"/>
                </a:solidFill>
                <a:effectLst/>
              </a:rPr>
              <a:t>Take </a:t>
            </a:r>
            <a:r>
              <a:rPr kumimoji="0" lang="en-US" altLang="en-US" sz="1800" b="1" i="0" u="none" strike="noStrike" cap="none" normalizeH="0" baseline="0" dirty="0">
                <a:ln>
                  <a:noFill/>
                </a:ln>
                <a:solidFill>
                  <a:schemeClr val="tx1"/>
                </a:solidFill>
                <a:effectLst/>
              </a:rPr>
              <a:t>bit 8</a:t>
            </a:r>
            <a:r>
              <a:rPr kumimoji="0" lang="en-US" altLang="en-US" sz="1800" b="0" i="0" u="none" strike="noStrike" cap="none" normalizeH="0" baseline="0" dirty="0">
                <a:ln>
                  <a:noFill/>
                </a:ln>
                <a:solidFill>
                  <a:schemeClr val="tx1"/>
                </a:solidFill>
                <a:effectLst/>
              </a:rPr>
              <a:t> from P' → Place it in position </a:t>
            </a:r>
            <a:r>
              <a:rPr kumimoji="0" lang="en-US" altLang="en-US" sz="1800" b="1" i="0" u="none" strike="noStrike" cap="none" normalizeH="0" baseline="0" dirty="0">
                <a:ln>
                  <a:noFill/>
                </a:ln>
                <a:solidFill>
                  <a:schemeClr val="tx1"/>
                </a:solidFill>
                <a:effectLst/>
              </a:rPr>
              <a:t>2</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solidFill>
                  <a:schemeClr val="tx1"/>
                </a:solidFill>
                <a:effectLst/>
              </a:rPr>
              <a:t>Take </a:t>
            </a:r>
            <a:r>
              <a:rPr kumimoji="0" lang="en-US" altLang="en-US" sz="1800" b="1" i="0" u="none" strike="noStrike" cap="none" normalizeH="0" baseline="0" dirty="0">
                <a:ln>
                  <a:noFill/>
                </a:ln>
                <a:solidFill>
                  <a:schemeClr val="tx1"/>
                </a:solidFill>
                <a:effectLst/>
              </a:rPr>
              <a:t>bit 48</a:t>
            </a:r>
            <a:r>
              <a:rPr kumimoji="0" lang="en-US" altLang="en-US" sz="1800" b="0" i="0" u="none" strike="noStrike" cap="none" normalizeH="0" baseline="0" dirty="0">
                <a:ln>
                  <a:noFill/>
                </a:ln>
                <a:solidFill>
                  <a:schemeClr val="tx1"/>
                </a:solidFill>
                <a:effectLst/>
              </a:rPr>
              <a:t> from P' → Place it in position </a:t>
            </a:r>
            <a:r>
              <a:rPr kumimoji="0" lang="en-US" altLang="en-US" sz="1800" b="1" i="0" u="none" strike="noStrike" cap="none" normalizeH="0" baseline="0" dirty="0">
                <a:ln>
                  <a:noFill/>
                </a:ln>
                <a:solidFill>
                  <a:schemeClr val="tx1"/>
                </a:solidFill>
                <a:effectLst/>
              </a:rPr>
              <a:t>3</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0" i="0" u="none" strike="noStrike" cap="none" normalizeH="0" baseline="0" dirty="0">
                <a:ln>
                  <a:noFill/>
                </a:ln>
                <a:solidFill>
                  <a:schemeClr val="tx1"/>
                </a:solidFill>
                <a:effectLst/>
              </a:rPr>
              <a:t>Continue for all 64 bits...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After applying </a:t>
            </a:r>
            <a:r>
              <a:rPr kumimoji="0" lang="en-US" altLang="en-US" sz="1800" b="1" i="0" u="none" strike="noStrike" cap="none" normalizeH="0" baseline="0" dirty="0">
                <a:ln>
                  <a:noFill/>
                </a:ln>
                <a:solidFill>
                  <a:schemeClr val="tx1"/>
                </a:solidFill>
                <a:effectLst/>
              </a:rPr>
              <a:t>IP⁻¹</a:t>
            </a:r>
            <a:r>
              <a:rPr kumimoji="0" lang="en-US" altLang="en-US" sz="1800" b="0" i="0" u="none" strike="noStrike" cap="none" normalizeH="0" baseline="0" dirty="0">
                <a:ln>
                  <a:noFill/>
                </a:ln>
                <a:solidFill>
                  <a:schemeClr val="tx1"/>
                </a:solidFill>
                <a:effectLst/>
              </a:rPr>
              <a:t>, we should get back our </a:t>
            </a:r>
            <a:r>
              <a:rPr kumimoji="0" lang="en-US" altLang="en-US" sz="1800" b="1" i="0" u="none" strike="noStrike" cap="none" normalizeH="0" baseline="0" dirty="0">
                <a:ln>
                  <a:noFill/>
                </a:ln>
                <a:solidFill>
                  <a:schemeClr val="tx1"/>
                </a:solidFill>
                <a:effectLst/>
              </a:rPr>
              <a:t>original plaintext (P)</a:t>
            </a:r>
            <a:r>
              <a:rPr kumimoji="0" lang="en-US" altLang="en-US"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indent="0" eaLnBrk="0" fontAlgn="base" hangingPunct="0">
              <a:lnSpc>
                <a:spcPct val="100000"/>
              </a:lnSpc>
              <a:spcBef>
                <a:spcPct val="0"/>
              </a:spcBef>
              <a:spcAft>
                <a:spcPct val="0"/>
              </a:spcAft>
              <a:buNone/>
            </a:pPr>
            <a:r>
              <a:rPr kumimoji="0" lang="en-US" altLang="en-US" sz="1800" b="0" i="0" u="none" strike="noStrike" cap="none" normalizeH="0" baseline="0" dirty="0">
                <a:ln>
                  <a:noFill/>
                </a:ln>
                <a:solidFill>
                  <a:schemeClr val="tx1"/>
                </a:solidFill>
                <a:effectLst/>
              </a:rPr>
              <a:t>01101101 10010011 01011010 11100101 11001001 01110001 00101111 00001100 </a:t>
            </a:r>
            <a:br>
              <a:rPr kumimoji="0" lang="en-US" altLang="en-US" sz="1800" b="0" i="0" u="none" strike="noStrike" cap="none" normalizeH="0" baseline="0" dirty="0">
                <a:ln>
                  <a:noFill/>
                </a:ln>
                <a:solidFill>
                  <a:schemeClr val="tx1"/>
                </a:solidFill>
                <a:effectLst/>
              </a:rPr>
            </a:br>
            <a:br>
              <a:rPr kumimoji="0" lang="en-US" altLang="en-US" sz="1800" b="0" i="0" u="none" strike="noStrike" cap="none" normalizeH="0" baseline="0" dirty="0">
                <a:ln>
                  <a:noFill/>
                </a:ln>
                <a:solidFill>
                  <a:schemeClr val="tx1"/>
                </a:solidFill>
                <a:effectLst/>
              </a:rPr>
            </a:br>
            <a:r>
              <a:rPr kumimoji="0" lang="en-US" altLang="en-US" sz="1800" b="0" i="0" u="none" strike="noStrike" cap="none" normalizeH="0" baseline="0" dirty="0">
                <a:ln>
                  <a:noFill/>
                </a:ln>
                <a:solidFill>
                  <a:schemeClr val="tx1"/>
                </a:solidFill>
                <a:effectLst/>
              </a:rPr>
              <a:t>Plaintext: </a:t>
            </a:r>
            <a:r>
              <a:rPr lang="en-US" altLang="en-US" sz="1800" dirty="0"/>
              <a:t>0110110</a:t>
            </a:r>
            <a:r>
              <a:rPr lang="en-US" altLang="en-US" sz="1800" dirty="0">
                <a:solidFill>
                  <a:srgbClr val="FF0000"/>
                </a:solidFill>
              </a:rPr>
              <a:t>1</a:t>
            </a:r>
            <a:r>
              <a:rPr lang="en-US" altLang="en-US" sz="1800" dirty="0"/>
              <a:t> 10010011 01011010 11100101 11001001 01110001 00101111 0</a:t>
            </a:r>
            <a:r>
              <a:rPr lang="en-US" altLang="en-US" sz="1800" dirty="0">
                <a:solidFill>
                  <a:srgbClr val="FFFF00"/>
                </a:solidFill>
              </a:rPr>
              <a:t>0</a:t>
            </a:r>
            <a:r>
              <a:rPr lang="en-US" altLang="en-US" sz="1800" dirty="0"/>
              <a:t>001100</a:t>
            </a:r>
          </a:p>
          <a:p>
            <a:pPr marL="0" lvl="0" indent="0" eaLnBrk="0" fontAlgn="base" hangingPunct="0">
              <a:lnSpc>
                <a:spcPct val="100000"/>
              </a:lnSpc>
              <a:spcBef>
                <a:spcPct val="0"/>
              </a:spcBef>
              <a:spcAft>
                <a:spcPct val="0"/>
              </a:spcAft>
              <a:buNone/>
            </a:pPr>
            <a:r>
              <a:rPr kumimoji="0" lang="en-US" altLang="en-US" sz="1800" b="0" i="0" u="none" strike="noStrike" cap="none" normalizeH="0" baseline="0" dirty="0">
                <a:ln>
                  <a:noFill/>
                </a:ln>
                <a:solidFill>
                  <a:schemeClr val="tx1"/>
                </a:solidFill>
                <a:effectLst/>
              </a:rPr>
              <a:t>IP:            </a:t>
            </a:r>
            <a:r>
              <a:rPr kumimoji="0" lang="en-US" altLang="en-US" sz="1800" b="0" i="0" u="none" strike="noStrike" cap="none" normalizeH="0" baseline="0" dirty="0">
                <a:ln>
                  <a:noFill/>
                </a:ln>
                <a:solidFill>
                  <a:srgbClr val="FFFF00"/>
                </a:solidFill>
                <a:effectLst/>
              </a:rPr>
              <a:t>0</a:t>
            </a:r>
            <a:r>
              <a:rPr lang="en-US" sz="1800" dirty="0"/>
              <a:t>1000011 10101000 01101110 1001011</a:t>
            </a:r>
            <a:r>
              <a:rPr lang="en-US" sz="1800" dirty="0">
                <a:solidFill>
                  <a:srgbClr val="FF0000"/>
                </a:solidFill>
              </a:rPr>
              <a:t>1</a:t>
            </a:r>
            <a:r>
              <a:rPr lang="en-US" sz="1800" dirty="0"/>
              <a:t> 11001001 01100001 10100100 01101001</a:t>
            </a:r>
          </a:p>
          <a:p>
            <a:pPr marL="0" lvl="0" indent="0" eaLnBrk="0" fontAlgn="base" hangingPunct="0">
              <a:lnSpc>
                <a:spcPct val="100000"/>
              </a:lnSpc>
              <a:spcBef>
                <a:spcPct val="0"/>
              </a:spcBef>
              <a:spcAft>
                <a:spcPct val="0"/>
              </a:spcAft>
              <a:buNone/>
            </a:pPr>
            <a:r>
              <a:rPr kumimoji="0" lang="en-US" altLang="en-US" sz="1800" b="0" i="0" u="none" strike="noStrike" cap="none" normalizeH="0" baseline="0" dirty="0">
                <a:ln>
                  <a:noFill/>
                </a:ln>
                <a:solidFill>
                  <a:schemeClr val="tx1"/>
                </a:solidFill>
                <a:effectLst/>
              </a:rPr>
              <a:t>IP</a:t>
            </a:r>
            <a:r>
              <a:rPr lang="en-US" altLang="en-US" sz="1800" baseline="30000" dirty="0"/>
              <a:t>-1</a:t>
            </a:r>
            <a:r>
              <a:rPr lang="en-US" altLang="en-US" sz="1800" dirty="0"/>
              <a:t> :         0110110</a:t>
            </a:r>
            <a:r>
              <a:rPr lang="en-US" altLang="en-US" sz="1800" dirty="0">
                <a:solidFill>
                  <a:srgbClr val="FF0000"/>
                </a:solidFill>
              </a:rPr>
              <a:t>1</a:t>
            </a:r>
            <a:r>
              <a:rPr lang="en-US" altLang="en-US" sz="1800" dirty="0"/>
              <a:t> 10010011 01011010 11100101 11001001 01110001 00101111 0</a:t>
            </a:r>
            <a:r>
              <a:rPr lang="en-US" altLang="en-US" sz="1800" dirty="0">
                <a:solidFill>
                  <a:srgbClr val="FFFF00"/>
                </a:solidFill>
              </a:rPr>
              <a:t>0</a:t>
            </a:r>
            <a:r>
              <a:rPr lang="en-US" altLang="en-US" sz="1800" dirty="0"/>
              <a:t>001100 </a:t>
            </a:r>
            <a:endParaRPr lang="en-US" altLang="en-US" sz="1800" baseline="30000" dirty="0"/>
          </a:p>
          <a:p>
            <a:pPr marL="0" lvl="0" indent="0" eaLnBrk="0" fontAlgn="base" hangingPunct="0">
              <a:lnSpc>
                <a:spcPct val="100000"/>
              </a:lnSpc>
              <a:spcBef>
                <a:spcPct val="0"/>
              </a:spcBef>
              <a:spcAft>
                <a:spcPct val="0"/>
              </a:spcAft>
              <a:buNone/>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which is exactly what we started with!</a:t>
            </a:r>
          </a:p>
        </p:txBody>
      </p:sp>
    </p:spTree>
    <p:extLst>
      <p:ext uri="{BB962C8B-B14F-4D97-AF65-F5344CB8AC3E}">
        <p14:creationId xmlns:p14="http://schemas.microsoft.com/office/powerpoint/2010/main" val="3290697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24000" y="0"/>
            <a:ext cx="9144000" cy="685800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24000" y="0"/>
            <a:ext cx="9144000" cy="6858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8B40B-EBD2-4EA2-9A48-77987A02C746}"/>
              </a:ext>
            </a:extLst>
          </p:cNvPr>
          <p:cNvSpPr>
            <a:spLocks noGrp="1"/>
          </p:cNvSpPr>
          <p:nvPr>
            <p:ph type="title"/>
          </p:nvPr>
        </p:nvSpPr>
        <p:spPr/>
        <p:txBody>
          <a:bodyPr/>
          <a:lstStyle/>
          <a:p>
            <a:r>
              <a:rPr lang="en-US" dirty="0"/>
              <a:t>Types Of Cryptography</a:t>
            </a:r>
          </a:p>
        </p:txBody>
      </p:sp>
      <p:sp>
        <p:nvSpPr>
          <p:cNvPr id="4" name="Content Placeholder 3">
            <a:extLst>
              <a:ext uri="{FF2B5EF4-FFF2-40B4-BE49-F238E27FC236}">
                <a16:creationId xmlns:a16="http://schemas.microsoft.com/office/drawing/2014/main" id="{F3130594-9348-4A3A-A043-89BACEFD09FC}"/>
              </a:ext>
            </a:extLst>
          </p:cNvPr>
          <p:cNvSpPr>
            <a:spLocks noGrp="1"/>
          </p:cNvSpPr>
          <p:nvPr>
            <p:ph sz="half" idx="1"/>
          </p:nvPr>
        </p:nvSpPr>
        <p:spPr>
          <a:xfrm>
            <a:off x="838200" y="1792375"/>
            <a:ext cx="5181600" cy="3610899"/>
          </a:xfrm>
        </p:spPr>
        <p:txBody>
          <a:bodyPr>
            <a:normAutofit fontScale="85000" lnSpcReduction="20000"/>
          </a:bodyPr>
          <a:lstStyle/>
          <a:p>
            <a:pPr marL="0" indent="0" algn="just" fontAlgn="base">
              <a:buNone/>
            </a:pPr>
            <a:r>
              <a:rPr lang="en-US" sz="2400" b="1" dirty="0">
                <a:latin typeface="Times New Roman" panose="02020603050405020304" pitchFamily="18" charset="0"/>
                <a:cs typeface="Times New Roman" panose="02020603050405020304" pitchFamily="18" charset="0"/>
              </a:rPr>
              <a:t>2. Asymmetric Key Cryptography</a:t>
            </a:r>
          </a:p>
          <a:p>
            <a:pPr algn="just" fontAlgn="base">
              <a:lnSpc>
                <a:spcPct val="12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In Asymmetric Key Cryptography, a pair of keys is used to encrypt and decrypt information. </a:t>
            </a:r>
          </a:p>
          <a:p>
            <a:pPr algn="just" fontAlgn="base">
              <a:lnSpc>
                <a:spcPct val="12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A receiver’s public key is used for encryption and a receiver’s private key is used for decryption. Public keys and Private keys are different. Even if the public key is known by everyone the intended receiver can only decode it because he alone knows his private key. </a:t>
            </a:r>
          </a:p>
          <a:p>
            <a:pPr algn="just" fontAlgn="base">
              <a:lnSpc>
                <a:spcPct val="12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The most popular asymmetric key cryptography algorithm is the RSA algorithm.  </a:t>
            </a:r>
          </a:p>
        </p:txBody>
      </p:sp>
      <p:pic>
        <p:nvPicPr>
          <p:cNvPr id="11" name="Content Placeholder 10">
            <a:extLst>
              <a:ext uri="{FF2B5EF4-FFF2-40B4-BE49-F238E27FC236}">
                <a16:creationId xmlns:a16="http://schemas.microsoft.com/office/drawing/2014/main" id="{8F15D46E-D4C5-4966-A715-36230F28DE3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6000" y="2199698"/>
            <a:ext cx="5181600" cy="2590800"/>
          </a:xfrm>
        </p:spPr>
      </p:pic>
    </p:spTree>
    <p:extLst>
      <p:ext uri="{BB962C8B-B14F-4D97-AF65-F5344CB8AC3E}">
        <p14:creationId xmlns:p14="http://schemas.microsoft.com/office/powerpoint/2010/main" val="39891595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24000" y="0"/>
            <a:ext cx="9144000" cy="685800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2">
            <a:extLst>
              <a:ext uri="{FF2B5EF4-FFF2-40B4-BE49-F238E27FC236}">
                <a16:creationId xmlns:a16="http://schemas.microsoft.com/office/drawing/2014/main" id="{0E76DBDD-F261-45C3-8F89-E28148580A47}"/>
              </a:ext>
            </a:extLst>
          </p:cNvPr>
          <p:cNvPicPr/>
          <p:nvPr/>
        </p:nvPicPr>
        <p:blipFill>
          <a:blip r:embed="rId2" cstate="print"/>
          <a:stretch>
            <a:fillRect/>
          </a:stretch>
        </p:blipFill>
        <p:spPr>
          <a:xfrm>
            <a:off x="1524000" y="0"/>
            <a:ext cx="9144000" cy="6858000"/>
          </a:xfrm>
          <a:prstGeom prst="rect">
            <a:avLst/>
          </a:prstGeom>
        </p:spPr>
      </p:pic>
    </p:spTree>
    <p:extLst>
      <p:ext uri="{BB962C8B-B14F-4D97-AF65-F5344CB8AC3E}">
        <p14:creationId xmlns:p14="http://schemas.microsoft.com/office/powerpoint/2010/main" val="25933423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a:extLst>
              <a:ext uri="{FF2B5EF4-FFF2-40B4-BE49-F238E27FC236}">
                <a16:creationId xmlns:a16="http://schemas.microsoft.com/office/drawing/2014/main" id="{FC07E5DB-EAF7-4F74-BCE7-022A9FE880E3}"/>
              </a:ext>
            </a:extLst>
          </p:cNvPr>
          <p:cNvPicPr/>
          <p:nvPr/>
        </p:nvPicPr>
        <p:blipFill>
          <a:blip r:embed="rId2" cstate="print"/>
          <a:stretch>
            <a:fillRect/>
          </a:stretch>
        </p:blipFill>
        <p:spPr>
          <a:xfrm>
            <a:off x="1642369" y="0"/>
            <a:ext cx="9144000" cy="6858000"/>
          </a:xfrm>
          <a:prstGeom prst="rect">
            <a:avLst/>
          </a:prstGeom>
        </p:spPr>
      </p:pic>
    </p:spTree>
    <p:extLst>
      <p:ext uri="{BB962C8B-B14F-4D97-AF65-F5344CB8AC3E}">
        <p14:creationId xmlns:p14="http://schemas.microsoft.com/office/powerpoint/2010/main" val="24806809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E8DDF-ADFA-47B7-877F-48F00610F00D}"/>
              </a:ext>
            </a:extLst>
          </p:cNvPr>
          <p:cNvSpPr>
            <a:spLocks noGrp="1"/>
          </p:cNvSpPr>
          <p:nvPr>
            <p:ph type="title"/>
          </p:nvPr>
        </p:nvSpPr>
        <p:spPr/>
        <p:txBody>
          <a:bodyPr/>
          <a:lstStyle/>
          <a:p>
            <a:r>
              <a:rPr lang="en-US" dirty="0"/>
              <a:t>2DES</a:t>
            </a:r>
          </a:p>
        </p:txBody>
      </p:sp>
      <p:sp>
        <p:nvSpPr>
          <p:cNvPr id="3" name="Content Placeholder 2">
            <a:extLst>
              <a:ext uri="{FF2B5EF4-FFF2-40B4-BE49-F238E27FC236}">
                <a16:creationId xmlns:a16="http://schemas.microsoft.com/office/drawing/2014/main" id="{375C0D0F-4C81-4427-AB77-39E722BF9733}"/>
              </a:ext>
            </a:extLst>
          </p:cNvPr>
          <p:cNvSpPr>
            <a:spLocks noGrp="1"/>
          </p:cNvSpPr>
          <p:nvPr>
            <p:ph idx="1"/>
          </p:nvPr>
        </p:nvSpPr>
        <p:spPr>
          <a:xfrm>
            <a:off x="838200" y="1825625"/>
            <a:ext cx="10398193" cy="4351338"/>
          </a:xfrm>
        </p:spPr>
        <p:txBody>
          <a:bodyPr>
            <a:normAutofit lnSpcReduction="10000"/>
          </a:bodyPr>
          <a:lstStyle/>
          <a:p>
            <a:pPr marL="0" indent="0">
              <a:buNone/>
            </a:pPr>
            <a:r>
              <a:rPr lang="en-US" sz="1800" b="1" dirty="0"/>
              <a:t>Problem with Single DES</a:t>
            </a:r>
          </a:p>
          <a:p>
            <a:r>
              <a:rPr lang="en-US" sz="1800" dirty="0"/>
              <a:t>DES uses a 56-bit key.</a:t>
            </a:r>
          </a:p>
          <a:p>
            <a:r>
              <a:rPr lang="en-US" sz="1800" dirty="0"/>
              <a:t>As computing power increased, a brute-force attack (trying all possible keys) became </a:t>
            </a:r>
            <a:r>
              <a:rPr lang="en-US" sz="1800" b="1" dirty="0"/>
              <a:t>feasible</a:t>
            </a:r>
            <a:r>
              <a:rPr lang="en-US" sz="1800" dirty="0"/>
              <a:t>.</a:t>
            </a:r>
          </a:p>
          <a:p>
            <a:r>
              <a:rPr lang="en-US" sz="1800" dirty="0"/>
              <a:t>In fact, DES was </a:t>
            </a:r>
            <a:r>
              <a:rPr lang="en-US" sz="1800" b="1" dirty="0"/>
              <a:t>cracked</a:t>
            </a:r>
            <a:r>
              <a:rPr lang="en-US" sz="1800" dirty="0"/>
              <a:t> in less than a day using specialized hardware.</a:t>
            </a:r>
          </a:p>
          <a:p>
            <a:pPr marL="0" indent="0">
              <a:buNone/>
            </a:pPr>
            <a:endParaRPr lang="en-US" sz="1800" dirty="0"/>
          </a:p>
          <a:p>
            <a:pPr marL="0" indent="0">
              <a:buNone/>
            </a:pPr>
            <a:r>
              <a:rPr lang="en-US" sz="1800" dirty="0"/>
              <a:t>2DES means applying the DES algorithm </a:t>
            </a:r>
            <a:r>
              <a:rPr lang="en-US" sz="1800" b="1" dirty="0"/>
              <a:t>twice</a:t>
            </a:r>
            <a:r>
              <a:rPr lang="en-US" sz="1800" dirty="0"/>
              <a:t> with </a:t>
            </a:r>
            <a:r>
              <a:rPr lang="en-US" sz="1800" b="1" dirty="0"/>
              <a:t>two different keys</a:t>
            </a:r>
            <a:r>
              <a:rPr lang="en-US" sz="1800"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t>Why Double it?</a:t>
            </a:r>
          </a:p>
          <a:p>
            <a:r>
              <a:rPr lang="en-US" dirty="0"/>
              <a:t>In theory, using two 56-bit keys should give </a:t>
            </a:r>
            <a:r>
              <a:rPr lang="en-US" b="1" dirty="0"/>
              <a:t>112 bits of key space</a:t>
            </a:r>
            <a:r>
              <a:rPr lang="en-US" dirty="0"/>
              <a:t>, making brute-force </a:t>
            </a:r>
            <a:r>
              <a:rPr lang="en-US" b="1" dirty="0"/>
              <a:t>much harder</a:t>
            </a:r>
            <a:r>
              <a:rPr lang="en-US" dirty="0"/>
              <a:t>.</a:t>
            </a:r>
          </a:p>
          <a:p>
            <a:r>
              <a:rPr lang="en-US" dirty="0"/>
              <a:t>It's a natural step up from single DES, without entirely redesigning the algorithm.</a:t>
            </a:r>
          </a:p>
          <a:p>
            <a:pPr marL="0" indent="0">
              <a:buNone/>
            </a:pPr>
            <a:endParaRPr lang="en-US" dirty="0"/>
          </a:p>
        </p:txBody>
      </p:sp>
      <p:sp>
        <p:nvSpPr>
          <p:cNvPr id="7" name="Rectangle 4">
            <a:extLst>
              <a:ext uri="{FF2B5EF4-FFF2-40B4-BE49-F238E27FC236}">
                <a16:creationId xmlns:a16="http://schemas.microsoft.com/office/drawing/2014/main" id="{22B21A62-03FC-4AC8-AC94-6535D6565C58}"/>
              </a:ext>
            </a:extLst>
          </p:cNvPr>
          <p:cNvSpPr>
            <a:spLocks noChangeArrowheads="1"/>
          </p:cNvSpPr>
          <p:nvPr/>
        </p:nvSpPr>
        <p:spPr bwMode="auto">
          <a:xfrm rot="10800000" flipV="1">
            <a:off x="3056878" y="4180527"/>
            <a:ext cx="303912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Encryption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 = E_K2(E_K1(P)) </a:t>
            </a:r>
          </a:p>
        </p:txBody>
      </p:sp>
      <p:sp>
        <p:nvSpPr>
          <p:cNvPr id="8" name="Rectangle 5">
            <a:extLst>
              <a:ext uri="{FF2B5EF4-FFF2-40B4-BE49-F238E27FC236}">
                <a16:creationId xmlns:a16="http://schemas.microsoft.com/office/drawing/2014/main" id="{6E6FA409-4478-43B2-864D-8063DBF0070C}"/>
              </a:ext>
            </a:extLst>
          </p:cNvPr>
          <p:cNvSpPr>
            <a:spLocks noChangeArrowheads="1"/>
          </p:cNvSpPr>
          <p:nvPr/>
        </p:nvSpPr>
        <p:spPr bwMode="auto">
          <a:xfrm>
            <a:off x="3056876" y="4534471"/>
            <a:ext cx="324626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Decryption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 = D_K1(D_K2(C)) </a:t>
            </a:r>
          </a:p>
        </p:txBody>
      </p:sp>
      <p:sp>
        <p:nvSpPr>
          <p:cNvPr id="9" name="Rectangle 6">
            <a:extLst>
              <a:ext uri="{FF2B5EF4-FFF2-40B4-BE49-F238E27FC236}">
                <a16:creationId xmlns:a16="http://schemas.microsoft.com/office/drawing/2014/main" id="{947D0DF3-B09B-4A3C-83E4-63BF0F7B4E51}"/>
              </a:ext>
            </a:extLst>
          </p:cNvPr>
          <p:cNvSpPr>
            <a:spLocks noChangeArrowheads="1"/>
          </p:cNvSpPr>
          <p:nvPr/>
        </p:nvSpPr>
        <p:spPr bwMode="auto">
          <a:xfrm>
            <a:off x="847816" y="4832497"/>
            <a:ext cx="745724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Where E is DES encryption, D is DES decryption, K1 and K2 are two different keys </a:t>
            </a:r>
          </a:p>
        </p:txBody>
      </p:sp>
    </p:spTree>
    <p:extLst>
      <p:ext uri="{BB962C8B-B14F-4D97-AF65-F5344CB8AC3E}">
        <p14:creationId xmlns:p14="http://schemas.microsoft.com/office/powerpoint/2010/main" val="36885869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845F1-43C4-48B2-9ACE-07BA258927C2}"/>
              </a:ext>
            </a:extLst>
          </p:cNvPr>
          <p:cNvSpPr>
            <a:spLocks noGrp="1"/>
          </p:cNvSpPr>
          <p:nvPr>
            <p:ph type="title"/>
          </p:nvPr>
        </p:nvSpPr>
        <p:spPr/>
        <p:txBody>
          <a:bodyPr/>
          <a:lstStyle/>
          <a:p>
            <a:r>
              <a:rPr lang="en-US" dirty="0"/>
              <a:t>2DES</a:t>
            </a:r>
          </a:p>
        </p:txBody>
      </p:sp>
      <p:sp>
        <p:nvSpPr>
          <p:cNvPr id="3" name="Content Placeholder 2">
            <a:extLst>
              <a:ext uri="{FF2B5EF4-FFF2-40B4-BE49-F238E27FC236}">
                <a16:creationId xmlns:a16="http://schemas.microsoft.com/office/drawing/2014/main" id="{50B6E6E9-02B5-467D-BBF0-3DB5B644D4D9}"/>
              </a:ext>
            </a:extLst>
          </p:cNvPr>
          <p:cNvSpPr>
            <a:spLocks noGrp="1"/>
          </p:cNvSpPr>
          <p:nvPr>
            <p:ph idx="1"/>
          </p:nvPr>
        </p:nvSpPr>
        <p:spPr/>
        <p:txBody>
          <a:bodyPr/>
          <a:lstStyle/>
          <a:p>
            <a:pPr marL="0" indent="0">
              <a:buNone/>
            </a:pPr>
            <a:r>
              <a:rPr lang="en-US" sz="2000" b="1" dirty="0"/>
              <a:t>But... Meet-in-the-Middle Attack</a:t>
            </a:r>
          </a:p>
          <a:p>
            <a:pPr marL="0" indent="0">
              <a:buNone/>
            </a:pPr>
            <a:r>
              <a:rPr lang="en-US" sz="1800" dirty="0"/>
              <a:t>Unfortunately, 2DES is </a:t>
            </a:r>
            <a:r>
              <a:rPr lang="en-US" sz="1800" b="1" dirty="0"/>
              <a:t>still vulnerable</a:t>
            </a:r>
            <a:r>
              <a:rPr lang="en-US" sz="1800" dirty="0"/>
              <a:t> to a </a:t>
            </a:r>
            <a:r>
              <a:rPr lang="en-US" sz="1800" b="1" dirty="0"/>
              <a:t>meet-in-the-middle attack</a:t>
            </a:r>
            <a:r>
              <a:rPr lang="en-US" sz="1800" dirty="0"/>
              <a:t>, which reduces the effective security to about </a:t>
            </a:r>
            <a:r>
              <a:rPr lang="en-US" sz="1800" b="1" dirty="0"/>
              <a:t>2⁵⁷</a:t>
            </a:r>
            <a:r>
              <a:rPr lang="en-US" sz="1800" dirty="0"/>
              <a:t>, only slightly better than single DES.</a:t>
            </a:r>
          </a:p>
          <a:p>
            <a:pPr marL="0" indent="0">
              <a:buNone/>
            </a:pPr>
            <a:r>
              <a:rPr lang="en-US" sz="2000" b="1" dirty="0"/>
              <a:t>Takeaway:</a:t>
            </a:r>
          </a:p>
          <a:p>
            <a:r>
              <a:rPr lang="en-US" sz="1800" b="1" dirty="0"/>
              <a:t>2DES was a step toward strengthening DES</a:t>
            </a:r>
            <a:r>
              <a:rPr lang="en-US" sz="1800" dirty="0"/>
              <a:t>, but it's </a:t>
            </a:r>
            <a:r>
              <a:rPr lang="en-US" sz="1800" b="1" dirty="0"/>
              <a:t>not secure enough</a:t>
            </a:r>
            <a:r>
              <a:rPr lang="en-US" sz="1800" dirty="0"/>
              <a:t> today.</a:t>
            </a:r>
          </a:p>
          <a:p>
            <a:r>
              <a:rPr lang="en-US" sz="1800" dirty="0"/>
              <a:t>It helped inspire </a:t>
            </a:r>
            <a:r>
              <a:rPr lang="en-US" sz="1800" b="1" dirty="0"/>
              <a:t>Triple DES (3DES)</a:t>
            </a:r>
            <a:r>
              <a:rPr lang="en-US" sz="1800" dirty="0"/>
              <a:t>, which applies DES three times and is more secure (though now even 3DES is being phased out in favor of AES).</a:t>
            </a:r>
          </a:p>
          <a:p>
            <a:pPr marL="0" indent="0">
              <a:buNone/>
            </a:pPr>
            <a:endParaRPr lang="en-US" dirty="0"/>
          </a:p>
        </p:txBody>
      </p:sp>
    </p:spTree>
    <p:extLst>
      <p:ext uri="{BB962C8B-B14F-4D97-AF65-F5344CB8AC3E}">
        <p14:creationId xmlns:p14="http://schemas.microsoft.com/office/powerpoint/2010/main" val="1419499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49659-39DF-4A80-AD57-CEC0CBCC313D}"/>
              </a:ext>
            </a:extLst>
          </p:cNvPr>
          <p:cNvSpPr>
            <a:spLocks noGrp="1"/>
          </p:cNvSpPr>
          <p:nvPr>
            <p:ph type="title"/>
          </p:nvPr>
        </p:nvSpPr>
        <p:spPr/>
        <p:txBody>
          <a:bodyPr/>
          <a:lstStyle/>
          <a:p>
            <a:r>
              <a:rPr lang="en-US" dirty="0"/>
              <a:t>Self Study</a:t>
            </a:r>
          </a:p>
        </p:txBody>
      </p:sp>
      <p:sp>
        <p:nvSpPr>
          <p:cNvPr id="3" name="Content Placeholder 2">
            <a:extLst>
              <a:ext uri="{FF2B5EF4-FFF2-40B4-BE49-F238E27FC236}">
                <a16:creationId xmlns:a16="http://schemas.microsoft.com/office/drawing/2014/main" id="{93AB393A-6934-4A5C-AB46-B5636AD3B4C8}"/>
              </a:ext>
            </a:extLst>
          </p:cNvPr>
          <p:cNvSpPr>
            <a:spLocks noGrp="1"/>
          </p:cNvSpPr>
          <p:nvPr>
            <p:ph idx="1"/>
          </p:nvPr>
        </p:nvSpPr>
        <p:spPr/>
        <p:txBody>
          <a:bodyPr>
            <a:normAutofit/>
          </a:bodyPr>
          <a:lstStyle/>
          <a:p>
            <a:pPr marL="0" indent="0">
              <a:buNone/>
            </a:pPr>
            <a:r>
              <a:rPr lang="en-US" sz="2800" dirty="0"/>
              <a:t>Working principle of AES</a:t>
            </a:r>
          </a:p>
          <a:p>
            <a:pPr marL="0" indent="0">
              <a:buNone/>
            </a:pPr>
            <a:r>
              <a:rPr lang="en-US" sz="2800" dirty="0">
                <a:hlinkClick r:id="rId2"/>
              </a:rPr>
              <a:t>https://youtu.be/X8whYEWoDSI?si=YDq8uahFHQk6_vvQ</a:t>
            </a:r>
            <a:endParaRPr lang="en-US" sz="2800" dirty="0"/>
          </a:p>
          <a:p>
            <a:pPr marL="0" indent="0">
              <a:buNone/>
            </a:pPr>
            <a:r>
              <a:rPr lang="en-US" sz="2800" dirty="0"/>
              <a:t>An example</a:t>
            </a:r>
            <a:br>
              <a:rPr lang="en-US" sz="2800" dirty="0"/>
            </a:br>
            <a:r>
              <a:rPr lang="en-US" sz="2800" dirty="0">
                <a:hlinkClick r:id="rId3"/>
              </a:rPr>
              <a:t>https://youtu.be/ZPLEtxxjCYA?si=cfiE_LhhX_tTwgJY</a:t>
            </a:r>
            <a:endParaRPr lang="en-US" sz="2800" dirty="0"/>
          </a:p>
          <a:p>
            <a:pPr marL="0" indent="0">
              <a:buNone/>
            </a:pPr>
            <a:endParaRPr lang="en-US" sz="2800" dirty="0"/>
          </a:p>
        </p:txBody>
      </p:sp>
    </p:spTree>
    <p:extLst>
      <p:ext uri="{BB962C8B-B14F-4D97-AF65-F5344CB8AC3E}">
        <p14:creationId xmlns:p14="http://schemas.microsoft.com/office/powerpoint/2010/main" val="35199927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FB58147-C815-45C6-BD71-678C15AF83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75" y="34489"/>
            <a:ext cx="12125325" cy="6699685"/>
          </a:xfrm>
          <a:prstGeom prst="rect">
            <a:avLst/>
          </a:prstGeom>
        </p:spPr>
      </p:pic>
    </p:spTree>
    <p:extLst>
      <p:ext uri="{BB962C8B-B14F-4D97-AF65-F5344CB8AC3E}">
        <p14:creationId xmlns:p14="http://schemas.microsoft.com/office/powerpoint/2010/main" val="28418820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AE1E50-4EBA-4E56-8D45-70AC1F2423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712" y="0"/>
            <a:ext cx="11458575" cy="7161609"/>
          </a:xfrm>
          <a:prstGeom prst="rect">
            <a:avLst/>
          </a:prstGeom>
        </p:spPr>
      </p:pic>
    </p:spTree>
    <p:extLst>
      <p:ext uri="{BB962C8B-B14F-4D97-AF65-F5344CB8AC3E}">
        <p14:creationId xmlns:p14="http://schemas.microsoft.com/office/powerpoint/2010/main" val="3212936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F753E9B-65A4-4A16-A495-5D629E8B44AB}"/>
              </a:ext>
            </a:extLst>
          </p:cNvPr>
          <p:cNvSpPr>
            <a:spLocks noGrp="1"/>
          </p:cNvSpPr>
          <p:nvPr>
            <p:ph type="title"/>
          </p:nvPr>
        </p:nvSpPr>
        <p:spPr/>
        <p:txBody>
          <a:bodyPr/>
          <a:lstStyle/>
          <a:p>
            <a:r>
              <a:rPr lang="en-US" dirty="0"/>
              <a:t>Types Of Cryptography</a:t>
            </a:r>
          </a:p>
        </p:txBody>
      </p:sp>
      <p:sp>
        <p:nvSpPr>
          <p:cNvPr id="6" name="Content Placeholder 5">
            <a:extLst>
              <a:ext uri="{FF2B5EF4-FFF2-40B4-BE49-F238E27FC236}">
                <a16:creationId xmlns:a16="http://schemas.microsoft.com/office/drawing/2014/main" id="{0E89AF49-8541-417A-BF61-5DE439D89524}"/>
              </a:ext>
            </a:extLst>
          </p:cNvPr>
          <p:cNvSpPr>
            <a:spLocks noGrp="1"/>
          </p:cNvSpPr>
          <p:nvPr>
            <p:ph idx="1"/>
          </p:nvPr>
        </p:nvSpPr>
        <p:spPr/>
        <p:txBody>
          <a:bodyPr/>
          <a:lstStyle/>
          <a:p>
            <a:pPr marL="0" indent="0" algn="just" fontAlgn="base">
              <a:buNone/>
            </a:pPr>
            <a:r>
              <a:rPr lang="en-US" sz="2400" b="1" dirty="0"/>
              <a:t>3. Hash Functions</a:t>
            </a:r>
          </a:p>
          <a:p>
            <a:pPr algn="just" fontAlgn="base">
              <a:buFont typeface="Wingdings" panose="05000000000000000000" pitchFamily="2" charset="2"/>
              <a:buChar char="§"/>
            </a:pPr>
            <a:r>
              <a:rPr lang="en-US" sz="2400" dirty="0"/>
              <a:t>There is no usage of any key in this algorithm. </a:t>
            </a:r>
          </a:p>
          <a:p>
            <a:pPr algn="just" fontAlgn="base">
              <a:buFont typeface="Wingdings" panose="05000000000000000000" pitchFamily="2" charset="2"/>
              <a:buChar char="§"/>
            </a:pPr>
            <a:r>
              <a:rPr lang="en-US" sz="2400" dirty="0"/>
              <a:t>A hash value with a fixed length is calculated as per the plain text which makes it impossible for the contents of plain text to be recovered. </a:t>
            </a:r>
          </a:p>
          <a:p>
            <a:pPr algn="just" fontAlgn="base">
              <a:buFont typeface="Wingdings" panose="05000000000000000000" pitchFamily="2" charset="2"/>
              <a:buChar char="§"/>
            </a:pPr>
            <a:r>
              <a:rPr lang="en-US" sz="2400" dirty="0"/>
              <a:t>Many operating systems use hash functions to encrypt passwords.</a:t>
            </a:r>
          </a:p>
          <a:p>
            <a:pPr marL="0" indent="0">
              <a:buNone/>
            </a:pPr>
            <a:endParaRPr lang="en-US" dirty="0"/>
          </a:p>
        </p:txBody>
      </p:sp>
    </p:spTree>
    <p:extLst>
      <p:ext uri="{BB962C8B-B14F-4D97-AF65-F5344CB8AC3E}">
        <p14:creationId xmlns:p14="http://schemas.microsoft.com/office/powerpoint/2010/main" val="3888887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03079BA-6769-4B2A-A346-E674AC2B373F}"/>
              </a:ext>
            </a:extLst>
          </p:cNvPr>
          <p:cNvSpPr>
            <a:spLocks noGrp="1"/>
          </p:cNvSpPr>
          <p:nvPr>
            <p:ph type="title"/>
          </p:nvPr>
        </p:nvSpPr>
        <p:spPr/>
        <p:txBody>
          <a:bodyPr/>
          <a:lstStyle/>
          <a:p>
            <a:r>
              <a:rPr lang="en-US" dirty="0"/>
              <a:t>Advantages of Cryptography </a:t>
            </a:r>
          </a:p>
        </p:txBody>
      </p:sp>
      <p:sp>
        <p:nvSpPr>
          <p:cNvPr id="6" name="Content Placeholder 5">
            <a:extLst>
              <a:ext uri="{FF2B5EF4-FFF2-40B4-BE49-F238E27FC236}">
                <a16:creationId xmlns:a16="http://schemas.microsoft.com/office/drawing/2014/main" id="{3DD17F55-D708-42E6-A6FA-CDA55AFC3DB3}"/>
              </a:ext>
            </a:extLst>
          </p:cNvPr>
          <p:cNvSpPr>
            <a:spLocks noGrp="1"/>
          </p:cNvSpPr>
          <p:nvPr>
            <p:ph idx="1"/>
          </p:nvPr>
        </p:nvSpPr>
        <p:spPr/>
        <p:txBody>
          <a:bodyPr>
            <a:normAutofit/>
          </a:bodyPr>
          <a:lstStyle/>
          <a:p>
            <a:pPr algn="just" fontAlgn="base"/>
            <a:r>
              <a:rPr lang="en-US" sz="2000" b="1" dirty="0"/>
              <a:t>Access Control:</a:t>
            </a:r>
            <a:r>
              <a:rPr lang="en-US" sz="2000" dirty="0"/>
              <a:t> Cryptography can be used for access control to ensure that only parties with the proper permissions have access to a resource. Only those with the correct decryption key can access the resource thanks to encryption.</a:t>
            </a:r>
          </a:p>
          <a:p>
            <a:pPr algn="just" fontAlgn="base"/>
            <a:r>
              <a:rPr lang="en-US" sz="2000" b="1" dirty="0"/>
              <a:t>Secure Communication:</a:t>
            </a:r>
            <a:r>
              <a:rPr lang="en-US" sz="2000" dirty="0"/>
              <a:t> For secure online communication, cryptography is crucial. It offers secure mechanisms for transmitting private information like passwords, bank account numbers, and other sensitive data over the Internet.</a:t>
            </a:r>
          </a:p>
          <a:p>
            <a:pPr algn="just" fontAlgn="base"/>
            <a:r>
              <a:rPr lang="en-US" sz="2000" b="1" dirty="0"/>
              <a:t>Protection against attacks:</a:t>
            </a:r>
            <a:r>
              <a:rPr lang="en-US" sz="2000" dirty="0"/>
              <a:t> Cryptography aids in the defense against various types of assaults, including replay and man-in-the-middle attacks. It offers strategies for spotting and stopping these assaults.</a:t>
            </a:r>
          </a:p>
          <a:p>
            <a:pPr algn="just" fontAlgn="base"/>
            <a:r>
              <a:rPr lang="en-US" sz="2000" b="1" dirty="0"/>
              <a:t>Compliance with legal requirements: </a:t>
            </a:r>
            <a:r>
              <a:rPr lang="en-US" sz="2000" dirty="0"/>
              <a:t>Cryptography can assist firms in meeting a variety of legal requirements, including data protection and privacy legislation.</a:t>
            </a:r>
          </a:p>
          <a:p>
            <a:pPr marL="0" indent="0" algn="just">
              <a:buNone/>
            </a:pPr>
            <a:endParaRPr lang="en-US" sz="2000" dirty="0"/>
          </a:p>
        </p:txBody>
      </p:sp>
    </p:spTree>
    <p:extLst>
      <p:ext uri="{BB962C8B-B14F-4D97-AF65-F5344CB8AC3E}">
        <p14:creationId xmlns:p14="http://schemas.microsoft.com/office/powerpoint/2010/main" val="1725895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C2889-4F0A-449D-98B2-AF9E7409ADF7}"/>
              </a:ext>
            </a:extLst>
          </p:cNvPr>
          <p:cNvSpPr>
            <a:spLocks noGrp="1"/>
          </p:cNvSpPr>
          <p:nvPr>
            <p:ph type="title"/>
          </p:nvPr>
        </p:nvSpPr>
        <p:spPr/>
        <p:txBody>
          <a:bodyPr/>
          <a:lstStyle/>
          <a:p>
            <a:r>
              <a:rPr lang="en-US" dirty="0"/>
              <a:t>Model of symmetric encryption</a:t>
            </a:r>
          </a:p>
        </p:txBody>
      </p:sp>
      <p:pic>
        <p:nvPicPr>
          <p:cNvPr id="4" name="Content Placeholder 3">
            <a:extLst>
              <a:ext uri="{FF2B5EF4-FFF2-40B4-BE49-F238E27FC236}">
                <a16:creationId xmlns:a16="http://schemas.microsoft.com/office/drawing/2014/main" id="{92D2F00B-1FA2-4691-8E9F-78AE65A936E6}"/>
              </a:ext>
            </a:extLst>
          </p:cNvPr>
          <p:cNvPicPr>
            <a:picLocks noGrp="1" noChangeAspect="1"/>
          </p:cNvPicPr>
          <p:nvPr>
            <p:ph idx="1"/>
          </p:nvPr>
        </p:nvPicPr>
        <p:blipFill>
          <a:blip r:embed="rId2"/>
          <a:stretch>
            <a:fillRect/>
          </a:stretch>
        </p:blipFill>
        <p:spPr>
          <a:xfrm>
            <a:off x="838200" y="1912218"/>
            <a:ext cx="10515600" cy="4178151"/>
          </a:xfrm>
          <a:prstGeom prst="rect">
            <a:avLst/>
          </a:prstGeom>
        </p:spPr>
      </p:pic>
    </p:spTree>
    <p:extLst>
      <p:ext uri="{BB962C8B-B14F-4D97-AF65-F5344CB8AC3E}">
        <p14:creationId xmlns:p14="http://schemas.microsoft.com/office/powerpoint/2010/main" val="87355728"/>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Georgia">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1483</TotalTime>
  <Words>4903</Words>
  <Application>Microsoft Office PowerPoint</Application>
  <PresentationFormat>Widescreen</PresentationFormat>
  <Paragraphs>368</Paragraphs>
  <Slides>67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67</vt:i4>
      </vt:variant>
    </vt:vector>
  </HeadingPairs>
  <TitlesOfParts>
    <vt:vector size="74" baseType="lpstr">
      <vt:lpstr>Arial</vt:lpstr>
      <vt:lpstr>Arial MT</vt:lpstr>
      <vt:lpstr>Courier New</vt:lpstr>
      <vt:lpstr>Georgia</vt:lpstr>
      <vt:lpstr>Times New Roman</vt:lpstr>
      <vt:lpstr>Wingdings</vt:lpstr>
      <vt:lpstr>Office Theme</vt:lpstr>
      <vt:lpstr>CSE-4743 Computer Security Part-2 Symmetric ciphers</vt:lpstr>
      <vt:lpstr>Contents</vt:lpstr>
      <vt:lpstr>What is Cryptography</vt:lpstr>
      <vt:lpstr>What is Cryptography?</vt:lpstr>
      <vt:lpstr>Types Of Cryptography</vt:lpstr>
      <vt:lpstr>Types Of Cryptography</vt:lpstr>
      <vt:lpstr>Types Of Cryptography</vt:lpstr>
      <vt:lpstr>Advantages of Cryptography </vt:lpstr>
      <vt:lpstr>Model of symmetric encryption</vt:lpstr>
      <vt:lpstr>Symmetric cipher model</vt:lpstr>
      <vt:lpstr>Model of Symmetric Cryptosystem</vt:lpstr>
      <vt:lpstr>Symmetric Cryptosystem</vt:lpstr>
      <vt:lpstr>Symmetric Cryptosystem</vt:lpstr>
      <vt:lpstr>Attacks on ciphertext</vt:lpstr>
      <vt:lpstr>Attacks on ciphertext</vt:lpstr>
      <vt:lpstr>Brute force attack</vt:lpstr>
      <vt:lpstr>Types of cryptography</vt:lpstr>
      <vt:lpstr>Encryption</vt:lpstr>
      <vt:lpstr>Substitution Vs Transposition</vt:lpstr>
      <vt:lpstr>Caesar Cipher</vt:lpstr>
      <vt:lpstr>Caesar Cipher</vt:lpstr>
      <vt:lpstr>Vigenere Cipher</vt:lpstr>
      <vt:lpstr>Vigenere Cipher</vt:lpstr>
      <vt:lpstr>Vernam Cipher</vt:lpstr>
      <vt:lpstr>Vernam Cipher</vt:lpstr>
      <vt:lpstr>One-Time Pad</vt:lpstr>
      <vt:lpstr>One-Time Pad</vt:lpstr>
      <vt:lpstr>One-Time Pad</vt:lpstr>
      <vt:lpstr>One-Time Pad</vt:lpstr>
      <vt:lpstr>Transposition Cipher</vt:lpstr>
      <vt:lpstr>Rail fence cipher</vt:lpstr>
      <vt:lpstr>Single Columnar Transposition Cipher </vt:lpstr>
      <vt:lpstr>Double Columnar Transposition Cipher</vt:lpstr>
      <vt:lpstr>Double Columnar Transposition Cipher</vt:lpstr>
      <vt:lpstr>Rotor machine</vt:lpstr>
      <vt:lpstr>Rotor Machine</vt:lpstr>
      <vt:lpstr>Basic principle of rotor machine</vt:lpstr>
      <vt:lpstr>Basic principle of rotor machine</vt:lpstr>
      <vt:lpstr>Steganography</vt:lpstr>
      <vt:lpstr>Steganography</vt:lpstr>
      <vt:lpstr>Steganography</vt:lpstr>
      <vt:lpstr>Steganography</vt:lpstr>
      <vt:lpstr>Steganography</vt:lpstr>
      <vt:lpstr>What is Block Cipher?</vt:lpstr>
      <vt:lpstr>Block cipher</vt:lpstr>
      <vt:lpstr>Stream cipher and Block cipher</vt:lpstr>
      <vt:lpstr>Feistel cipher</vt:lpstr>
      <vt:lpstr>PowerPoint Presentation</vt:lpstr>
      <vt:lpstr>Feistel cipher Encryption</vt:lpstr>
      <vt:lpstr>What is Data Encryption Standard (DES)?</vt:lpstr>
      <vt:lpstr>DES</vt:lpstr>
      <vt:lpstr>DES</vt:lpstr>
      <vt:lpstr>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2DES</vt:lpstr>
      <vt:lpstr>2DES</vt:lpstr>
      <vt:lpstr>Self Study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Introduction</dc:title>
  <dc:creator>Asmaul Hosna Sadika</dc:creator>
  <cp:lastModifiedBy>Asmaul Hosna Sadika</cp:lastModifiedBy>
  <cp:revision>72</cp:revision>
  <dcterms:created xsi:type="dcterms:W3CDTF">2024-07-12T21:52:21Z</dcterms:created>
  <dcterms:modified xsi:type="dcterms:W3CDTF">2025-04-08T16:08:24Z</dcterms:modified>
</cp:coreProperties>
</file>