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20" autoAdjust="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2B6C-FCE6-44D5-A337-1254742DD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A7D73-E6D3-42E0-B4ED-DAFBB5019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4D159-5107-4D6E-9B2A-0F44E3EB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AF9-4427-4889-9C96-0CB0572C307A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9F826-B1A5-43A2-818F-8A1D9713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D6C1F-5D92-4F79-A933-2CFC7B53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FBF2-9110-4BFF-9480-C0A819D2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4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E564-F3A1-44B1-9378-7406E80B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0D9EB-DABF-41D2-A250-767B1E055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87B4-45F0-424A-8AA1-5DB82326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AF9-4427-4889-9C96-0CB0572C307A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8898-5E8F-46E5-9D64-36F2D1DE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DBA7-5E64-42F0-991B-23D74149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FBF2-9110-4BFF-9480-C0A819D2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33060-D45E-4A32-B99C-589F9F674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197C1-BE86-4044-8460-8204C3B11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8AE8E-095B-4095-BB5C-2602DB3E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AF9-4427-4889-9C96-0CB0572C307A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AF3AC-C2AE-490C-8EFD-6BEDC1C8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926EA-7E29-440E-95EA-FE0200D6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FBF2-9110-4BFF-9480-C0A819D2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0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BEA6-254B-4D39-93D7-03F96D1F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738E-AA3F-442A-8B89-A39B2F5B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A3B9-54A5-4E09-A031-0215A6C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AF9-4427-4889-9C96-0CB0572C307A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D8B02-AFC6-4656-9AD1-81077519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C8423-F949-441F-8FE4-8D821E79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FBF2-9110-4BFF-9480-C0A819D2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4C3A-6C7A-4A5D-B8A2-4C35D20B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9ED90-76A2-44CD-BCDE-52F99EA12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15D05-D028-4441-9A91-00DD487B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AF9-4427-4889-9C96-0CB0572C307A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6ADE3-3978-4D74-917C-EED88351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34D89-C7EC-4B95-AAC4-9F42D71C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FBF2-9110-4BFF-9480-C0A819D2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7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0841-B6E9-4BFC-9577-EFB05440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21B7C-9080-40FB-85EB-6B4C5A403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B3C6B-D28F-4E9B-83C0-0383261A6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BE045-3E67-40D2-B268-5259729A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AF9-4427-4889-9C96-0CB0572C307A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6C7CF-5DB5-442C-9E9A-61E4FAD7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3FE87-5997-4046-A17C-D6081259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FBF2-9110-4BFF-9480-C0A819D2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8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4690-94EE-4411-8C7D-689D243A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9BA23-0A67-48A4-A316-DCA6E124A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C4CB1-817F-4CCD-84AD-587A10576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4E1B-AB3C-46D5-AF94-D6DB4ECFF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90F82-7E96-4B54-9568-8AECF079A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C7511-8FB7-4014-B591-90BFD754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AF9-4427-4889-9C96-0CB0572C307A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4A29B-5736-456E-B7FA-1B7C7C9C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705AC-6D1F-429E-8A09-E17E5DC7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FBF2-9110-4BFF-9480-C0A819D2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53AE-3B20-49FC-828C-2EC88AC3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B72F6-C050-4AAF-81CB-CAC92C8B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AF9-4427-4889-9C96-0CB0572C307A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2DD0E-F88C-40EC-B5E9-BDE9F03E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DA6E2-92EE-4524-B000-2385CFE8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FBF2-9110-4BFF-9480-C0A819D2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0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580EF-033B-4B50-88D7-31EF5ED5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AF9-4427-4889-9C96-0CB0572C307A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E4BB9-9563-41E6-BC6E-96C0FDBC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44D5D-F673-496E-A911-54BEAF5C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FBF2-9110-4BFF-9480-C0A819D2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C8DF-2238-47B0-BF75-251FD31A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BD11-0DD4-4151-9315-8E5DABBB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6AFE6-3A11-45CF-8A23-32AC40507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AA41A-5B35-4C8E-A30E-9F83555C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AF9-4427-4889-9C96-0CB0572C307A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58C1A-5220-4E36-A63C-5B6354D1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1B456-ACC7-4C2C-A03D-D2300349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FBF2-9110-4BFF-9480-C0A819D2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6D6D-F1E0-473B-ADF4-C07D70C1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24E9A-7AEF-4977-8A57-A165DF6F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DDC2E-22C7-4723-98A9-69CF93568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19917-DCE8-4762-AF17-B2FDAB2D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1AF9-4427-4889-9C96-0CB0572C307A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B8FC1-BDF3-45EA-A680-5E76DF13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6D404-F348-4811-99BC-6AED54BB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FBF2-9110-4BFF-9480-C0A819D2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7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358">
              <a:srgbClr val="C5CEE6">
                <a:alpha val="77000"/>
              </a:srgbClr>
            </a:gs>
            <a:gs pos="0">
              <a:schemeClr val="accent1">
                <a:lumMod val="5000"/>
                <a:lumOff val="95000"/>
              </a:schemeClr>
            </a:gs>
            <a:gs pos="59000">
              <a:schemeClr val="accent3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A3485-A2DE-4EFC-BC7C-FB5AA5C7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A867-7812-434F-B123-C193D01A0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885E-34DE-4CF1-B776-8A0B3D6B8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1AF9-4427-4889-9C96-0CB0572C307A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45A0-6121-4D3C-89E1-4EA50FF6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FB10-53EF-40AB-A05B-A19DB4278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FBF2-9110-4BFF-9480-C0A819D2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7C0A-E0EC-46AD-A301-6AFBC7778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CSE-4743</a:t>
            </a:r>
            <a:br>
              <a:rPr lang="en-US" sz="4800" dirty="0"/>
            </a:br>
            <a:r>
              <a:rPr lang="en-US" sz="4800" dirty="0"/>
              <a:t>Computer Security</a:t>
            </a:r>
            <a:br>
              <a:rPr lang="en-US" sz="4800" dirty="0"/>
            </a:br>
            <a:r>
              <a:rPr lang="en-US" sz="3600" dirty="0"/>
              <a:t>Part-3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1006D-FF04-4D80-87A3-30A66B4E5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Presented by</a:t>
            </a:r>
          </a:p>
          <a:p>
            <a:r>
              <a:rPr lang="en-US" b="1" dirty="0"/>
              <a:t>Asmaul Hosna Sadika</a:t>
            </a:r>
            <a:br>
              <a:rPr lang="en-US" dirty="0"/>
            </a:br>
            <a:r>
              <a:rPr lang="en-US"/>
              <a:t>Assistant Lecturer</a:t>
            </a:r>
            <a:br>
              <a:rPr lang="en-US" dirty="0"/>
            </a:br>
            <a:r>
              <a:rPr lang="en-US" dirty="0"/>
              <a:t>Dept of CSE, IIUC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3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511C-0AE1-4A3D-950F-F2A450DC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/>
              </a:rPr>
              <a:t>Placement</a:t>
            </a:r>
            <a:r>
              <a:rPr lang="en-US" b="1" spc="-30" dirty="0">
                <a:cs typeface="Times New Roman"/>
              </a:rPr>
              <a:t> </a:t>
            </a:r>
            <a:r>
              <a:rPr lang="en-US" b="1" dirty="0">
                <a:cs typeface="Times New Roman"/>
              </a:rPr>
              <a:t>of</a:t>
            </a:r>
            <a:r>
              <a:rPr lang="en-US" b="1" spc="-25" dirty="0">
                <a:cs typeface="Times New Roman"/>
              </a:rPr>
              <a:t> </a:t>
            </a:r>
            <a:r>
              <a:rPr lang="en-US" b="1" dirty="0">
                <a:cs typeface="Times New Roman"/>
              </a:rPr>
              <a:t>Encryption</a:t>
            </a:r>
            <a:r>
              <a:rPr lang="en-US" b="1" spc="-30" dirty="0">
                <a:cs typeface="Times New Roman"/>
              </a:rPr>
              <a:t> </a:t>
            </a:r>
            <a:r>
              <a:rPr lang="en-US" b="1" spc="-10" dirty="0">
                <a:cs typeface="Times New Roman"/>
              </a:rPr>
              <a:t>Function</a:t>
            </a:r>
            <a:endParaRPr lang="en-US" dirty="0"/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E713EC90-0DE9-4C09-B4B9-485C219120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83363" y="1825625"/>
            <a:ext cx="705527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6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316C-E81C-4371-A5F4-F819D11E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/>
              </a:rPr>
              <a:t>Placement</a:t>
            </a:r>
            <a:r>
              <a:rPr lang="en-US" b="1" spc="-30" dirty="0">
                <a:cs typeface="Times New Roman"/>
              </a:rPr>
              <a:t> </a:t>
            </a:r>
            <a:r>
              <a:rPr lang="en-US" b="1" dirty="0">
                <a:cs typeface="Times New Roman"/>
              </a:rPr>
              <a:t>of</a:t>
            </a:r>
            <a:r>
              <a:rPr lang="en-US" b="1" spc="-25" dirty="0">
                <a:cs typeface="Times New Roman"/>
              </a:rPr>
              <a:t> </a:t>
            </a:r>
            <a:r>
              <a:rPr lang="en-US" b="1" dirty="0">
                <a:cs typeface="Times New Roman"/>
              </a:rPr>
              <a:t>Encryption</a:t>
            </a:r>
            <a:r>
              <a:rPr lang="en-US" b="1" spc="-30" dirty="0">
                <a:cs typeface="Times New Roman"/>
              </a:rPr>
              <a:t> </a:t>
            </a:r>
            <a:r>
              <a:rPr lang="en-US" b="1" spc="-10" dirty="0">
                <a:cs typeface="Times New Roman"/>
              </a:rPr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E2D98-C712-465A-8736-7273AF4B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Link to Link Encryption</a:t>
            </a:r>
            <a:br>
              <a:rPr lang="en-US" dirty="0"/>
            </a:b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encryption,</a:t>
            </a:r>
            <a:r>
              <a:rPr lang="en-US" spc="1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each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vulnerable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communications</a:t>
            </a:r>
            <a:r>
              <a:rPr lang="en-US" spc="1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equipped</a:t>
            </a:r>
            <a:r>
              <a:rPr lang="en-US" spc="1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both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ends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encryption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device.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Thus,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traffic</a:t>
            </a:r>
            <a:r>
              <a:rPr lang="en-US" spc="80" dirty="0">
                <a:latin typeface="Times New Roman"/>
                <a:cs typeface="Times New Roman"/>
              </a:rPr>
              <a:t> and </a:t>
            </a:r>
            <a:r>
              <a:rPr lang="en-US" dirty="0">
                <a:latin typeface="Times New Roman"/>
                <a:cs typeface="Times New Roman"/>
              </a:rPr>
              <a:t>overall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communications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secured.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One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of </a:t>
            </a:r>
            <a:r>
              <a:rPr lang="en-US" dirty="0">
                <a:latin typeface="Times New Roman"/>
                <a:cs typeface="Times New Roman"/>
              </a:rPr>
              <a:t>its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disadvantages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that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must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decrypted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each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time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enters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switch</a:t>
            </a:r>
            <a:r>
              <a:rPr lang="en-US" spc="45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because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switch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must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read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address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(logical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connection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number)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packet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header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order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to </a:t>
            </a:r>
            <a:r>
              <a:rPr lang="en-US" dirty="0">
                <a:latin typeface="Times New Roman"/>
                <a:cs typeface="Times New Roman"/>
              </a:rPr>
              <a:t>route</a:t>
            </a:r>
            <a:r>
              <a:rPr lang="en-US" spc="1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2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frame.</a:t>
            </a:r>
            <a:r>
              <a:rPr lang="en-US" spc="2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Thus,</a:t>
            </a:r>
            <a:r>
              <a:rPr lang="en-US" spc="2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2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1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2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vulnerable</a:t>
            </a:r>
            <a:r>
              <a:rPr lang="en-US" spc="1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at</a:t>
            </a:r>
            <a:r>
              <a:rPr lang="en-US" spc="1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each</a:t>
            </a:r>
            <a:r>
              <a:rPr lang="en-US" spc="1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switch.</a:t>
            </a:r>
            <a:r>
              <a:rPr lang="en-US" spc="190" dirty="0">
                <a:latin typeface="Times New Roman"/>
                <a:cs typeface="Times New Roman"/>
              </a:rPr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If</a:t>
            </a:r>
            <a:r>
              <a:rPr lang="en-US" spc="2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working</a:t>
            </a:r>
            <a:r>
              <a:rPr lang="en-US" spc="1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20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public </a:t>
            </a:r>
            <a:r>
              <a:rPr lang="en-US" dirty="0">
                <a:latin typeface="Times New Roman"/>
                <a:cs typeface="Times New Roman"/>
              </a:rPr>
              <a:t>network,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user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has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no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control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over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security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nodes.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For</a:t>
            </a:r>
            <a:r>
              <a:rPr lang="en-US" spc="3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this</a:t>
            </a:r>
            <a:r>
              <a:rPr lang="en-US" spc="3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strategy</a:t>
            </a:r>
            <a:r>
              <a:rPr lang="en-US" spc="3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3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be </a:t>
            </a:r>
            <a:r>
              <a:rPr lang="en-US" dirty="0">
                <a:latin typeface="Times New Roman"/>
                <a:cs typeface="Times New Roman"/>
              </a:rPr>
              <a:t>effective,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all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potential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path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from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source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destination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must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encryption. </a:t>
            </a:r>
            <a:r>
              <a:rPr lang="en-US" dirty="0">
                <a:latin typeface="Times New Roman"/>
                <a:cs typeface="Times New Roman"/>
              </a:rPr>
              <a:t>Each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pair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 nodes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that share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 link </a:t>
            </a:r>
            <a:r>
              <a:rPr lang="en-US" b="1" dirty="0">
                <a:latin typeface="Times New Roman"/>
                <a:cs typeface="Times New Roman"/>
              </a:rPr>
              <a:t>should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share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a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unique key,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with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a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different key used </a:t>
            </a:r>
            <a:r>
              <a:rPr lang="en-US" b="1" spc="-25" dirty="0">
                <a:latin typeface="Times New Roman"/>
                <a:cs typeface="Times New Roman"/>
              </a:rPr>
              <a:t>on </a:t>
            </a:r>
            <a:r>
              <a:rPr lang="en-US" b="1" dirty="0">
                <a:latin typeface="Times New Roman"/>
                <a:cs typeface="Times New Roman"/>
              </a:rPr>
              <a:t>each</a:t>
            </a:r>
            <a:r>
              <a:rPr lang="en-US" b="1" spc="-3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link.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Thus,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many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keys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must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provided.</a:t>
            </a:r>
          </a:p>
        </p:txBody>
      </p:sp>
    </p:spTree>
    <p:extLst>
      <p:ext uri="{BB962C8B-B14F-4D97-AF65-F5344CB8AC3E}">
        <p14:creationId xmlns:p14="http://schemas.microsoft.com/office/powerpoint/2010/main" val="130413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2605-A854-464B-93CA-9C794717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/>
              </a:rPr>
              <a:t>Placement</a:t>
            </a:r>
            <a:r>
              <a:rPr lang="en-US" b="1" spc="-30" dirty="0">
                <a:cs typeface="Times New Roman"/>
              </a:rPr>
              <a:t> </a:t>
            </a:r>
            <a:r>
              <a:rPr lang="en-US" b="1" dirty="0">
                <a:cs typeface="Times New Roman"/>
              </a:rPr>
              <a:t>of</a:t>
            </a:r>
            <a:r>
              <a:rPr lang="en-US" b="1" spc="-25" dirty="0">
                <a:cs typeface="Times New Roman"/>
              </a:rPr>
              <a:t> </a:t>
            </a:r>
            <a:r>
              <a:rPr lang="en-US" b="1" dirty="0">
                <a:cs typeface="Times New Roman"/>
              </a:rPr>
              <a:t>Encryption</a:t>
            </a:r>
            <a:r>
              <a:rPr lang="en-US" b="1" spc="-30" dirty="0">
                <a:cs typeface="Times New Roman"/>
              </a:rPr>
              <a:t> </a:t>
            </a:r>
            <a:r>
              <a:rPr lang="en-US" b="1" spc="-10" dirty="0">
                <a:cs typeface="Times New Roman"/>
              </a:rPr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52FB-57C2-4A1B-B1DC-A03817D16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/>
                <a:cs typeface="Times New Roman"/>
              </a:rPr>
              <a:t>End to End encryption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33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end-to-</a:t>
            </a:r>
            <a:r>
              <a:rPr lang="en-US" dirty="0">
                <a:latin typeface="Times New Roman"/>
                <a:cs typeface="Times New Roman"/>
              </a:rPr>
              <a:t>end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encryption,</a:t>
            </a:r>
            <a:r>
              <a:rPr lang="en-US" spc="3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encryption</a:t>
            </a:r>
            <a:r>
              <a:rPr lang="en-US" spc="3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process</a:t>
            </a:r>
            <a:r>
              <a:rPr lang="en-US" spc="3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3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carried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out</a:t>
            </a:r>
            <a:r>
              <a:rPr lang="en-US" spc="3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at</a:t>
            </a:r>
            <a:r>
              <a:rPr lang="en-US" spc="3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3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two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end </a:t>
            </a:r>
            <a:r>
              <a:rPr lang="en-US" dirty="0">
                <a:latin typeface="Times New Roman"/>
                <a:cs typeface="Times New Roman"/>
              </a:rPr>
              <a:t>systems.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source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host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or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terminal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encrypts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data.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data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encrypted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form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then </a:t>
            </a:r>
            <a:r>
              <a:rPr lang="en-US" dirty="0">
                <a:latin typeface="Times New Roman"/>
                <a:cs typeface="Times New Roman"/>
              </a:rPr>
              <a:t>transmitted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unaltered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across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network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destination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terminal</a:t>
            </a:r>
            <a:r>
              <a:rPr lang="en-US" spc="1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or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host.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destination </a:t>
            </a:r>
            <a:r>
              <a:rPr lang="en-US" dirty="0">
                <a:latin typeface="Times New Roman"/>
                <a:cs typeface="Times New Roman"/>
              </a:rPr>
              <a:t>shares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source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so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able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decrypt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data.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This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plan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seems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secure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transmission</a:t>
            </a:r>
            <a:r>
              <a:rPr lang="en-US" spc="1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against</a:t>
            </a:r>
            <a:r>
              <a:rPr lang="en-US" spc="1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attacks</a:t>
            </a:r>
            <a:r>
              <a:rPr lang="en-US" spc="1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1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network</a:t>
            </a:r>
            <a:r>
              <a:rPr lang="en-US" spc="1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links</a:t>
            </a:r>
            <a:r>
              <a:rPr lang="en-US" spc="1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or</a:t>
            </a:r>
            <a:r>
              <a:rPr lang="en-US" spc="1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switches.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Thus,</a:t>
            </a:r>
            <a:r>
              <a:rPr lang="en-US" spc="1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end-to-</a:t>
            </a:r>
            <a:r>
              <a:rPr lang="en-US" dirty="0">
                <a:latin typeface="Times New Roman"/>
                <a:cs typeface="Times New Roman"/>
              </a:rPr>
              <a:t>end</a:t>
            </a:r>
            <a:r>
              <a:rPr lang="en-US" spc="19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encryption </a:t>
            </a:r>
            <a:r>
              <a:rPr lang="en-US" dirty="0">
                <a:latin typeface="Times New Roman"/>
                <a:cs typeface="Times New Roman"/>
              </a:rPr>
              <a:t>relieves</a:t>
            </a:r>
            <a:r>
              <a:rPr lang="en-US" spc="2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2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end</a:t>
            </a:r>
            <a:r>
              <a:rPr lang="en-US" spc="2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user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concerns</a:t>
            </a:r>
            <a:r>
              <a:rPr lang="en-US" spc="22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about</a:t>
            </a:r>
            <a:r>
              <a:rPr lang="en-US" spc="2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degree</a:t>
            </a:r>
            <a:r>
              <a:rPr lang="en-US" spc="22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security</a:t>
            </a:r>
            <a:r>
              <a:rPr lang="en-US" spc="20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networks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2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links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that </a:t>
            </a:r>
            <a:r>
              <a:rPr lang="en-US" dirty="0">
                <a:latin typeface="Times New Roman"/>
                <a:cs typeface="Times New Roman"/>
              </a:rPr>
              <a:t>support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communication.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There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is,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however,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still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weak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spot.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1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E898-179A-482D-A572-170D3CE8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vs link-to-link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31C2-936F-4640-92D6-5D878623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Thus,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end-to-</a:t>
            </a:r>
            <a:r>
              <a:rPr lang="en-US" dirty="0">
                <a:latin typeface="Times New Roman"/>
                <a:cs typeface="Times New Roman"/>
              </a:rPr>
              <a:t>end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encryption,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user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data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secure.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However,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traffic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pattern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2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not,</a:t>
            </a:r>
            <a:r>
              <a:rPr lang="en-US" spc="2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because</a:t>
            </a:r>
            <a:r>
              <a:rPr lang="en-US" spc="2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packet</a:t>
            </a:r>
            <a:r>
              <a:rPr lang="en-US" spc="22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headers</a:t>
            </a:r>
            <a:r>
              <a:rPr lang="en-US" spc="2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2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transmitted</a:t>
            </a:r>
            <a:r>
              <a:rPr lang="en-US" spc="2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2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2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clear.</a:t>
            </a:r>
            <a:r>
              <a:rPr lang="en-US" spc="210" dirty="0">
                <a:latin typeface="Times New Roman"/>
                <a:cs typeface="Times New Roman"/>
              </a:rPr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2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2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other</a:t>
            </a:r>
            <a:r>
              <a:rPr lang="en-US" spc="2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hand,</a:t>
            </a:r>
            <a:r>
              <a:rPr lang="en-US" spc="2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end-to-</a:t>
            </a:r>
            <a:r>
              <a:rPr lang="en-US" spc="-25" dirty="0">
                <a:latin typeface="Times New Roman"/>
                <a:cs typeface="Times New Roman"/>
              </a:rPr>
              <a:t>end </a:t>
            </a:r>
            <a:r>
              <a:rPr lang="en-US" dirty="0">
                <a:latin typeface="Times New Roman"/>
                <a:cs typeface="Times New Roman"/>
              </a:rPr>
              <a:t>encryption</a:t>
            </a:r>
            <a:r>
              <a:rPr lang="en-US" spc="1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does</a:t>
            </a:r>
            <a:r>
              <a:rPr lang="en-US" spc="1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provide</a:t>
            </a:r>
            <a:r>
              <a:rPr lang="en-US" spc="1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degree</a:t>
            </a:r>
            <a:r>
              <a:rPr lang="en-US" spc="1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1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authentication.</a:t>
            </a:r>
            <a:r>
              <a:rPr lang="en-US" spc="1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If</a:t>
            </a:r>
            <a:r>
              <a:rPr lang="en-US" spc="1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two</a:t>
            </a:r>
            <a:r>
              <a:rPr lang="en-US" spc="1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end</a:t>
            </a:r>
            <a:r>
              <a:rPr lang="en-US" spc="1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systems</a:t>
            </a:r>
            <a:r>
              <a:rPr lang="en-US" spc="1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share</a:t>
            </a:r>
            <a:r>
              <a:rPr lang="en-US" spc="1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</a:t>
            </a:r>
            <a:r>
              <a:rPr lang="en-US" spc="13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encryption </a:t>
            </a:r>
            <a:r>
              <a:rPr lang="en-US" dirty="0">
                <a:latin typeface="Times New Roman"/>
                <a:cs typeface="Times New Roman"/>
              </a:rPr>
              <a:t>key,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then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recipient</a:t>
            </a:r>
            <a:r>
              <a:rPr lang="en-US" spc="2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assured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that</a:t>
            </a:r>
            <a:r>
              <a:rPr lang="en-US" spc="2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2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that</a:t>
            </a:r>
            <a:r>
              <a:rPr lang="en-US" spc="2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receives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comes</a:t>
            </a:r>
            <a:r>
              <a:rPr lang="en-US" spc="2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from</a:t>
            </a:r>
            <a:r>
              <a:rPr lang="en-US" spc="2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alleged </a:t>
            </a:r>
            <a:r>
              <a:rPr lang="en-US" dirty="0">
                <a:latin typeface="Times New Roman"/>
                <a:cs typeface="Times New Roman"/>
              </a:rPr>
              <a:t>sender,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because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only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that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sender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shares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relevant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key.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Such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authentication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 not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inherent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in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encryption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scheme.</a:t>
            </a:r>
          </a:p>
          <a:p>
            <a:pPr marL="0" indent="0" algn="just">
              <a:buNone/>
            </a:pPr>
            <a:r>
              <a:rPr lang="en-US" b="1" dirty="0">
                <a:latin typeface="Times New Roman"/>
                <a:cs typeface="Times New Roman"/>
              </a:rPr>
              <a:t>How to achieve greater security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2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achieve</a:t>
            </a:r>
            <a:r>
              <a:rPr lang="en-US" spc="2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greater</a:t>
            </a:r>
            <a:r>
              <a:rPr lang="en-US" spc="2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security,</a:t>
            </a:r>
            <a:r>
              <a:rPr lang="en-US" spc="2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both</a:t>
            </a:r>
            <a:r>
              <a:rPr lang="en-US" spc="2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</a:t>
            </a:r>
            <a:r>
              <a:rPr lang="en-US" spc="2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229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end-to-</a:t>
            </a:r>
            <a:r>
              <a:rPr lang="en-US" dirty="0">
                <a:latin typeface="Times New Roman"/>
                <a:cs typeface="Times New Roman"/>
              </a:rPr>
              <a:t>end</a:t>
            </a:r>
            <a:r>
              <a:rPr lang="en-US" spc="22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encryption</a:t>
            </a:r>
            <a:r>
              <a:rPr lang="en-US" spc="2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22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needed,</a:t>
            </a:r>
            <a:r>
              <a:rPr lang="en-US" spc="2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229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is </a:t>
            </a:r>
            <a:r>
              <a:rPr lang="en-US" dirty="0">
                <a:latin typeface="Times New Roman"/>
                <a:cs typeface="Times New Roman"/>
              </a:rPr>
              <a:t>shown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Figure</a:t>
            </a:r>
            <a:r>
              <a:rPr lang="en-US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7.2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When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both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forms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encryption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employed,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host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encrypts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user </a:t>
            </a:r>
            <a:r>
              <a:rPr lang="en-US" dirty="0">
                <a:latin typeface="Times New Roman"/>
                <a:cs typeface="Times New Roman"/>
              </a:rPr>
              <a:t>data</a:t>
            </a:r>
            <a:r>
              <a:rPr lang="en-US" spc="3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portion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3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packet</a:t>
            </a:r>
            <a:r>
              <a:rPr lang="en-US" spc="3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using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</a:t>
            </a:r>
            <a:r>
              <a:rPr lang="en-US" spc="33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end-to-</a:t>
            </a:r>
            <a:r>
              <a:rPr lang="en-US" dirty="0">
                <a:latin typeface="Times New Roman"/>
                <a:cs typeface="Times New Roman"/>
              </a:rPr>
              <a:t>end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encryption</a:t>
            </a:r>
            <a:r>
              <a:rPr lang="en-US" spc="3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key.</a:t>
            </a:r>
            <a:r>
              <a:rPr lang="en-US" spc="3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entire</a:t>
            </a:r>
            <a:r>
              <a:rPr lang="en-US" spc="3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packet</a:t>
            </a:r>
            <a:r>
              <a:rPr lang="en-US" spc="3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33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then </a:t>
            </a:r>
            <a:r>
              <a:rPr lang="en-US" dirty="0">
                <a:latin typeface="Times New Roman"/>
                <a:cs typeface="Times New Roman"/>
              </a:rPr>
              <a:t>encrypted</a:t>
            </a:r>
            <a:r>
              <a:rPr lang="en-US" spc="2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using</a:t>
            </a:r>
            <a:r>
              <a:rPr lang="en-US" spc="2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2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</a:t>
            </a:r>
            <a:r>
              <a:rPr lang="en-US" spc="2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encryption</a:t>
            </a:r>
            <a:r>
              <a:rPr lang="en-US" spc="2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key.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2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2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packet</a:t>
            </a:r>
            <a:r>
              <a:rPr lang="en-US" spc="2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traverses</a:t>
            </a:r>
            <a:r>
              <a:rPr lang="en-US" spc="2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2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network,</a:t>
            </a:r>
            <a:r>
              <a:rPr lang="en-US" spc="2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each</a:t>
            </a:r>
            <a:r>
              <a:rPr lang="en-US" spc="27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switch </a:t>
            </a:r>
            <a:r>
              <a:rPr lang="en-US" dirty="0">
                <a:latin typeface="Times New Roman"/>
                <a:cs typeface="Times New Roman"/>
              </a:rPr>
              <a:t>decrypts</a:t>
            </a:r>
            <a:r>
              <a:rPr lang="en-US" spc="1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2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packet,</a:t>
            </a:r>
            <a:r>
              <a:rPr lang="en-US" spc="20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using</a:t>
            </a:r>
            <a:r>
              <a:rPr lang="en-US" spc="1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</a:t>
            </a:r>
            <a:r>
              <a:rPr lang="en-US" spc="2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encryption</a:t>
            </a:r>
            <a:r>
              <a:rPr lang="en-US" spc="20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</a:t>
            </a:r>
            <a:r>
              <a:rPr lang="en-US" spc="1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1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read</a:t>
            </a:r>
            <a:r>
              <a:rPr lang="en-US" spc="2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header,</a:t>
            </a:r>
            <a:r>
              <a:rPr lang="en-US" spc="1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1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then</a:t>
            </a:r>
            <a:r>
              <a:rPr lang="en-US" spc="2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encrypts</a:t>
            </a:r>
            <a:r>
              <a:rPr lang="en-US" spc="204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entire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packet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again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for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sending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out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next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link.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Now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entire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packet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secure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except f</a:t>
            </a:r>
            <a:r>
              <a:rPr lang="en-US" dirty="0">
                <a:latin typeface="Times New Roman"/>
                <a:cs typeface="Times New Roman"/>
              </a:rPr>
              <a:t>or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time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that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packet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actually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memory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1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packet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switch,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at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which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time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packet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header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0" dirty="0">
                <a:latin typeface="Times New Roman"/>
                <a:cs typeface="Times New Roman"/>
              </a:rPr>
              <a:t> clear.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04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511C-0AE1-4A3D-950F-F2A450DC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vs link-to-link</a:t>
            </a:r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E713EC90-0DE9-4C09-B4B9-485C219120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83363" y="1825625"/>
            <a:ext cx="705527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80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E899-FFAB-404A-B9C4-C0F85630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0FC553-C09F-4A2B-8AE4-88E7B2BDF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453" y="1690688"/>
            <a:ext cx="8556171" cy="51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41E5-8FFC-4CD0-9F59-4883B0AB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distribution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E4C0364-6AC0-4A34-80CE-0B105F4CE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/>
                <a:cs typeface="Times New Roman"/>
              </a:rPr>
              <a:t>For</a:t>
            </a:r>
            <a:r>
              <a:rPr lang="en-US" b="1" spc="16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symmetric</a:t>
            </a:r>
            <a:r>
              <a:rPr lang="en-US" b="1" spc="1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encryption</a:t>
            </a:r>
            <a:r>
              <a:rPr lang="en-US" spc="1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1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work,</a:t>
            </a:r>
            <a:r>
              <a:rPr lang="en-US" spc="1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two</a:t>
            </a:r>
            <a:r>
              <a:rPr lang="en-US" spc="1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parties</a:t>
            </a:r>
            <a:r>
              <a:rPr lang="en-US" spc="1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1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</a:t>
            </a:r>
            <a:r>
              <a:rPr lang="en-US" spc="1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exchange</a:t>
            </a:r>
            <a:r>
              <a:rPr lang="en-US" spc="1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must</a:t>
            </a:r>
            <a:r>
              <a:rPr lang="en-US" spc="1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share</a:t>
            </a:r>
            <a:r>
              <a:rPr lang="en-US" spc="16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same</a:t>
            </a:r>
            <a:r>
              <a:rPr lang="en-US" spc="1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key,</a:t>
            </a:r>
            <a:r>
              <a:rPr lang="en-US" spc="1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that</a:t>
            </a:r>
            <a:r>
              <a:rPr lang="en-US" spc="1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must</a:t>
            </a:r>
            <a:r>
              <a:rPr lang="en-US" spc="1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protected</a:t>
            </a:r>
            <a:r>
              <a:rPr lang="en-US" spc="1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from</a:t>
            </a:r>
            <a:r>
              <a:rPr lang="en-US" spc="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access</a:t>
            </a:r>
            <a:r>
              <a:rPr lang="en-US" spc="1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by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others.</a:t>
            </a:r>
            <a:r>
              <a:rPr lang="en-US" spc="130" dirty="0">
                <a:latin typeface="Times New Roman"/>
                <a:cs typeface="Times New Roman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Furthermore,</a:t>
            </a:r>
            <a:r>
              <a:rPr lang="en-US" spc="1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frequent</a:t>
            </a:r>
            <a:r>
              <a:rPr lang="en-US" spc="13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key </a:t>
            </a:r>
            <a:r>
              <a:rPr lang="en-US" dirty="0">
                <a:latin typeface="Times New Roman"/>
                <a:cs typeface="Times New Roman"/>
              </a:rPr>
              <a:t>changes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usually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desirable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limit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amount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data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compromised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if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attacker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learns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key.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Therefore,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term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that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refers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 means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 delivering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two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parties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who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wish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to </a:t>
            </a:r>
            <a:r>
              <a:rPr lang="en-US" dirty="0">
                <a:latin typeface="Times New Roman"/>
                <a:cs typeface="Times New Roman"/>
              </a:rPr>
              <a:t>exchange</a:t>
            </a:r>
            <a:r>
              <a:rPr lang="en-US" spc="3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data,</a:t>
            </a:r>
            <a:r>
              <a:rPr lang="en-US" spc="3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without</a:t>
            </a:r>
            <a:r>
              <a:rPr lang="en-US" spc="3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allowing</a:t>
            </a:r>
            <a:r>
              <a:rPr lang="en-US" spc="3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others</a:t>
            </a:r>
            <a:r>
              <a:rPr lang="en-US" spc="3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3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see</a:t>
            </a:r>
            <a:r>
              <a:rPr lang="en-US" spc="3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3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key.</a:t>
            </a:r>
          </a:p>
          <a:p>
            <a:pPr marL="12700" marR="5080" indent="0" algn="just">
              <a:lnSpc>
                <a:spcPct val="143600"/>
              </a:lnSpc>
              <a:spcBef>
                <a:spcPts val="1405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For</a:t>
            </a:r>
            <a:r>
              <a:rPr lang="en-US" spc="3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two</a:t>
            </a:r>
            <a:r>
              <a:rPr lang="en-US" spc="3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parties</a:t>
            </a:r>
            <a:r>
              <a:rPr lang="en-US" spc="3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3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3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B,</a:t>
            </a:r>
            <a:r>
              <a:rPr lang="en-US" spc="37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key </a:t>
            </a:r>
            <a:r>
              <a:rPr lang="en-US" dirty="0">
                <a:latin typeface="Times New Roman"/>
                <a:cs typeface="Times New Roman"/>
              </a:rPr>
              <a:t>distribution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achieved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number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ways,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follows:</a:t>
            </a:r>
            <a:endParaRPr lang="en-US" dirty="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select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physically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deliver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B.</a:t>
            </a:r>
            <a:endParaRPr lang="en-US" dirty="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469265" algn="l"/>
              </a:tabLst>
            </a:pP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third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party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select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physically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deliver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B.</a:t>
            </a:r>
            <a:endParaRPr lang="en-US" dirty="0">
              <a:latin typeface="Times New Roman"/>
              <a:cs typeface="Times New Roman"/>
            </a:endParaRPr>
          </a:p>
          <a:p>
            <a:pPr marL="469900" marR="6350">
              <a:lnSpc>
                <a:spcPct val="143800"/>
              </a:lnSpc>
              <a:buAutoNum type="arabicPeriod"/>
              <a:tabLst>
                <a:tab pos="469900" algn="l"/>
              </a:tabLst>
            </a:pPr>
            <a:r>
              <a:rPr lang="en-US" dirty="0">
                <a:latin typeface="Times New Roman"/>
                <a:cs typeface="Times New Roman"/>
              </a:rPr>
              <a:t>If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 have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previously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 recently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 a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key, one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party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can transmit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 new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key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other,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encrypted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using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old</a:t>
            </a:r>
            <a:r>
              <a:rPr lang="en-US" spc="-20" dirty="0">
                <a:latin typeface="Times New Roman"/>
                <a:cs typeface="Times New Roman"/>
              </a:rPr>
              <a:t> key.</a:t>
            </a:r>
            <a:endParaRPr lang="en-US" dirty="0">
              <a:latin typeface="Times New Roman"/>
              <a:cs typeface="Times New Roman"/>
            </a:endParaRPr>
          </a:p>
          <a:p>
            <a:pPr marL="469900" marR="9525">
              <a:lnSpc>
                <a:spcPct val="143800"/>
              </a:lnSpc>
              <a:buAutoNum type="arabicPeriod"/>
              <a:tabLst>
                <a:tab pos="469900" algn="l"/>
              </a:tabLst>
            </a:pPr>
            <a:r>
              <a:rPr lang="en-US" dirty="0">
                <a:latin typeface="Times New Roman"/>
                <a:cs typeface="Times New Roman"/>
              </a:rPr>
              <a:t>If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each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has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encrypted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connection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third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party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C,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deliver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on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encrypted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B.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3802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DD05-63E4-4129-A8B1-50924FAA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BBCB-420A-45FA-B54A-01C26F30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3565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Physical</a:t>
            </a:r>
            <a:r>
              <a:rPr lang="en-US" spc="25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delivery</a:t>
            </a:r>
            <a:r>
              <a:rPr lang="en-US" spc="2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(1</a:t>
            </a:r>
            <a:r>
              <a:rPr lang="en-US" spc="2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&amp;</a:t>
            </a:r>
            <a:r>
              <a:rPr lang="en-US" spc="25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2)</a:t>
            </a:r>
            <a:r>
              <a:rPr lang="en-US" spc="25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25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simplest</a:t>
            </a:r>
            <a:r>
              <a:rPr lang="en-US" spc="2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-</a:t>
            </a:r>
            <a:r>
              <a:rPr lang="en-US" spc="25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but</a:t>
            </a:r>
            <a:r>
              <a:rPr lang="en-US" spc="25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only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applicable</a:t>
            </a:r>
            <a:r>
              <a:rPr lang="en-US" spc="25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when</a:t>
            </a:r>
            <a:r>
              <a:rPr lang="en-US" spc="25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there</a:t>
            </a:r>
            <a:r>
              <a:rPr lang="en-US" spc="2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254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personal </a:t>
            </a:r>
            <a:r>
              <a:rPr lang="en-US" dirty="0">
                <a:latin typeface="Times New Roman"/>
                <a:cs typeface="Times New Roman"/>
              </a:rPr>
              <a:t>contact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between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recipient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issuer.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This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fine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for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encryption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where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devices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&amp;</a:t>
            </a:r>
            <a:r>
              <a:rPr lang="en-US" spc="-20" dirty="0">
                <a:latin typeface="Times New Roman"/>
                <a:cs typeface="Times New Roman"/>
              </a:rPr>
              <a:t> keys </a:t>
            </a:r>
            <a:r>
              <a:rPr lang="en-US" dirty="0">
                <a:latin typeface="Times New Roman"/>
                <a:cs typeface="Times New Roman"/>
              </a:rPr>
              <a:t>occur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pairs,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but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does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not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scale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number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parties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who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wish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communicate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grows.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3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is </a:t>
            </a:r>
            <a:r>
              <a:rPr lang="en-US" dirty="0">
                <a:latin typeface="Times New Roman"/>
                <a:cs typeface="Times New Roman"/>
              </a:rPr>
              <a:t>mostly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based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or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occurring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first.</a:t>
            </a:r>
          </a:p>
          <a:p>
            <a:pPr marL="583565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third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party,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whom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all parties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trust, can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 as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trusted</a:t>
            </a:r>
            <a:r>
              <a:rPr lang="en-US" b="1" spc="1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intermediary</a:t>
            </a:r>
            <a:r>
              <a:rPr lang="en-US" b="1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mediate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establishment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secure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communications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between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them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(4).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Must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trust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intermediary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not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to </a:t>
            </a:r>
            <a:r>
              <a:rPr lang="en-US" dirty="0">
                <a:latin typeface="Times New Roman"/>
                <a:cs typeface="Times New Roman"/>
              </a:rPr>
              <a:t>abuse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 knowledge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 all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session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keys.</a:t>
            </a:r>
            <a:r>
              <a:rPr lang="en-US" spc="3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number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 parties grow,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some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variant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 4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 </a:t>
            </a:r>
            <a:r>
              <a:rPr lang="en-US" spc="-20" dirty="0">
                <a:latin typeface="Times New Roman"/>
                <a:cs typeface="Times New Roman"/>
              </a:rPr>
              <a:t>only </a:t>
            </a:r>
            <a:r>
              <a:rPr lang="en-US" dirty="0">
                <a:latin typeface="Times New Roman"/>
                <a:cs typeface="Times New Roman"/>
              </a:rPr>
              <a:t>practical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solution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huge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growth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number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potentially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needed.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1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88FE-6D88-4F98-91D1-E4FF2B94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3F82-B4CB-45AA-BA41-E6238C2B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latin typeface="Times New Roman"/>
                <a:cs typeface="Times New Roman"/>
              </a:rPr>
              <a:t>Key</a:t>
            </a:r>
            <a:r>
              <a:rPr lang="en-US" b="1" spc="-2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distribution</a:t>
            </a:r>
            <a:r>
              <a:rPr lang="en-US" b="1" spc="-30" dirty="0">
                <a:latin typeface="Times New Roman"/>
                <a:cs typeface="Times New Roman"/>
              </a:rPr>
              <a:t> </a:t>
            </a:r>
            <a:r>
              <a:rPr lang="en-US" b="1" spc="-10" dirty="0" err="1">
                <a:latin typeface="Times New Roman"/>
                <a:cs typeface="Times New Roman"/>
              </a:rPr>
              <a:t>centre</a:t>
            </a:r>
            <a:r>
              <a:rPr lang="en-US" b="1" spc="-10" dirty="0">
                <a:latin typeface="Times New Roman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pPr marL="241300" marR="7620">
              <a:lnSpc>
                <a:spcPct val="143800"/>
              </a:lnSpc>
              <a:spcBef>
                <a:spcPts val="1540"/>
              </a:spcBef>
              <a:buFont typeface="Symbol"/>
              <a:buChar char=""/>
              <a:tabLst>
                <a:tab pos="241300" algn="l"/>
              </a:tabLst>
            </a:pP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</a:t>
            </a:r>
            <a:r>
              <a:rPr lang="en-US" spc="2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2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</a:t>
            </a:r>
            <a:r>
              <a:rPr lang="en-US" spc="2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distribution</a:t>
            </a:r>
            <a:r>
              <a:rPr lang="en-US" spc="2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center</a:t>
            </a:r>
            <a:r>
              <a:rPr lang="en-US" spc="2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based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2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2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2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hierarchy</a:t>
            </a:r>
            <a:r>
              <a:rPr lang="en-US" spc="2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2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keys.</a:t>
            </a:r>
            <a:r>
              <a:rPr lang="en-US" spc="2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At</a:t>
            </a:r>
            <a:r>
              <a:rPr lang="en-US" spc="245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a </a:t>
            </a:r>
            <a:r>
              <a:rPr lang="en-US" dirty="0">
                <a:latin typeface="Times New Roman"/>
                <a:cs typeface="Times New Roman"/>
              </a:rPr>
              <a:t>minimum,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two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levels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keys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used.</a:t>
            </a:r>
            <a:endParaRPr lang="en-US" dirty="0">
              <a:latin typeface="Times New Roman"/>
              <a:cs typeface="Times New Roman"/>
            </a:endParaRPr>
          </a:p>
          <a:p>
            <a:pPr marL="241300" marR="6350">
              <a:lnSpc>
                <a:spcPct val="143100"/>
              </a:lnSpc>
              <a:spcBef>
                <a:spcPts val="110"/>
              </a:spcBef>
              <a:buFont typeface="Symbol"/>
              <a:buChar char=""/>
              <a:tabLst>
                <a:tab pos="241300" algn="l"/>
              </a:tabLst>
            </a:pPr>
            <a:r>
              <a:rPr lang="en-US" dirty="0">
                <a:latin typeface="Times New Roman"/>
                <a:cs typeface="Times New Roman"/>
              </a:rPr>
              <a:t>Communication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between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end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systems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encrypted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using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temporary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key,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often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referred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to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session</a:t>
            </a:r>
            <a:r>
              <a:rPr lang="en-US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lang="en-US" spc="-20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241300" marR="7620">
              <a:lnSpc>
                <a:spcPct val="143800"/>
              </a:lnSpc>
              <a:spcBef>
                <a:spcPts val="95"/>
              </a:spcBef>
              <a:buFont typeface="Symbol"/>
              <a:buChar char=""/>
              <a:tabLst>
                <a:tab pos="241300" algn="l"/>
              </a:tabLst>
            </a:pPr>
            <a:r>
              <a:rPr lang="en-US" dirty="0">
                <a:latin typeface="Times New Roman"/>
                <a:cs typeface="Times New Roman"/>
              </a:rPr>
              <a:t>Typically,</a:t>
            </a:r>
            <a:r>
              <a:rPr lang="en-US" spc="3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3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session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</a:t>
            </a:r>
            <a:r>
              <a:rPr lang="en-US" spc="2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3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3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for</a:t>
            </a:r>
            <a:r>
              <a:rPr lang="en-US" spc="3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3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duration</a:t>
            </a:r>
            <a:r>
              <a:rPr lang="en-US" spc="3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3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logical</a:t>
            </a:r>
            <a:r>
              <a:rPr lang="en-US" spc="3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connection</a:t>
            </a:r>
            <a:r>
              <a:rPr lang="en-US" spc="3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32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then </a:t>
            </a:r>
            <a:r>
              <a:rPr lang="en-US" spc="-10" dirty="0">
                <a:latin typeface="Times New Roman"/>
                <a:cs typeface="Times New Roman"/>
              </a:rPr>
              <a:t>discarded</a:t>
            </a:r>
            <a:endParaRPr lang="en-US" dirty="0">
              <a:latin typeface="Times New Roman"/>
              <a:cs typeface="Times New Roman"/>
            </a:endParaRPr>
          </a:p>
          <a:p>
            <a:pPr marL="240665" marR="7620">
              <a:lnSpc>
                <a:spcPct val="143100"/>
              </a:lnSpc>
              <a:spcBef>
                <a:spcPts val="110"/>
              </a:spcBef>
              <a:buFont typeface="Symbol"/>
              <a:buChar char=""/>
              <a:tabLst>
                <a:tab pos="240665" algn="l"/>
                <a:tab pos="281940" algn="l"/>
              </a:tabLst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master</a:t>
            </a:r>
            <a:r>
              <a:rPr lang="en-US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lang="en-US" b="1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shared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by the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key distribution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center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end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system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or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user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to </a:t>
            </a:r>
            <a:r>
              <a:rPr lang="en-US" dirty="0">
                <a:latin typeface="Times New Roman"/>
                <a:cs typeface="Times New Roman"/>
              </a:rPr>
              <a:t>encrypt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session</a:t>
            </a:r>
            <a:r>
              <a:rPr lang="en-US" spc="-20" dirty="0">
                <a:latin typeface="Times New Roman"/>
                <a:cs typeface="Times New Roman"/>
              </a:rPr>
              <a:t> key.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21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712D-6420-4254-BFE8-BE14B59F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Distribution</a:t>
            </a:r>
          </a:p>
        </p:txBody>
      </p:sp>
      <p:pic>
        <p:nvPicPr>
          <p:cNvPr id="4" name="object 10">
            <a:extLst>
              <a:ext uri="{FF2B5EF4-FFF2-40B4-BE49-F238E27FC236}">
                <a16:creationId xmlns:a16="http://schemas.microsoft.com/office/drawing/2014/main" id="{52674AFB-70CA-472A-8EDA-9E689532B2A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163376"/>
            <a:ext cx="5181600" cy="367583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752970-8721-4418-873B-35E53328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63376"/>
            <a:ext cx="5181600" cy="27930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cs typeface="Times New Roman"/>
              </a:rPr>
              <a:t>Let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us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assume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that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user</a:t>
            </a:r>
            <a:r>
              <a:rPr lang="en-US" sz="2400" spc="-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A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wishes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to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establish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a</a:t>
            </a:r>
            <a:r>
              <a:rPr lang="en-US" sz="2400" spc="-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logical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connection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with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B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and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requires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-50" dirty="0">
                <a:cs typeface="Times New Roman"/>
              </a:rPr>
              <a:t>a </a:t>
            </a:r>
            <a:r>
              <a:rPr lang="en-US" sz="2400" spc="-10" dirty="0">
                <a:cs typeface="Times New Roman"/>
              </a:rPr>
              <a:t>one-</a:t>
            </a:r>
            <a:r>
              <a:rPr lang="en-US" sz="2400" dirty="0">
                <a:cs typeface="Times New Roman"/>
              </a:rPr>
              <a:t>time</a:t>
            </a:r>
            <a:r>
              <a:rPr lang="en-US" sz="2400" spc="6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session</a:t>
            </a:r>
            <a:r>
              <a:rPr lang="en-US" sz="2400" spc="6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key</a:t>
            </a:r>
            <a:r>
              <a:rPr lang="en-US" sz="2400" spc="4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to</a:t>
            </a:r>
            <a:r>
              <a:rPr lang="en-US" sz="2400" spc="6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protect</a:t>
            </a:r>
            <a:r>
              <a:rPr lang="en-US" sz="2400" spc="6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the</a:t>
            </a:r>
            <a:r>
              <a:rPr lang="en-US" sz="2400" spc="6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data</a:t>
            </a:r>
            <a:r>
              <a:rPr lang="en-US" sz="2400" spc="6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transmitted</a:t>
            </a:r>
            <a:r>
              <a:rPr lang="en-US" sz="2400" spc="6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over</a:t>
            </a:r>
            <a:r>
              <a:rPr lang="en-US" sz="2400" spc="6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the</a:t>
            </a:r>
            <a:r>
              <a:rPr lang="en-US" sz="2400" spc="6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connection.</a:t>
            </a:r>
            <a:r>
              <a:rPr lang="en-US" sz="2400" spc="6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A</a:t>
            </a:r>
            <a:r>
              <a:rPr lang="en-US" sz="2400" spc="6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has</a:t>
            </a:r>
            <a:r>
              <a:rPr lang="en-US" sz="2400" spc="6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a</a:t>
            </a:r>
            <a:r>
              <a:rPr lang="en-US" sz="2400" spc="7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master</a:t>
            </a:r>
            <a:r>
              <a:rPr lang="en-US" sz="2400" spc="60" dirty="0">
                <a:cs typeface="Times New Roman"/>
              </a:rPr>
              <a:t> </a:t>
            </a:r>
            <a:r>
              <a:rPr lang="en-US" sz="2400" spc="-20" dirty="0">
                <a:cs typeface="Times New Roman"/>
              </a:rPr>
              <a:t>key, </a:t>
            </a:r>
            <a:r>
              <a:rPr lang="en-US" sz="2400" dirty="0">
                <a:cs typeface="Times New Roman"/>
              </a:rPr>
              <a:t>K</a:t>
            </a:r>
            <a:r>
              <a:rPr lang="en-US" sz="2400" baseline="-13071" dirty="0">
                <a:cs typeface="Times New Roman"/>
              </a:rPr>
              <a:t>a</a:t>
            </a:r>
            <a:r>
              <a:rPr lang="en-US" sz="2400" dirty="0">
                <a:cs typeface="Times New Roman"/>
              </a:rPr>
              <a:t>,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known</a:t>
            </a:r>
            <a:r>
              <a:rPr lang="en-US" sz="2400" spc="10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only</a:t>
            </a:r>
            <a:r>
              <a:rPr lang="en-US" sz="2400" spc="6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to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itself</a:t>
            </a:r>
            <a:r>
              <a:rPr lang="en-US" sz="2400" spc="10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and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the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KDC;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similarly,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B</a:t>
            </a:r>
            <a:r>
              <a:rPr lang="en-US" sz="2400" spc="10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shares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the</a:t>
            </a:r>
            <a:r>
              <a:rPr lang="en-US" sz="2400" spc="10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master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key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dirty="0" err="1">
                <a:cs typeface="Times New Roman"/>
              </a:rPr>
              <a:t>K</a:t>
            </a:r>
            <a:r>
              <a:rPr lang="en-US" sz="2400" baseline="-13071" dirty="0" err="1">
                <a:cs typeface="Times New Roman"/>
              </a:rPr>
              <a:t>b</a:t>
            </a:r>
            <a:r>
              <a:rPr lang="en-US" sz="2400" spc="307" baseline="-13071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with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the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-20" dirty="0">
                <a:cs typeface="Times New Roman"/>
              </a:rPr>
              <a:t>KDC.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510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0892-067C-4F21-BE15-60A2FEB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C5B5-63D1-4A55-8F14-1561EBD6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Euclid’s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Placement of Encryption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Link to link encryption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End to end encryption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Traffic Confidentiality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4977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D66F-48AC-4B3D-99CC-1F5958E4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340F-3558-414E-BB0D-759A0AE90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basic techniques of number theory is the Euclidean algorithm, which is a simple procedure for determining the greatest common divisor of two positive integers. </a:t>
            </a:r>
          </a:p>
          <a:p>
            <a:r>
              <a:rPr lang="en-US" dirty="0"/>
              <a:t>First, we need a simple definition: Two integers </a:t>
            </a:r>
            <a:r>
              <a:rPr lang="en-US" b="1" dirty="0"/>
              <a:t>are relatively prime </a:t>
            </a:r>
            <a:r>
              <a:rPr lang="en-US" dirty="0"/>
              <a:t>if their only common positive integer factor is 1.</a:t>
            </a:r>
          </a:p>
          <a:p>
            <a:pPr marL="0" indent="0">
              <a:buNone/>
            </a:pPr>
            <a:r>
              <a:rPr lang="en-US" b="1" dirty="0"/>
              <a:t>Greatest Common Divisor</a:t>
            </a:r>
          </a:p>
          <a:p>
            <a:pPr marL="0" indent="0">
              <a:buNone/>
            </a:pPr>
            <a:r>
              <a:rPr lang="en-US" dirty="0"/>
              <a:t>Recall that nonzero </a:t>
            </a:r>
            <a:r>
              <a:rPr lang="en-US" b="1" i="1" dirty="0"/>
              <a:t>b</a:t>
            </a:r>
            <a:r>
              <a:rPr lang="en-US" dirty="0"/>
              <a:t> is defined to be</a:t>
            </a:r>
            <a:r>
              <a:rPr lang="en-US" b="1" dirty="0"/>
              <a:t> </a:t>
            </a:r>
            <a:r>
              <a:rPr lang="en-US" dirty="0"/>
              <a:t>a divisor of </a:t>
            </a:r>
            <a:r>
              <a:rPr lang="en-US" b="1" i="1" dirty="0"/>
              <a:t>a </a:t>
            </a:r>
            <a:r>
              <a:rPr lang="en-US" dirty="0"/>
              <a:t>if </a:t>
            </a:r>
            <a:r>
              <a:rPr lang="en-US" b="1" dirty="0"/>
              <a:t>a = mb </a:t>
            </a:r>
            <a:r>
              <a:rPr lang="en-US" dirty="0"/>
              <a:t>for some </a:t>
            </a:r>
            <a:r>
              <a:rPr lang="en-US" b="1" dirty="0"/>
              <a:t>m</a:t>
            </a:r>
            <a:r>
              <a:rPr lang="en-US" dirty="0"/>
              <a:t>, where </a:t>
            </a:r>
            <a:r>
              <a:rPr lang="en-US" b="1" dirty="0"/>
              <a:t>a, b, and m </a:t>
            </a:r>
            <a:r>
              <a:rPr lang="en-US" dirty="0"/>
              <a:t>are integers. We will use the notation </a:t>
            </a:r>
            <a:r>
              <a:rPr lang="en-US" b="1" dirty="0" err="1"/>
              <a:t>gcd</a:t>
            </a:r>
            <a:r>
              <a:rPr lang="en-US" b="1" dirty="0"/>
              <a:t>(a, b) </a:t>
            </a:r>
            <a:r>
              <a:rPr lang="en-US" dirty="0"/>
              <a:t>to mean the greatest common divisor of </a:t>
            </a:r>
            <a:r>
              <a:rPr lang="en-US" b="1" dirty="0"/>
              <a:t>a and b</a:t>
            </a:r>
            <a:r>
              <a:rPr lang="en-US" dirty="0"/>
              <a:t>. The greatest common divisor of </a:t>
            </a:r>
            <a:r>
              <a:rPr lang="en-US" b="1" dirty="0"/>
              <a:t>a and b</a:t>
            </a:r>
            <a:r>
              <a:rPr lang="en-US" dirty="0"/>
              <a:t> is the largest integer that divides both</a:t>
            </a:r>
            <a:r>
              <a:rPr lang="en-US" b="1" dirty="0"/>
              <a:t> 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. We also define </a:t>
            </a:r>
            <a:r>
              <a:rPr lang="en-US" dirty="0" err="1"/>
              <a:t>gcd</a:t>
            </a:r>
            <a:r>
              <a:rPr lang="en-US" dirty="0"/>
              <a:t>(0, 0) = 0</a:t>
            </a:r>
          </a:p>
          <a:p>
            <a:pPr marL="0" indent="0">
              <a:buNone/>
            </a:pPr>
            <a:r>
              <a:rPr lang="en-US" dirty="0"/>
              <a:t>More formally, the positive integer </a:t>
            </a:r>
            <a:r>
              <a:rPr lang="en-US" b="1" dirty="0"/>
              <a:t>c</a:t>
            </a:r>
            <a:r>
              <a:rPr lang="en-US" dirty="0"/>
              <a:t> is said to be the greatest common divisor of a and b if</a:t>
            </a:r>
          </a:p>
        </p:txBody>
      </p:sp>
    </p:spTree>
    <p:extLst>
      <p:ext uri="{BB962C8B-B14F-4D97-AF65-F5344CB8AC3E}">
        <p14:creationId xmlns:p14="http://schemas.microsoft.com/office/powerpoint/2010/main" val="113386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E8DC-6D9B-4A7D-BA3A-63D838F5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Euclid’s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45E3E-D84C-461C-A891-E21194C5F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5369"/>
            <a:ext cx="9808029" cy="49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3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C7F6-2003-419C-B25D-C64C3D04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F5AA2-CEED-44D2-839E-F3EA9BA2C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Finding the Greatest Common Divisor</a:t>
                </a:r>
              </a:p>
              <a:p>
                <a:pPr marL="0" indent="0">
                  <a:buNone/>
                </a:pPr>
                <a:r>
                  <a:rPr lang="en-US" dirty="0"/>
                  <a:t>Suppose we have integers </a:t>
                </a:r>
                <a:r>
                  <a:rPr lang="en-US" b="1" dirty="0"/>
                  <a:t>a, b </a:t>
                </a:r>
                <a:r>
                  <a:rPr lang="en-US" dirty="0"/>
                  <a:t>such that </a:t>
                </a:r>
                <a:r>
                  <a:rPr lang="en-US" b="1" dirty="0"/>
                  <a:t>d = </a:t>
                </a:r>
                <a:r>
                  <a:rPr lang="en-US" b="1" dirty="0" err="1"/>
                  <a:t>gcd</a:t>
                </a:r>
                <a:r>
                  <a:rPr lang="en-US" b="1" dirty="0"/>
                  <a:t>(a, b). </a:t>
                </a:r>
              </a:p>
              <a:p>
                <a:pPr marL="0" indent="0">
                  <a:buNone/>
                </a:pPr>
                <a:r>
                  <a:rPr lang="en-US" dirty="0"/>
                  <a:t>Because </a:t>
                </a:r>
              </a:p>
              <a:p>
                <a:pPr marL="0" indent="0">
                  <a:buNone/>
                </a:pPr>
                <a:r>
                  <a:rPr lang="en-US" dirty="0" err="1"/>
                  <a:t>gcd</a:t>
                </a:r>
                <a:r>
                  <a:rPr lang="en-US" dirty="0"/>
                  <a:t>(|a|,|b|) = </a:t>
                </a:r>
                <a:r>
                  <a:rPr lang="en-US" dirty="0" err="1"/>
                  <a:t>gcd</a:t>
                </a:r>
                <a:r>
                  <a:rPr lang="en-US" dirty="0"/>
                  <a:t>(a, b), there is no harm in assuming a≥ 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0. </a:t>
                </a:r>
              </a:p>
              <a:p>
                <a:pPr marL="0" indent="0">
                  <a:buNone/>
                </a:pPr>
                <a:r>
                  <a:rPr lang="en-US" dirty="0"/>
                  <a:t>Now dividing a by b and applying the division algorithm, we can state: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a = q1b + r1                0 ≤ r1 &lt; b ………………………………………….(4.2)</a:t>
                </a:r>
              </a:p>
              <a:p>
                <a:pPr marL="0" indent="0">
                  <a:buNone/>
                </a:pPr>
                <a:r>
                  <a:rPr lang="en-US" dirty="0"/>
                  <a:t>According to Equation (4.2) and assume that r1 ≠ 0. Because b &gt; r1, we can divide b by r1 and apply the division algorithm to obtain: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           </a:t>
                </a:r>
                <a:r>
                  <a:rPr lang="pt-BR" dirty="0"/>
                  <a:t>b = q2r1 + r2                 0 ≤  r2 &lt; r1</a:t>
                </a:r>
              </a:p>
              <a:p>
                <a:pPr marL="0" indent="0">
                  <a:buNone/>
                </a:pPr>
                <a:r>
                  <a:rPr lang="en-US" dirty="0"/>
                  <a:t>As before, if r2 = 0, then d = r1 and if r2 ≠ 0, then d = </a:t>
                </a:r>
                <a:r>
                  <a:rPr lang="en-US" dirty="0" err="1"/>
                  <a:t>gcd</a:t>
                </a:r>
                <a:r>
                  <a:rPr lang="en-US" dirty="0"/>
                  <a:t>(r1, r2). The division process continues until some zero remainder appears, say, at the (n + 1)</a:t>
                </a:r>
                <a:r>
                  <a:rPr lang="en-US" dirty="0" err="1"/>
                  <a:t>th</a:t>
                </a:r>
                <a:r>
                  <a:rPr lang="en-US" dirty="0"/>
                  <a:t> stage where r</a:t>
                </a:r>
                <a:r>
                  <a:rPr lang="en-US" baseline="-25000" dirty="0"/>
                  <a:t>n-1</a:t>
                </a:r>
                <a:r>
                  <a:rPr lang="en-US" dirty="0"/>
                  <a:t> is divided by 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n</a:t>
                </a:r>
                <a:r>
                  <a:rPr lang="en-US" dirty="0"/>
                  <a:t>. The result is the following system of equations: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F5AA2-CEED-44D2-839E-F3EA9BA2C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1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77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0FC2-6C84-454E-B34E-0ED6D164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Euclid’s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37A8A3-3C3A-4B91-A720-8D3275B5E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648" y="1690688"/>
            <a:ext cx="6708710" cy="30846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D6BEF4-E2F1-4D1D-B5B0-F752260E4F60}"/>
              </a:ext>
            </a:extLst>
          </p:cNvPr>
          <p:cNvSpPr/>
          <p:nvPr/>
        </p:nvSpPr>
        <p:spPr>
          <a:xfrm>
            <a:off x="1240971" y="5021530"/>
            <a:ext cx="10207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 each iteration, we have </a:t>
            </a:r>
          </a:p>
          <a:p>
            <a:r>
              <a:rPr lang="en-US" dirty="0"/>
              <a:t>d = </a:t>
            </a:r>
            <a:r>
              <a:rPr lang="en-US" dirty="0" err="1"/>
              <a:t>gcd</a:t>
            </a:r>
            <a:r>
              <a:rPr lang="en-US" dirty="0"/>
              <a:t> (</a:t>
            </a:r>
            <a:r>
              <a:rPr lang="en-US" dirty="0" err="1"/>
              <a:t>ri</a:t>
            </a:r>
            <a:r>
              <a:rPr lang="en-US" dirty="0"/>
              <a:t>, ri+1) until finally d = </a:t>
            </a:r>
            <a:r>
              <a:rPr lang="en-US" dirty="0" err="1"/>
              <a:t>gcd</a:t>
            </a:r>
            <a:r>
              <a:rPr lang="en-US" dirty="0"/>
              <a:t> (</a:t>
            </a:r>
            <a:r>
              <a:rPr lang="en-US" dirty="0" err="1"/>
              <a:t>rn</a:t>
            </a:r>
            <a:r>
              <a:rPr lang="en-US" dirty="0"/>
              <a:t>, 0) = </a:t>
            </a:r>
            <a:r>
              <a:rPr lang="en-US" dirty="0" err="1"/>
              <a:t>rn</a:t>
            </a:r>
            <a:r>
              <a:rPr lang="en-US" dirty="0"/>
              <a:t>. </a:t>
            </a:r>
          </a:p>
          <a:p>
            <a:r>
              <a:rPr lang="en-US" dirty="0"/>
              <a:t>Thus, we can find the greatest common divisor of two integers by repetitive application of the division algorithm. This scheme is known as the Euclidean algorithm</a:t>
            </a:r>
          </a:p>
        </p:txBody>
      </p:sp>
    </p:spTree>
    <p:extLst>
      <p:ext uri="{BB962C8B-B14F-4D97-AF65-F5344CB8AC3E}">
        <p14:creationId xmlns:p14="http://schemas.microsoft.com/office/powerpoint/2010/main" val="263322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45C2-B52B-4CDF-86A3-65283829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88A14A-E64A-49E8-9585-0AFF956110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2176" y="1007707"/>
            <a:ext cx="8262017" cy="573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3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DF7898-F9FF-479E-A1EE-0A578D93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DDAA7301-13E5-42D1-9E2C-00EF581FF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1690688"/>
            <a:ext cx="8304245" cy="48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1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29FED4-BA62-43B1-94F2-ACFF5B5F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/>
              </a:rPr>
              <a:t>Placement</a:t>
            </a:r>
            <a:r>
              <a:rPr lang="en-US" b="1" spc="-30" dirty="0">
                <a:cs typeface="Times New Roman"/>
              </a:rPr>
              <a:t> </a:t>
            </a:r>
            <a:r>
              <a:rPr lang="en-US" b="1" dirty="0">
                <a:cs typeface="Times New Roman"/>
              </a:rPr>
              <a:t>of</a:t>
            </a:r>
            <a:r>
              <a:rPr lang="en-US" b="1" spc="-25" dirty="0">
                <a:cs typeface="Times New Roman"/>
              </a:rPr>
              <a:t> </a:t>
            </a:r>
            <a:r>
              <a:rPr lang="en-US" b="1" dirty="0">
                <a:cs typeface="Times New Roman"/>
              </a:rPr>
              <a:t>Encryption</a:t>
            </a:r>
            <a:r>
              <a:rPr lang="en-US" b="1" spc="-30" dirty="0">
                <a:cs typeface="Times New Roman"/>
              </a:rPr>
              <a:t> </a:t>
            </a:r>
            <a:r>
              <a:rPr lang="en-US" b="1" spc="-10" dirty="0">
                <a:cs typeface="Times New Roman"/>
              </a:rPr>
              <a:t>Function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A2DDA-02EE-4F9D-9E19-99DE156CC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/>
                <a:cs typeface="Times New Roman"/>
              </a:rPr>
              <a:t>If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encryption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 counter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attacks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confidentiality,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need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decide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what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where</a:t>
            </a:r>
            <a:r>
              <a:rPr lang="en-US" spc="3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encryption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function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should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</a:t>
            </a:r>
            <a:r>
              <a:rPr lang="en-US" spc="3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located.</a:t>
            </a:r>
            <a:r>
              <a:rPr lang="en-US" spc="350" dirty="0"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begin,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this</a:t>
            </a:r>
            <a:r>
              <a:rPr lang="en-US" spc="34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section </a:t>
            </a:r>
            <a:r>
              <a:rPr lang="en-US" dirty="0">
                <a:latin typeface="Times New Roman"/>
                <a:cs typeface="Times New Roman"/>
              </a:rPr>
              <a:t>examines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potential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locations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security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attacks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then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looks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at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two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major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approaches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encryption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placement: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link</a:t>
            </a:r>
            <a:r>
              <a:rPr lang="en-US" b="1" spc="-2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and</a:t>
            </a:r>
            <a:r>
              <a:rPr lang="en-US" b="1" spc="-3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end-to-end</a:t>
            </a:r>
            <a:r>
              <a:rPr lang="en-US" b="1" spc="-20" dirty="0">
                <a:latin typeface="Times New Roman"/>
                <a:cs typeface="Times New Roman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Times New Roman"/>
                <a:cs typeface="Times New Roman"/>
              </a:rPr>
              <a:t>There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large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number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locations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at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which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attack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occur.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Furthermore,</a:t>
            </a:r>
            <a:r>
              <a:rPr lang="en-US" spc="10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for </a:t>
            </a:r>
            <a:r>
              <a:rPr lang="en-US" dirty="0">
                <a:latin typeface="Times New Roman"/>
                <a:cs typeface="Times New Roman"/>
              </a:rPr>
              <a:t>wide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area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communications,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many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these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locations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not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under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physical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control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end</a:t>
            </a:r>
            <a:r>
              <a:rPr lang="en-US" spc="1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user.</a:t>
            </a:r>
            <a:r>
              <a:rPr lang="en-US" spc="1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Even</a:t>
            </a:r>
            <a:r>
              <a:rPr lang="en-US" spc="1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1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case</a:t>
            </a:r>
            <a:r>
              <a:rPr lang="en-US" spc="1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1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local</a:t>
            </a:r>
            <a:r>
              <a:rPr lang="en-US" spc="1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area</a:t>
            </a:r>
            <a:r>
              <a:rPr lang="en-US" spc="1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networks,</a:t>
            </a:r>
            <a:r>
              <a:rPr lang="en-US" spc="1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1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which</a:t>
            </a:r>
            <a:r>
              <a:rPr lang="en-US" spc="1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physical</a:t>
            </a:r>
            <a:r>
              <a:rPr lang="en-US" spc="1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security</a:t>
            </a:r>
            <a:r>
              <a:rPr lang="en-US" spc="1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measures</a:t>
            </a:r>
            <a:r>
              <a:rPr lang="en-US" spc="16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are </a:t>
            </a:r>
            <a:r>
              <a:rPr lang="en-US" dirty="0">
                <a:latin typeface="Times New Roman"/>
                <a:cs typeface="Times New Roman"/>
              </a:rPr>
              <a:t>possible,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there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always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threat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disgruntled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employee.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27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5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5" id="{49DC8BC9-115D-4117-B45D-140C5024980A}" vid="{CE782A6C-4DF8-489F-88E8-5DE45F431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508</TotalTime>
  <Words>1364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Symbol</vt:lpstr>
      <vt:lpstr>Times New Roman</vt:lpstr>
      <vt:lpstr>Wingdings</vt:lpstr>
      <vt:lpstr>Theme5</vt:lpstr>
      <vt:lpstr>CSE-4743 Computer Security Part-3</vt:lpstr>
      <vt:lpstr>Contents</vt:lpstr>
      <vt:lpstr>Euclid’s algorithm</vt:lpstr>
      <vt:lpstr>Euclid’s algorithm</vt:lpstr>
      <vt:lpstr>PowerPoint Presentation</vt:lpstr>
      <vt:lpstr>Euclid’s algorithm</vt:lpstr>
      <vt:lpstr>An example</vt:lpstr>
      <vt:lpstr>PowerPoint Presentation</vt:lpstr>
      <vt:lpstr>Placement of Encryption Function</vt:lpstr>
      <vt:lpstr>Placement of Encryption Function</vt:lpstr>
      <vt:lpstr>Placement of Encryption Function</vt:lpstr>
      <vt:lpstr>Placement of Encryption Function</vt:lpstr>
      <vt:lpstr>End-to-end vs link-to-link</vt:lpstr>
      <vt:lpstr>End-to-end vs link-to-link</vt:lpstr>
      <vt:lpstr>PowerPoint Presentation</vt:lpstr>
      <vt:lpstr>Key distribution</vt:lpstr>
      <vt:lpstr>Key distribution</vt:lpstr>
      <vt:lpstr>Key distribution</vt:lpstr>
      <vt:lpstr>Key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CSE-4743 Computer Security Part-3</dc:title>
  <dc:creator>Asmaul Hosna Sadika</dc:creator>
  <cp:lastModifiedBy>Asmaul Hosna Sadika</cp:lastModifiedBy>
  <cp:revision>25</cp:revision>
  <dcterms:created xsi:type="dcterms:W3CDTF">2024-09-27T18:41:15Z</dcterms:created>
  <dcterms:modified xsi:type="dcterms:W3CDTF">2025-03-25T06:32:54Z</dcterms:modified>
</cp:coreProperties>
</file>