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6"/>
  </p:notesMasterIdLst>
  <p:sldIdLst>
    <p:sldId id="271" r:id="rId2"/>
    <p:sldId id="272" r:id="rId3"/>
    <p:sldId id="285" r:id="rId4"/>
    <p:sldId id="286" r:id="rId5"/>
    <p:sldId id="287" r:id="rId6"/>
    <p:sldId id="288" r:id="rId7"/>
    <p:sldId id="289" r:id="rId8"/>
    <p:sldId id="290" r:id="rId9"/>
    <p:sldId id="291" r:id="rId10"/>
    <p:sldId id="292" r:id="rId11"/>
    <p:sldId id="293" r:id="rId12"/>
    <p:sldId id="314" r:id="rId13"/>
    <p:sldId id="295" r:id="rId14"/>
    <p:sldId id="296" r:id="rId15"/>
    <p:sldId id="280" r:id="rId16"/>
    <p:sldId id="281" r:id="rId17"/>
    <p:sldId id="297" r:id="rId18"/>
    <p:sldId id="298" r:id="rId19"/>
    <p:sldId id="282" r:id="rId20"/>
    <p:sldId id="299" r:id="rId21"/>
    <p:sldId id="300" r:id="rId22"/>
    <p:sldId id="301" r:id="rId23"/>
    <p:sldId id="302" r:id="rId24"/>
    <p:sldId id="283" r:id="rId25"/>
    <p:sldId id="304" r:id="rId26"/>
    <p:sldId id="305" r:id="rId27"/>
    <p:sldId id="306" r:id="rId28"/>
    <p:sldId id="307" r:id="rId29"/>
    <p:sldId id="308" r:id="rId30"/>
    <p:sldId id="309" r:id="rId31"/>
    <p:sldId id="310" r:id="rId32"/>
    <p:sldId id="311" r:id="rId33"/>
    <p:sldId id="312" r:id="rId34"/>
    <p:sldId id="313" r:id="rId3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8391" autoAdjust="0"/>
  </p:normalViewPr>
  <p:slideViewPr>
    <p:cSldViewPr>
      <p:cViewPr varScale="1">
        <p:scale>
          <a:sx n="64" d="100"/>
          <a:sy n="64" d="100"/>
        </p:scale>
        <p:origin x="-156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81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1C699CB-D1C4-4AAE-B08A-352A5724F02F}"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1A91E4-E25E-4372-8ACB-4A76F7695779}" type="slidenum">
              <a:rPr lang="en-US"/>
              <a:pPr/>
              <a:t>9</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a:t>If the class doesn't mention it, make sure to mention that online opt-in choices may be pre-checked and require you un-checking the box to avoid opting in.</a:t>
            </a:r>
          </a:p>
          <a:p>
            <a:endParaRPr lang="en-US"/>
          </a:p>
          <a:p>
            <a:r>
              <a:rPr lang="en-US"/>
              <a:t>Be sure to mention the "subject to change without notice" clause found in most privacy policies.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AC21E2-C8C3-49C9-82A6-BD1489AEA18E}" type="slidenum">
              <a:rPr lang="en-US"/>
              <a:pPr/>
              <a:t>14</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a:t>Use the list in Fig. 2.2 (page 58) to start the conversation.  Probe for what concerns the class may have about the data that is collected.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DE9A10-52A0-4CD4-8FBB-421988789E8F}" type="slidenum">
              <a:rPr lang="en-US"/>
              <a:pPr/>
              <a:t>17</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a:t>Except for hackers, these are not new to computer technology.  Before computers, files were stolen, receipts were stolen, information was requested under false pretenses and employees were bribed. But, with computers, the extent and impact have grown.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774532-90AB-4DDB-AC04-B01A0816CE41}" type="slidenum">
              <a:rPr lang="en-US"/>
              <a:pPr/>
              <a:t>18</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20B613-317D-42C7-B149-94C96E603042}" type="slidenum">
              <a:rPr lang="en-US"/>
              <a:pPr/>
              <a:t>20</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A86FA3-F2EC-4142-99F6-E77BE76B14A6}" type="slidenum">
              <a:rPr lang="en-US"/>
              <a:pPr/>
              <a:t>21</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AEF718-DB3A-43A4-9C12-FB0F6D81708A}" type="slidenum">
              <a:rPr lang="en-US"/>
              <a:pPr/>
              <a:t>22</a:t>
            </a:fld>
            <a:endParaRPr lang="en-US"/>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7405B-D087-4BBD-9174-414D0A47C9EB}" type="slidenum">
              <a:rPr lang="en-US"/>
              <a:pPr/>
              <a:t>30</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r>
              <a:rPr lang="en-US"/>
              <a:t>The meaning of pen register has changed over time.  It originally referred to a device that recorded the numbers called from a phone.  Now it also refers to logs phone companies keep of all numbers called, including time and duration.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4" name="Group 2"/>
          <p:cNvGrpSpPr>
            <a:grpSpLocks/>
          </p:cNvGrpSpPr>
          <p:nvPr/>
        </p:nvGrpSpPr>
        <p:grpSpPr bwMode="auto">
          <a:xfrm>
            <a:off x="-1035050" y="1552575"/>
            <a:ext cx="10179050" cy="5305425"/>
            <a:chOff x="-652" y="978"/>
            <a:chExt cx="6412" cy="3342"/>
          </a:xfrm>
        </p:grpSpPr>
        <p:sp>
          <p:nvSpPr>
            <p:cNvPr id="3075" name="Freeform 3"/>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rgbClr val="2851CC"/>
                </a:gs>
                <a:gs pos="100000">
                  <a:schemeClr val="folHlink"/>
                </a:gs>
              </a:gsLst>
              <a:lin ang="0" scaled="1"/>
            </a:gradFill>
            <a:ln w="9525" cap="rnd">
              <a:noFill/>
              <a:round/>
              <a:headEnd/>
              <a:tailEnd/>
            </a:ln>
            <a:effectLst/>
          </p:spPr>
          <p:txBody>
            <a:bodyPr/>
            <a:lstStyle/>
            <a:p>
              <a:endParaRPr lang="en-US"/>
            </a:p>
          </p:txBody>
        </p:sp>
        <p:sp>
          <p:nvSpPr>
            <p:cNvPr id="30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folHlink"/>
              </a:solidFill>
              <a:round/>
              <a:headEnd type="none" w="sm" len="sm"/>
              <a:tailEnd type="none" w="sm" len="sm"/>
            </a:ln>
            <a:effectLst/>
          </p:spPr>
          <p:txBody>
            <a:bodyPr wrap="none" anchor="ctr"/>
            <a:lstStyle/>
            <a:p>
              <a:endParaRPr lang="en-US"/>
            </a:p>
          </p:txBody>
        </p:sp>
      </p:grpSp>
      <p:sp>
        <p:nvSpPr>
          <p:cNvPr id="3077" name="Rectangle 5"/>
          <p:cNvSpPr>
            <a:spLocks noGrp="1" noChangeArrowheads="1"/>
          </p:cNvSpPr>
          <p:nvPr>
            <p:ph type="ctrTitle" sz="quarter"/>
          </p:nvPr>
        </p:nvSpPr>
        <p:spPr>
          <a:xfrm>
            <a:off x="685800" y="1600200"/>
            <a:ext cx="7772400" cy="1143000"/>
          </a:xfrm>
        </p:spPr>
        <p:txBody>
          <a:bodyPr anchor="b"/>
          <a:lstStyle>
            <a:lvl1pPr>
              <a:defRPr sz="8000">
                <a:solidFill>
                  <a:srgbClr val="FFCC66"/>
                </a:solidFill>
              </a:defRPr>
            </a:lvl1pPr>
          </a:lstStyle>
          <a:p>
            <a:r>
              <a:rPr lang="en-US"/>
              <a:t>Click to edit Master title style</a:t>
            </a:r>
          </a:p>
        </p:txBody>
      </p:sp>
      <p:sp>
        <p:nvSpPr>
          <p:cNvPr id="3078" name="Rectangle 6"/>
          <p:cNvSpPr>
            <a:spLocks noGrp="1" noChangeArrowheads="1"/>
          </p:cNvSpPr>
          <p:nvPr>
            <p:ph type="subTitle" sz="quarter" idx="1"/>
          </p:nvPr>
        </p:nvSpPr>
        <p:spPr>
          <a:xfrm>
            <a:off x="685800" y="3429000"/>
            <a:ext cx="7772400" cy="1752600"/>
          </a:xfrm>
        </p:spPr>
        <p:txBody>
          <a:bodyPr anchor="ctr"/>
          <a:lstStyle>
            <a:lvl1pPr marL="0" indent="0" algn="ctr">
              <a:buFontTx/>
              <a:buNone/>
              <a:defRPr sz="4400">
                <a:solidFill>
                  <a:srgbClr val="FFFFFF"/>
                </a:solidFill>
              </a:defRPr>
            </a:lvl1pPr>
          </a:lstStyle>
          <a:p>
            <a:r>
              <a:rPr lang="en-US"/>
              <a:t>Click to edit Master subtitle style</a:t>
            </a:r>
          </a:p>
        </p:txBody>
      </p:sp>
      <p:sp>
        <p:nvSpPr>
          <p:cNvPr id="3079" name="Rectangle 7"/>
          <p:cNvSpPr>
            <a:spLocks noGrp="1" noChangeArrowheads="1"/>
          </p:cNvSpPr>
          <p:nvPr>
            <p:ph type="dt" sz="quarter" idx="2"/>
          </p:nvPr>
        </p:nvSpPr>
        <p:spPr/>
        <p:txBody>
          <a:bodyPr/>
          <a:lstStyle>
            <a:lvl1pPr>
              <a:defRPr>
                <a:solidFill>
                  <a:srgbClr val="FFFFFF"/>
                </a:solidFill>
              </a:defRPr>
            </a:lvl1pPr>
          </a:lstStyle>
          <a:p>
            <a:endParaRPr lang="en-US"/>
          </a:p>
        </p:txBody>
      </p:sp>
      <p:sp>
        <p:nvSpPr>
          <p:cNvPr id="3080" name="Rectangle 8"/>
          <p:cNvSpPr>
            <a:spLocks noGrp="1" noChangeArrowheads="1"/>
          </p:cNvSpPr>
          <p:nvPr>
            <p:ph type="ftr" sz="quarter" idx="3"/>
          </p:nvPr>
        </p:nvSpPr>
        <p:spPr/>
        <p:txBody>
          <a:bodyPr/>
          <a:lstStyle>
            <a:lvl1pPr>
              <a:defRPr>
                <a:solidFill>
                  <a:srgbClr val="FFFFFF"/>
                </a:solidFill>
              </a:defRPr>
            </a:lvl1pPr>
          </a:lstStyle>
          <a:p>
            <a:r>
              <a:rPr lang="en-US"/>
              <a:t>Slides prepared by Cyndi Chie and Sarah Frye</a:t>
            </a:r>
          </a:p>
        </p:txBody>
      </p:sp>
      <p:sp>
        <p:nvSpPr>
          <p:cNvPr id="3081" name="Rectangle 9"/>
          <p:cNvSpPr>
            <a:spLocks noGrp="1" noChangeArrowheads="1"/>
          </p:cNvSpPr>
          <p:nvPr>
            <p:ph type="sldNum" sz="quarter" idx="4"/>
          </p:nvPr>
        </p:nvSpPr>
        <p:spPr/>
        <p:txBody>
          <a:bodyPr/>
          <a:lstStyle>
            <a:lvl1pPr>
              <a:defRPr>
                <a:solidFill>
                  <a:srgbClr val="FFFFFF"/>
                </a:solidFill>
              </a:defRPr>
            </a:lvl1pPr>
          </a:lstStyle>
          <a:p>
            <a:fld id="{8D3FA355-D1E6-4DB8-9C36-14A96B63AD30}"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624D818-2CA4-4E04-BB6A-2488EC9CB837}"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98478FF-625B-4FB8-8754-B7AB11A48A7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61ED308-3161-486C-9110-D6115A7F0C4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9A61D2C-C8AF-4AC5-8F45-93C17A8613A2}"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9594D80-6046-414C-B388-0661001219D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F2E1A601-409E-45CF-96DA-B7BD8A25A9B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5F758D1-0903-4E16-B771-E8AFE85B2BC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AE3C531-D915-4672-9701-92B3F77F30E1}"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9CA87A4-5C4F-45DB-8941-61A7AF61BFD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B7E00C9-EAAE-4EDD-9185-2262F0E431C6}"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1588"/>
            <a:ext cx="9132888" cy="6845300"/>
            <a:chOff x="0" y="1"/>
            <a:chExt cx="5753" cy="4312"/>
          </a:xfrm>
        </p:grpSpPr>
        <p:sp>
          <p:nvSpPr>
            <p:cNvPr id="2051" name="Freeform 3"/>
            <p:cNvSpPr>
              <a:spLocks/>
            </p:cNvSpPr>
            <p:nvPr/>
          </p:nvSpPr>
          <p:spPr bwMode="auto">
            <a:xfrm>
              <a:off x="3394" y="999"/>
              <a:ext cx="2359" cy="3314"/>
            </a:xfrm>
            <a:custGeom>
              <a:avLst/>
              <a:gdLst/>
              <a:ahLst/>
              <a:cxnLst>
                <a:cxn ang="0">
                  <a:pos x="1905" y="3312"/>
                </a:cxn>
                <a:cxn ang="0">
                  <a:pos x="2358" y="3313"/>
                </a:cxn>
                <a:cxn ang="0">
                  <a:pos x="2358" y="1437"/>
                </a:cxn>
                <a:cxn ang="0">
                  <a:pos x="0" y="0"/>
                </a:cxn>
                <a:cxn ang="0">
                  <a:pos x="201" y="150"/>
                </a:cxn>
                <a:cxn ang="0">
                  <a:pos x="366" y="279"/>
                </a:cxn>
                <a:cxn ang="0">
                  <a:pos x="552" y="441"/>
                </a:cxn>
                <a:cxn ang="0">
                  <a:pos x="732" y="612"/>
                </a:cxn>
                <a:cxn ang="0">
                  <a:pos x="996" y="903"/>
                </a:cxn>
                <a:cxn ang="0">
                  <a:pos x="1230" y="1212"/>
                </a:cxn>
                <a:cxn ang="0">
                  <a:pos x="1400" y="1482"/>
                </a:cxn>
                <a:cxn ang="0">
                  <a:pos x="1548" y="1761"/>
                </a:cxn>
                <a:cxn ang="0">
                  <a:pos x="1665" y="2040"/>
                </a:cxn>
                <a:cxn ang="0">
                  <a:pos x="1751" y="2295"/>
                </a:cxn>
                <a:cxn ang="0">
                  <a:pos x="1809" y="2511"/>
                </a:cxn>
                <a:cxn ang="0">
                  <a:pos x="1863" y="2778"/>
                </a:cxn>
                <a:cxn ang="0">
                  <a:pos x="1890" y="3012"/>
                </a:cxn>
                <a:cxn ang="0">
                  <a:pos x="1905" y="3312"/>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rgbClr val="2851CC"/>
                </a:gs>
                <a:gs pos="100000">
                  <a:schemeClr val="folHlink"/>
                </a:gs>
              </a:gsLst>
              <a:lin ang="0" scaled="1"/>
            </a:gradFill>
            <a:ln w="9525" cap="rnd">
              <a:noFill/>
              <a:round/>
              <a:headEnd/>
              <a:tailEnd/>
            </a:ln>
            <a:effectLst/>
          </p:spPr>
          <p:txBody>
            <a:bodyPr/>
            <a:lstStyle/>
            <a:p>
              <a:endParaRPr lang="en-US"/>
            </a:p>
          </p:txBody>
        </p:sp>
        <p:sp>
          <p:nvSpPr>
            <p:cNvPr id="20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folHlink"/>
              </a:solidFill>
              <a:round/>
              <a:headEnd type="none" w="sm" len="sm"/>
              <a:tailEnd type="none" w="sm" len="sm"/>
            </a:ln>
            <a:effectLst/>
          </p:spPr>
          <p:txBody>
            <a:bodyPr wrap="none" anchor="ctr"/>
            <a:lstStyle/>
            <a:p>
              <a:endParaRPr lang="en-US"/>
            </a:p>
          </p:txBody>
        </p:sp>
      </p:grpSp>
      <p:sp>
        <p:nvSpPr>
          <p:cNvPr id="2053" name="Rectangle 5"/>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en-US" smtClean="0"/>
              <a:t>Click to edit Master title style</a:t>
            </a:r>
          </a:p>
        </p:txBody>
      </p:sp>
      <p:sp>
        <p:nvSpPr>
          <p:cNvPr id="2054" name="Rectangle 6"/>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5" name="Rectangle 7"/>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1400"/>
            </a:lvl1pPr>
          </a:lstStyle>
          <a:p>
            <a:endParaRPr lang="en-US"/>
          </a:p>
        </p:txBody>
      </p:sp>
      <p:sp>
        <p:nvSpPr>
          <p:cNvPr id="2056" name="Rectangle 8"/>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1400"/>
            </a:lvl1pPr>
          </a:lstStyle>
          <a:p>
            <a:endParaRPr lang="en-US"/>
          </a:p>
        </p:txBody>
      </p:sp>
      <p:sp>
        <p:nvSpPr>
          <p:cNvPr id="2057" name="Rectangle 9"/>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1400"/>
            </a:lvl1pPr>
          </a:lstStyle>
          <a:p>
            <a:fld id="{B251D619-432D-4CD3-892D-98B1E7A120B2}"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Bodoni MT Black" pitchFamily="18" charset="0"/>
          <a:cs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Bodoni MT Black" pitchFamily="18" charset="0"/>
          <a:cs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Bodoni MT Black" pitchFamily="18" charset="0"/>
          <a:cs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Bodoni MT Black" pitchFamily="18"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Bodoni MT Black" pitchFamily="18"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Bodoni MT Black" pitchFamily="18"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Bodoni MT Black" pitchFamily="18"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Bodoni MT Black" pitchFamily="18" charset="0"/>
          <a:cs typeface="Arial" charset="0"/>
        </a:defRPr>
      </a:lvl9pPr>
    </p:titleStyle>
    <p:bodyStyle>
      <a:lvl1pPr marL="342900" indent="-342900" algn="l" rtl="0" fontAlgn="base">
        <a:spcBef>
          <a:spcPct val="20000"/>
        </a:spcBef>
        <a:spcAft>
          <a:spcPct val="0"/>
        </a:spcAft>
        <a:buClr>
          <a:schemeClr val="accent2"/>
        </a:buClr>
        <a:buChar char="•"/>
        <a:defRPr sz="3200">
          <a:solidFill>
            <a:schemeClr val="tx1"/>
          </a:solidFill>
          <a:latin typeface="+mn-lt"/>
          <a:ea typeface="+mn-ea"/>
          <a:cs typeface="+mn-cs"/>
        </a:defRPr>
      </a:lvl1pPr>
      <a:lvl2pPr marL="742950" indent="-285750" algn="l" rtl="0" fontAlgn="base">
        <a:spcBef>
          <a:spcPct val="20000"/>
        </a:spcBef>
        <a:spcAft>
          <a:spcPct val="0"/>
        </a:spcAft>
        <a:buClr>
          <a:schemeClr val="tx1"/>
        </a:buClr>
        <a:buFont typeface="Arial" charset="0"/>
        <a:buChar char="–"/>
        <a:defRPr sz="3200">
          <a:solidFill>
            <a:schemeClr val="tx1"/>
          </a:solidFill>
          <a:latin typeface="+mn-lt"/>
          <a:cs typeface="+mn-cs"/>
        </a:defRPr>
      </a:lvl2pPr>
      <a:lvl3pPr marL="1143000" indent="-228600" algn="l" rtl="0" fontAlgn="base">
        <a:spcBef>
          <a:spcPct val="20000"/>
        </a:spcBef>
        <a:spcAft>
          <a:spcPct val="0"/>
        </a:spcAft>
        <a:buClr>
          <a:schemeClr val="accent1"/>
        </a:buClr>
        <a:buChar char="•"/>
        <a:defRPr sz="3200">
          <a:solidFill>
            <a:schemeClr val="tx1"/>
          </a:solidFill>
          <a:latin typeface="+mn-lt"/>
          <a:cs typeface="+mn-cs"/>
        </a:defRPr>
      </a:lvl3pPr>
      <a:lvl4pPr marL="1600200" indent="-228600" algn="l" rtl="0" fontAlgn="base">
        <a:spcBef>
          <a:spcPct val="20000"/>
        </a:spcBef>
        <a:spcAft>
          <a:spcPct val="0"/>
        </a:spcAft>
        <a:buClr>
          <a:schemeClr val="tx1"/>
        </a:buClr>
        <a:buChar char="•"/>
        <a:defRPr sz="3200">
          <a:solidFill>
            <a:schemeClr val="tx1"/>
          </a:solidFill>
          <a:latin typeface="+mn-lt"/>
          <a:cs typeface="+mn-cs"/>
        </a:defRPr>
      </a:lvl4pPr>
      <a:lvl5pPr marL="2057400" indent="-228600" algn="l" rtl="0" fontAlgn="base">
        <a:spcBef>
          <a:spcPct val="20000"/>
        </a:spcBef>
        <a:spcAft>
          <a:spcPct val="0"/>
        </a:spcAft>
        <a:buClr>
          <a:schemeClr val="accent1"/>
        </a:buClr>
        <a:buChar char="•"/>
        <a:defRPr sz="3200">
          <a:solidFill>
            <a:schemeClr val="tx1"/>
          </a:solidFill>
          <a:latin typeface="+mn-lt"/>
          <a:cs typeface="+mn-cs"/>
        </a:defRPr>
      </a:lvl5pPr>
      <a:lvl6pPr marL="2514600" indent="-228600" algn="l" rtl="0" fontAlgn="base">
        <a:spcBef>
          <a:spcPct val="20000"/>
        </a:spcBef>
        <a:spcAft>
          <a:spcPct val="0"/>
        </a:spcAft>
        <a:buClr>
          <a:schemeClr val="accent1"/>
        </a:buClr>
        <a:buChar char="•"/>
        <a:defRPr sz="3200">
          <a:solidFill>
            <a:schemeClr val="tx1"/>
          </a:solidFill>
          <a:latin typeface="+mn-lt"/>
          <a:cs typeface="+mn-cs"/>
        </a:defRPr>
      </a:lvl6pPr>
      <a:lvl7pPr marL="2971800" indent="-228600" algn="l" rtl="0" fontAlgn="base">
        <a:spcBef>
          <a:spcPct val="20000"/>
        </a:spcBef>
        <a:spcAft>
          <a:spcPct val="0"/>
        </a:spcAft>
        <a:buClr>
          <a:schemeClr val="accent1"/>
        </a:buClr>
        <a:buChar char="•"/>
        <a:defRPr sz="3200">
          <a:solidFill>
            <a:schemeClr val="tx1"/>
          </a:solidFill>
          <a:latin typeface="+mn-lt"/>
          <a:cs typeface="+mn-cs"/>
        </a:defRPr>
      </a:lvl7pPr>
      <a:lvl8pPr marL="3429000" indent="-228600" algn="l" rtl="0" fontAlgn="base">
        <a:spcBef>
          <a:spcPct val="20000"/>
        </a:spcBef>
        <a:spcAft>
          <a:spcPct val="0"/>
        </a:spcAft>
        <a:buClr>
          <a:schemeClr val="accent1"/>
        </a:buClr>
        <a:buChar char="•"/>
        <a:defRPr sz="3200">
          <a:solidFill>
            <a:schemeClr val="tx1"/>
          </a:solidFill>
          <a:latin typeface="+mn-lt"/>
          <a:cs typeface="+mn-cs"/>
        </a:defRPr>
      </a:lvl8pPr>
      <a:lvl9pPr marL="3886200" indent="-228600" algn="l" rtl="0" fontAlgn="base">
        <a:spcBef>
          <a:spcPct val="20000"/>
        </a:spcBef>
        <a:spcAft>
          <a:spcPct val="0"/>
        </a:spcAft>
        <a:buClr>
          <a:schemeClr val="accent1"/>
        </a:buClr>
        <a:buChar char="•"/>
        <a:defRPr sz="32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a:xfrm>
            <a:off x="990600" y="5562600"/>
            <a:ext cx="7772400" cy="914400"/>
          </a:xfrm>
        </p:spPr>
        <p:txBody>
          <a:bodyPr/>
          <a:lstStyle/>
          <a:p>
            <a:r>
              <a:rPr lang="en-US" sz="1600" dirty="0"/>
              <a:t>A Gift of </a:t>
            </a:r>
            <a:r>
              <a:rPr lang="en-US" sz="1600" dirty="0" smtClean="0"/>
              <a:t>Fire Third </a:t>
            </a:r>
            <a:r>
              <a:rPr lang="en-US" sz="1600" dirty="0"/>
              <a:t>edition</a:t>
            </a:r>
            <a:br>
              <a:rPr lang="en-US" sz="1600" dirty="0"/>
            </a:br>
            <a:r>
              <a:rPr lang="en-US" sz="1600" dirty="0"/>
              <a:t>Sara </a:t>
            </a:r>
            <a:r>
              <a:rPr lang="en-US" sz="1600" dirty="0" err="1"/>
              <a:t>Baase</a:t>
            </a:r>
            <a:endParaRPr lang="en-US" sz="1600" dirty="0"/>
          </a:p>
        </p:txBody>
      </p:sp>
      <p:sp>
        <p:nvSpPr>
          <p:cNvPr id="20485" name="Rectangle 5"/>
          <p:cNvSpPr>
            <a:spLocks noGrp="1" noChangeArrowheads="1"/>
          </p:cNvSpPr>
          <p:nvPr>
            <p:ph type="subTitle" idx="1"/>
          </p:nvPr>
        </p:nvSpPr>
        <p:spPr>
          <a:xfrm>
            <a:off x="685800" y="533400"/>
            <a:ext cx="7772400" cy="1752600"/>
          </a:xfrm>
        </p:spPr>
        <p:txBody>
          <a:bodyPr/>
          <a:lstStyle/>
          <a:p>
            <a:r>
              <a:rPr lang="en-US" dirty="0"/>
              <a:t>Chapter 2: Privacy</a:t>
            </a:r>
          </a:p>
        </p:txBody>
      </p:sp>
      <p:sp>
        <p:nvSpPr>
          <p:cNvPr id="6" name="Rectangle 4"/>
          <p:cNvSpPr txBox="1">
            <a:spLocks noChangeArrowheads="1"/>
          </p:cNvSpPr>
          <p:nvPr/>
        </p:nvSpPr>
        <p:spPr bwMode="auto">
          <a:xfrm>
            <a:off x="914400" y="2438400"/>
            <a:ext cx="7772400" cy="6858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chemeClr val="accent5"/>
                </a:solidFill>
                <a:effectLst>
                  <a:outerShdw blurRad="38100" dist="38100" dir="2700000" algn="tl">
                    <a:srgbClr val="000000"/>
                  </a:outerShdw>
                </a:effectLst>
                <a:uLnTx/>
                <a:uFillTx/>
                <a:latin typeface="+mj-lt"/>
                <a:ea typeface="+mj-ea"/>
                <a:cs typeface="+mj-cs"/>
              </a:rPr>
              <a:t>Prof. Dr. Md. Monirul Islam</a:t>
            </a:r>
            <a:endParaRPr kumimoji="0" lang="en-US" sz="2800" b="0" i="0" u="none" strike="noStrike" kern="0" cap="none" spc="0" normalizeH="0" baseline="0" noProof="0" dirty="0">
              <a:ln>
                <a:noFill/>
              </a:ln>
              <a:solidFill>
                <a:schemeClr val="accent5"/>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"Big Brother is Watching You"</a:t>
            </a:r>
          </a:p>
        </p:txBody>
      </p:sp>
      <p:sp>
        <p:nvSpPr>
          <p:cNvPr id="51203" name="Rectangle 3"/>
          <p:cNvSpPr>
            <a:spLocks noGrp="1" noChangeArrowheads="1"/>
          </p:cNvSpPr>
          <p:nvPr>
            <p:ph type="body" idx="1"/>
          </p:nvPr>
        </p:nvSpPr>
        <p:spPr/>
        <p:txBody>
          <a:bodyPr/>
          <a:lstStyle/>
          <a:p>
            <a:pPr>
              <a:lnSpc>
                <a:spcPct val="90000"/>
              </a:lnSpc>
              <a:buFontTx/>
              <a:buNone/>
            </a:pPr>
            <a:r>
              <a:rPr lang="en-US"/>
              <a:t>Databases:</a:t>
            </a:r>
          </a:p>
          <a:p>
            <a:pPr>
              <a:lnSpc>
                <a:spcPct val="90000"/>
              </a:lnSpc>
            </a:pPr>
            <a:r>
              <a:rPr lang="en-US"/>
              <a:t>Government Accountability Office (GAO) - monitors government's privacy policies</a:t>
            </a:r>
          </a:p>
          <a:p>
            <a:pPr>
              <a:lnSpc>
                <a:spcPct val="90000"/>
              </a:lnSpc>
            </a:pPr>
            <a:r>
              <a:rPr lang="en-US"/>
              <a:t>Burden of proof and "fishing expeditions"</a:t>
            </a:r>
          </a:p>
          <a:p>
            <a:pPr>
              <a:lnSpc>
                <a:spcPct val="90000"/>
              </a:lnSpc>
            </a:pPr>
            <a:r>
              <a:rPr lang="en-US"/>
              <a:t>Data mining and computer matching to fight terrorism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"Big Brother is Watching You" (cont.)</a:t>
            </a:r>
          </a:p>
        </p:txBody>
      </p:sp>
      <p:sp>
        <p:nvSpPr>
          <p:cNvPr id="52227" name="Rectangle 3"/>
          <p:cNvSpPr>
            <a:spLocks noGrp="1" noChangeArrowheads="1"/>
          </p:cNvSpPr>
          <p:nvPr>
            <p:ph type="body" idx="1"/>
          </p:nvPr>
        </p:nvSpPr>
        <p:spPr/>
        <p:txBody>
          <a:bodyPr/>
          <a:lstStyle/>
          <a:p>
            <a:pPr>
              <a:buFontTx/>
              <a:buNone/>
            </a:pPr>
            <a:r>
              <a:rPr lang="en-US"/>
              <a:t>The Fourth Amendment, Expectation of Privacy and Surveillance Technologies:</a:t>
            </a:r>
          </a:p>
          <a:p>
            <a:r>
              <a:rPr lang="en-US"/>
              <a:t>Weakening the Fourth Amendment</a:t>
            </a:r>
          </a:p>
          <a:p>
            <a:r>
              <a:rPr lang="en-US"/>
              <a:t>Supreme Court decisions and expectation of privacy</a:t>
            </a:r>
          </a:p>
          <a:p>
            <a:pPr lvl="1"/>
            <a:r>
              <a:rPr lang="en-US"/>
              <a:t>Modern surveillance techniques are redefining expectation of privacy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"Big Brother is Watching You" (cont.)</a:t>
            </a:r>
          </a:p>
        </p:txBody>
      </p:sp>
      <p:sp>
        <p:nvSpPr>
          <p:cNvPr id="83971" name="Rectangle 3"/>
          <p:cNvSpPr>
            <a:spLocks noGrp="1" noChangeArrowheads="1"/>
          </p:cNvSpPr>
          <p:nvPr>
            <p:ph type="body" idx="1"/>
          </p:nvPr>
        </p:nvSpPr>
        <p:spPr/>
        <p:txBody>
          <a:bodyPr/>
          <a:lstStyle/>
          <a:p>
            <a:pPr>
              <a:lnSpc>
                <a:spcPct val="90000"/>
              </a:lnSpc>
            </a:pPr>
            <a:r>
              <a:rPr lang="en-US" sz="2800"/>
              <a:t>The Fourth Amendment, Expectation of Privacy and Surveillance Technologies (cont.):</a:t>
            </a:r>
          </a:p>
          <a:p>
            <a:pPr>
              <a:lnSpc>
                <a:spcPct val="90000"/>
              </a:lnSpc>
            </a:pPr>
            <a:r>
              <a:rPr lang="en-US" sz="2800"/>
              <a:t>The USA Patriot Act and national security letters</a:t>
            </a:r>
          </a:p>
          <a:p>
            <a:pPr lvl="1">
              <a:lnSpc>
                <a:spcPct val="90000"/>
              </a:lnSpc>
            </a:pPr>
            <a:r>
              <a:rPr lang="en-US" sz="2800"/>
              <a:t>No court order or court oversight needed</a:t>
            </a:r>
          </a:p>
          <a:p>
            <a:pPr lvl="1">
              <a:lnSpc>
                <a:spcPct val="90000"/>
              </a:lnSpc>
            </a:pPr>
            <a:r>
              <a:rPr lang="en-US" sz="2800"/>
              <a:t>2003-2005 report found "widespread and serious misuse" of the FBIs national security letter authorities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"Big Brother is Watching You" (cont.)</a:t>
            </a:r>
          </a:p>
        </p:txBody>
      </p:sp>
      <p:sp>
        <p:nvSpPr>
          <p:cNvPr id="54275" name="Rectangle 3"/>
          <p:cNvSpPr>
            <a:spLocks noGrp="1" noChangeArrowheads="1"/>
          </p:cNvSpPr>
          <p:nvPr>
            <p:ph type="body" idx="1"/>
          </p:nvPr>
        </p:nvSpPr>
        <p:spPr/>
        <p:txBody>
          <a:bodyPr/>
          <a:lstStyle/>
          <a:p>
            <a:pPr>
              <a:buFontTx/>
              <a:buNone/>
            </a:pPr>
            <a:r>
              <a:rPr lang="en-US"/>
              <a:t>Video Surveillance:</a:t>
            </a:r>
          </a:p>
          <a:p>
            <a:r>
              <a:rPr lang="en-US"/>
              <a:t>Security cameras</a:t>
            </a:r>
          </a:p>
          <a:p>
            <a:pPr lvl="1"/>
            <a:r>
              <a:rPr lang="en-US"/>
              <a:t>Increased security</a:t>
            </a:r>
          </a:p>
          <a:p>
            <a:pPr lvl="1"/>
            <a:r>
              <a:rPr lang="en-US"/>
              <a:t>Decreased privacy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"Big Brother is Watching You" (cont.)</a:t>
            </a:r>
            <a:r>
              <a:rPr lang="en-US" sz="4000"/>
              <a:t> </a:t>
            </a:r>
            <a:br>
              <a:rPr lang="en-US" sz="4000"/>
            </a:br>
            <a:r>
              <a:rPr lang="en-US" sz="4000"/>
              <a:t>Discussion Questions</a:t>
            </a:r>
          </a:p>
        </p:txBody>
      </p:sp>
      <p:sp>
        <p:nvSpPr>
          <p:cNvPr id="55299" name="Rectangle 3"/>
          <p:cNvSpPr>
            <a:spLocks noGrp="1" noChangeArrowheads="1"/>
          </p:cNvSpPr>
          <p:nvPr>
            <p:ph type="body" idx="1"/>
          </p:nvPr>
        </p:nvSpPr>
        <p:spPr>
          <a:xfrm>
            <a:off x="685800" y="2133600"/>
            <a:ext cx="7772400" cy="4114800"/>
          </a:xfrm>
        </p:spPr>
        <p:txBody>
          <a:bodyPr/>
          <a:lstStyle/>
          <a:p>
            <a:r>
              <a:rPr lang="en-US"/>
              <a:t>What data does the government have about you?  </a:t>
            </a:r>
          </a:p>
          <a:p>
            <a:r>
              <a:rPr lang="en-US"/>
              <a:t>Who has access to the data? </a:t>
            </a:r>
          </a:p>
          <a:p>
            <a:r>
              <a:rPr lang="en-US"/>
              <a:t>How is your data protected?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4"/>
          <p:cNvSpPr>
            <a:spLocks noGrp="1" noChangeArrowheads="1"/>
          </p:cNvSpPr>
          <p:nvPr>
            <p:ph type="title"/>
          </p:nvPr>
        </p:nvSpPr>
        <p:spPr/>
        <p:txBody>
          <a:bodyPr/>
          <a:lstStyle/>
          <a:p>
            <a:r>
              <a:rPr lang="en-US"/>
              <a:t>Diverse Privacy Topics</a:t>
            </a:r>
          </a:p>
        </p:txBody>
      </p:sp>
      <p:sp>
        <p:nvSpPr>
          <p:cNvPr id="33797" name="Rectangle 5"/>
          <p:cNvSpPr>
            <a:spLocks noGrp="1" noChangeArrowheads="1"/>
          </p:cNvSpPr>
          <p:nvPr>
            <p:ph type="body" idx="1"/>
          </p:nvPr>
        </p:nvSpPr>
        <p:spPr/>
        <p:txBody>
          <a:bodyPr/>
          <a:lstStyle/>
          <a:p>
            <a:pPr>
              <a:buFontTx/>
              <a:buNone/>
            </a:pPr>
            <a:r>
              <a:rPr lang="en-US"/>
              <a:t>Marketing, Personalization and Consumer Dossiers:</a:t>
            </a:r>
          </a:p>
          <a:p>
            <a:r>
              <a:rPr lang="en-US"/>
              <a:t>Targeted marketing</a:t>
            </a:r>
          </a:p>
          <a:p>
            <a:pPr lvl="1"/>
            <a:r>
              <a:rPr lang="en-US"/>
              <a:t>Data mining</a:t>
            </a:r>
          </a:p>
          <a:p>
            <a:pPr lvl="1"/>
            <a:r>
              <a:rPr lang="en-US"/>
              <a:t>Paying for consumer information</a:t>
            </a:r>
          </a:p>
          <a:p>
            <a:pPr lvl="1"/>
            <a:r>
              <a:rPr lang="en-US"/>
              <a:t>Data firms and consumer profiles</a:t>
            </a:r>
          </a:p>
          <a:p>
            <a:r>
              <a:rPr lang="en-US"/>
              <a:t>Credit records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5"/>
          <p:cNvSpPr>
            <a:spLocks noGrp="1" noChangeArrowheads="1"/>
          </p:cNvSpPr>
          <p:nvPr>
            <p:ph type="title"/>
          </p:nvPr>
        </p:nvSpPr>
        <p:spPr/>
        <p:txBody>
          <a:bodyPr/>
          <a:lstStyle/>
          <a:p>
            <a:r>
              <a:rPr lang="en-US"/>
              <a:t>Diverse Privacy Topics (cont.)</a:t>
            </a:r>
          </a:p>
        </p:txBody>
      </p:sp>
      <p:sp>
        <p:nvSpPr>
          <p:cNvPr id="34822" name="Rectangle 6"/>
          <p:cNvSpPr>
            <a:spLocks noGrp="1" noChangeArrowheads="1"/>
          </p:cNvSpPr>
          <p:nvPr>
            <p:ph type="body" idx="1"/>
          </p:nvPr>
        </p:nvSpPr>
        <p:spPr/>
        <p:txBody>
          <a:bodyPr/>
          <a:lstStyle/>
          <a:p>
            <a:pPr>
              <a:buFontTx/>
              <a:buNone/>
            </a:pPr>
            <a:r>
              <a:rPr lang="en-US"/>
              <a:t>Location Tracking:</a:t>
            </a:r>
          </a:p>
          <a:p>
            <a:r>
              <a:rPr lang="en-US"/>
              <a:t>Global Positioning Systems (GPS) -computer or communication services that know exactly where a person is at a particular time</a:t>
            </a:r>
          </a:p>
          <a:p>
            <a:r>
              <a:rPr lang="en-US"/>
              <a:t>Cell phones and other devices are used for location tracking</a:t>
            </a:r>
          </a:p>
          <a:p>
            <a:r>
              <a:rPr lang="en-US"/>
              <a:t>Pros and cons</a:t>
            </a:r>
          </a:p>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Grp="1" noChangeArrowheads="1"/>
          </p:cNvSpPr>
          <p:nvPr>
            <p:ph type="title"/>
          </p:nvPr>
        </p:nvSpPr>
        <p:spPr/>
        <p:txBody>
          <a:bodyPr/>
          <a:lstStyle/>
          <a:p>
            <a:r>
              <a:rPr lang="en-US"/>
              <a:t>Diverse Privacy Topics (cont.)</a:t>
            </a:r>
          </a:p>
        </p:txBody>
      </p:sp>
      <p:sp>
        <p:nvSpPr>
          <p:cNvPr id="58373" name="Rectangle 5"/>
          <p:cNvSpPr>
            <a:spLocks noGrp="1" noChangeArrowheads="1"/>
          </p:cNvSpPr>
          <p:nvPr>
            <p:ph type="body" idx="1"/>
          </p:nvPr>
        </p:nvSpPr>
        <p:spPr/>
        <p:txBody>
          <a:bodyPr/>
          <a:lstStyle/>
          <a:p>
            <a:pPr>
              <a:buFontTx/>
              <a:buNone/>
            </a:pPr>
            <a:r>
              <a:rPr lang="en-US"/>
              <a:t>Stolen and Lost Data:</a:t>
            </a:r>
          </a:p>
          <a:p>
            <a:r>
              <a:rPr lang="en-US"/>
              <a:t>Hackers</a:t>
            </a:r>
          </a:p>
          <a:p>
            <a:r>
              <a:rPr lang="en-US"/>
              <a:t>Physical theft (laptops, thumb-drives, etc.)</a:t>
            </a:r>
          </a:p>
          <a:p>
            <a:r>
              <a:rPr lang="en-US"/>
              <a:t>Requesting information under false pretenses</a:t>
            </a:r>
          </a:p>
          <a:p>
            <a:r>
              <a:rPr lang="en-US"/>
              <a:t>Bribery of employees who have access</a:t>
            </a:r>
          </a:p>
          <a:p>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6"/>
          <p:cNvSpPr>
            <a:spLocks noGrp="1" noChangeArrowheads="1"/>
          </p:cNvSpPr>
          <p:nvPr>
            <p:ph type="title"/>
          </p:nvPr>
        </p:nvSpPr>
        <p:spPr/>
        <p:txBody>
          <a:bodyPr/>
          <a:lstStyle/>
          <a:p>
            <a:r>
              <a:rPr lang="en-US"/>
              <a:t>Diverse Privacy Topics (cont.)</a:t>
            </a:r>
          </a:p>
        </p:txBody>
      </p:sp>
      <p:sp>
        <p:nvSpPr>
          <p:cNvPr id="60423" name="Rectangle 7"/>
          <p:cNvSpPr>
            <a:spLocks noGrp="1" noChangeArrowheads="1"/>
          </p:cNvSpPr>
          <p:nvPr>
            <p:ph type="body" idx="1"/>
          </p:nvPr>
        </p:nvSpPr>
        <p:spPr/>
        <p:txBody>
          <a:bodyPr/>
          <a:lstStyle/>
          <a:p>
            <a:pPr>
              <a:lnSpc>
                <a:spcPct val="90000"/>
              </a:lnSpc>
              <a:buFontTx/>
              <a:buNone/>
            </a:pPr>
            <a:r>
              <a:rPr lang="en-US" sz="2800"/>
              <a:t>What We Do Ourselves:</a:t>
            </a:r>
          </a:p>
          <a:p>
            <a:pPr>
              <a:lnSpc>
                <a:spcPct val="90000"/>
              </a:lnSpc>
            </a:pPr>
            <a:r>
              <a:rPr lang="en-US" sz="2800"/>
              <a:t>Personal information in blogs and online profiles</a:t>
            </a:r>
          </a:p>
          <a:p>
            <a:pPr>
              <a:lnSpc>
                <a:spcPct val="90000"/>
              </a:lnSpc>
            </a:pPr>
            <a:r>
              <a:rPr lang="en-US" sz="2800"/>
              <a:t>Pictures of ourselves and our families</a:t>
            </a:r>
          </a:p>
          <a:p>
            <a:pPr>
              <a:lnSpc>
                <a:spcPct val="90000"/>
              </a:lnSpc>
            </a:pPr>
            <a:r>
              <a:rPr lang="en-US" sz="2800"/>
              <a:t>File sharing and storing</a:t>
            </a:r>
          </a:p>
          <a:p>
            <a:pPr>
              <a:lnSpc>
                <a:spcPct val="90000"/>
              </a:lnSpc>
            </a:pPr>
            <a:r>
              <a:rPr lang="en-US" sz="2800"/>
              <a:t>Is privacy old-fashioned?</a:t>
            </a:r>
          </a:p>
          <a:p>
            <a:pPr lvl="1">
              <a:lnSpc>
                <a:spcPct val="90000"/>
              </a:lnSpc>
            </a:pPr>
            <a:r>
              <a:rPr lang="en-US" sz="2800"/>
              <a:t>Young people put less value on privacy than previous generations</a:t>
            </a:r>
          </a:p>
          <a:p>
            <a:pPr lvl="1">
              <a:lnSpc>
                <a:spcPct val="90000"/>
              </a:lnSpc>
            </a:pPr>
            <a:r>
              <a:rPr lang="en-US" sz="2800"/>
              <a:t>May not understand the risks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r>
              <a:rPr lang="en-US"/>
              <a:t>Diverse Privacy Topics (cont.)</a:t>
            </a:r>
          </a:p>
        </p:txBody>
      </p:sp>
      <p:sp>
        <p:nvSpPr>
          <p:cNvPr id="35845" name="Rectangle 5"/>
          <p:cNvSpPr>
            <a:spLocks noGrp="1" noChangeArrowheads="1"/>
          </p:cNvSpPr>
          <p:nvPr>
            <p:ph type="body" idx="1"/>
          </p:nvPr>
        </p:nvSpPr>
        <p:spPr/>
        <p:txBody>
          <a:bodyPr/>
          <a:lstStyle/>
          <a:p>
            <a:pPr>
              <a:lnSpc>
                <a:spcPct val="90000"/>
              </a:lnSpc>
              <a:buFontTx/>
              <a:buNone/>
            </a:pPr>
            <a:r>
              <a:rPr lang="en-US" sz="2800"/>
              <a:t>Public Records: Access vs. Privacy:</a:t>
            </a:r>
          </a:p>
          <a:p>
            <a:pPr>
              <a:lnSpc>
                <a:spcPct val="90000"/>
              </a:lnSpc>
            </a:pPr>
            <a:r>
              <a:rPr lang="en-US" sz="2800"/>
              <a:t>Public Records - records available to general public (bankruptcy, property, and arrest records, salaries of government employees, etc.)</a:t>
            </a:r>
          </a:p>
          <a:p>
            <a:pPr>
              <a:lnSpc>
                <a:spcPct val="90000"/>
              </a:lnSpc>
            </a:pPr>
            <a:r>
              <a:rPr lang="en-US" sz="2800"/>
              <a:t>Identity theft can arise when public records are accessed</a:t>
            </a:r>
          </a:p>
          <a:p>
            <a:pPr>
              <a:lnSpc>
                <a:spcPct val="90000"/>
              </a:lnSpc>
            </a:pPr>
            <a:r>
              <a:rPr lang="en-US" sz="2800"/>
              <a:t>How should we control access to sensitive public records?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What We Will Cover</a:t>
            </a:r>
          </a:p>
        </p:txBody>
      </p:sp>
      <p:sp>
        <p:nvSpPr>
          <p:cNvPr id="25603" name="Rectangle 3"/>
          <p:cNvSpPr>
            <a:spLocks noGrp="1" noChangeArrowheads="1"/>
          </p:cNvSpPr>
          <p:nvPr>
            <p:ph type="body" idx="1"/>
          </p:nvPr>
        </p:nvSpPr>
        <p:spPr/>
        <p:txBody>
          <a:bodyPr/>
          <a:lstStyle/>
          <a:p>
            <a:r>
              <a:rPr lang="en-US"/>
              <a:t>Privacy and Computer Technology</a:t>
            </a:r>
          </a:p>
          <a:p>
            <a:r>
              <a:rPr lang="en-US"/>
              <a:t>“Big Brother is Watching You”</a:t>
            </a:r>
          </a:p>
          <a:p>
            <a:r>
              <a:rPr lang="en-US"/>
              <a:t>Privacy Topics</a:t>
            </a:r>
          </a:p>
          <a:p>
            <a:r>
              <a:rPr lang="en-US"/>
              <a:t>Protecting Privacy</a:t>
            </a:r>
          </a:p>
          <a:p>
            <a:r>
              <a:rPr lang="en-US"/>
              <a:t>Communications</a:t>
            </a:r>
          </a:p>
          <a:p>
            <a:endParaRPr lang="en-US"/>
          </a:p>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Diverse Privacy Topics (cont.)</a:t>
            </a:r>
          </a:p>
        </p:txBody>
      </p:sp>
      <p:sp>
        <p:nvSpPr>
          <p:cNvPr id="62467" name="Rectangle 3"/>
          <p:cNvSpPr>
            <a:spLocks noGrp="1" noChangeArrowheads="1"/>
          </p:cNvSpPr>
          <p:nvPr>
            <p:ph type="body" idx="1"/>
          </p:nvPr>
        </p:nvSpPr>
        <p:spPr>
          <a:xfrm>
            <a:off x="685800" y="1828800"/>
            <a:ext cx="7772400" cy="4419600"/>
          </a:xfrm>
        </p:spPr>
        <p:txBody>
          <a:bodyPr/>
          <a:lstStyle/>
          <a:p>
            <a:pPr>
              <a:buFontTx/>
              <a:buNone/>
            </a:pPr>
            <a:r>
              <a:rPr lang="en-US"/>
              <a:t>National ID System:</a:t>
            </a:r>
          </a:p>
          <a:p>
            <a:r>
              <a:rPr lang="en-US"/>
              <a:t>Social Security Numbers</a:t>
            </a:r>
          </a:p>
          <a:p>
            <a:pPr lvl="1"/>
            <a:r>
              <a:rPr lang="en-US"/>
              <a:t>Too widely used</a:t>
            </a:r>
          </a:p>
          <a:p>
            <a:pPr lvl="1"/>
            <a:r>
              <a:rPr lang="en-US"/>
              <a:t>Easy to falsify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Diverse Privacy Topics (cont.)</a:t>
            </a:r>
          </a:p>
        </p:txBody>
      </p:sp>
      <p:sp>
        <p:nvSpPr>
          <p:cNvPr id="64515" name="Rectangle 3"/>
          <p:cNvSpPr>
            <a:spLocks noGrp="1" noChangeArrowheads="1"/>
          </p:cNvSpPr>
          <p:nvPr>
            <p:ph type="body" idx="1"/>
          </p:nvPr>
        </p:nvSpPr>
        <p:spPr>
          <a:xfrm>
            <a:off x="685800" y="1828800"/>
            <a:ext cx="7772400" cy="4419600"/>
          </a:xfrm>
        </p:spPr>
        <p:txBody>
          <a:bodyPr/>
          <a:lstStyle/>
          <a:p>
            <a:pPr>
              <a:lnSpc>
                <a:spcPct val="90000"/>
              </a:lnSpc>
              <a:buFontTx/>
              <a:buNone/>
            </a:pPr>
            <a:r>
              <a:rPr lang="en-US"/>
              <a:t>National ID System (Cont.):</a:t>
            </a:r>
          </a:p>
          <a:p>
            <a:pPr>
              <a:lnSpc>
                <a:spcPct val="90000"/>
              </a:lnSpc>
            </a:pPr>
            <a:r>
              <a:rPr lang="en-US"/>
              <a:t>A new national ID system - Pros</a:t>
            </a:r>
          </a:p>
          <a:p>
            <a:pPr lvl="1">
              <a:lnSpc>
                <a:spcPct val="90000"/>
              </a:lnSpc>
            </a:pPr>
            <a:r>
              <a:rPr lang="en-US"/>
              <a:t>would require the card</a:t>
            </a:r>
          </a:p>
          <a:p>
            <a:pPr lvl="1">
              <a:lnSpc>
                <a:spcPct val="90000"/>
              </a:lnSpc>
            </a:pPr>
            <a:r>
              <a:rPr lang="en-US"/>
              <a:t>harder to forge</a:t>
            </a:r>
          </a:p>
          <a:p>
            <a:pPr lvl="1">
              <a:lnSpc>
                <a:spcPct val="90000"/>
              </a:lnSpc>
            </a:pPr>
            <a:r>
              <a:rPr lang="en-US"/>
              <a:t>have to carry only one card</a:t>
            </a:r>
          </a:p>
          <a:p>
            <a:pPr>
              <a:lnSpc>
                <a:spcPct val="90000"/>
              </a:lnSpc>
            </a:pPr>
            <a:r>
              <a:rPr lang="en-US"/>
              <a:t>A new national ID system - Cons</a:t>
            </a:r>
          </a:p>
          <a:p>
            <a:pPr lvl="1">
              <a:lnSpc>
                <a:spcPct val="90000"/>
              </a:lnSpc>
            </a:pPr>
            <a:r>
              <a:rPr lang="en-US"/>
              <a:t>Threat to freedom and privacy</a:t>
            </a:r>
          </a:p>
          <a:p>
            <a:pPr lvl="1">
              <a:lnSpc>
                <a:spcPct val="90000"/>
              </a:lnSpc>
            </a:pPr>
            <a:r>
              <a:rPr lang="en-US"/>
              <a:t>Increased potential for abuse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US"/>
              <a:t>Diverse Privacy Topics (cont.)</a:t>
            </a:r>
          </a:p>
        </p:txBody>
      </p:sp>
      <p:sp>
        <p:nvSpPr>
          <p:cNvPr id="66565" name="Rectangle 5"/>
          <p:cNvSpPr>
            <a:spLocks noGrp="1" noChangeArrowheads="1"/>
          </p:cNvSpPr>
          <p:nvPr>
            <p:ph type="body" idx="1"/>
          </p:nvPr>
        </p:nvSpPr>
        <p:spPr/>
        <p:txBody>
          <a:bodyPr/>
          <a:lstStyle/>
          <a:p>
            <a:pPr>
              <a:lnSpc>
                <a:spcPct val="80000"/>
              </a:lnSpc>
              <a:buFontTx/>
              <a:buNone/>
            </a:pPr>
            <a:r>
              <a:rPr lang="en-US" sz="2800"/>
              <a:t>Children:</a:t>
            </a:r>
          </a:p>
          <a:p>
            <a:pPr>
              <a:lnSpc>
                <a:spcPct val="80000"/>
              </a:lnSpc>
            </a:pPr>
            <a:r>
              <a:rPr lang="en-US" sz="2800"/>
              <a:t>The Internet</a:t>
            </a:r>
          </a:p>
          <a:p>
            <a:pPr lvl="1">
              <a:lnSpc>
                <a:spcPct val="80000"/>
              </a:lnSpc>
            </a:pPr>
            <a:r>
              <a:rPr lang="en-US" sz="2800"/>
              <a:t>Not able to make decisions on when to provide information</a:t>
            </a:r>
          </a:p>
          <a:p>
            <a:pPr lvl="1">
              <a:lnSpc>
                <a:spcPct val="80000"/>
              </a:lnSpc>
            </a:pPr>
            <a:r>
              <a:rPr lang="en-US" sz="2800"/>
              <a:t>Vulnerable to online predators</a:t>
            </a:r>
          </a:p>
          <a:p>
            <a:pPr>
              <a:lnSpc>
                <a:spcPct val="80000"/>
              </a:lnSpc>
            </a:pPr>
            <a:r>
              <a:rPr lang="en-US" sz="2800"/>
              <a:t>Parental monitoring</a:t>
            </a:r>
          </a:p>
          <a:p>
            <a:pPr lvl="1">
              <a:lnSpc>
                <a:spcPct val="80000"/>
              </a:lnSpc>
            </a:pPr>
            <a:r>
              <a:rPr lang="en-US" sz="2800"/>
              <a:t>Software to monitor Web usage</a:t>
            </a:r>
          </a:p>
          <a:p>
            <a:pPr lvl="1">
              <a:lnSpc>
                <a:spcPct val="80000"/>
              </a:lnSpc>
            </a:pPr>
            <a:r>
              <a:rPr lang="en-US" sz="2800"/>
              <a:t>Web cams to monitor children while parents are at work</a:t>
            </a:r>
          </a:p>
          <a:p>
            <a:pPr lvl="1">
              <a:lnSpc>
                <a:spcPct val="80000"/>
              </a:lnSpc>
            </a:pPr>
            <a:r>
              <a:rPr lang="en-US" sz="2800"/>
              <a:t>GPS tracking via cell phones or RFID</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z="4000"/>
              <a:t>Diverse Privacy Topics</a:t>
            </a:r>
            <a:br>
              <a:rPr lang="en-US" sz="4000"/>
            </a:br>
            <a:r>
              <a:rPr lang="en-US" sz="4000"/>
              <a:t>Discussion Questions</a:t>
            </a:r>
          </a:p>
        </p:txBody>
      </p:sp>
      <p:sp>
        <p:nvSpPr>
          <p:cNvPr id="68611" name="Rectangle 3"/>
          <p:cNvSpPr>
            <a:spLocks noGrp="1" noChangeArrowheads="1"/>
          </p:cNvSpPr>
          <p:nvPr>
            <p:ph type="body" idx="1"/>
          </p:nvPr>
        </p:nvSpPr>
        <p:spPr/>
        <p:txBody>
          <a:bodyPr/>
          <a:lstStyle/>
          <a:p>
            <a:r>
              <a:rPr lang="en-US"/>
              <a:t>Is there information that you have posted to the Web that you later removed? Why did you remove it? Were there consequences to posting the information? </a:t>
            </a:r>
          </a:p>
          <a:p>
            <a:r>
              <a:rPr lang="en-US"/>
              <a:t>Have you seen information that others have posted about themselves that you would not reveal about yourself?</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Protecting Privacy</a:t>
            </a:r>
          </a:p>
        </p:txBody>
      </p:sp>
      <p:sp>
        <p:nvSpPr>
          <p:cNvPr id="36867" name="Rectangle 3"/>
          <p:cNvSpPr>
            <a:spLocks noGrp="1" noChangeArrowheads="1"/>
          </p:cNvSpPr>
          <p:nvPr>
            <p:ph type="body" idx="1"/>
          </p:nvPr>
        </p:nvSpPr>
        <p:spPr/>
        <p:txBody>
          <a:bodyPr/>
          <a:lstStyle/>
          <a:p>
            <a:pPr>
              <a:lnSpc>
                <a:spcPct val="90000"/>
              </a:lnSpc>
              <a:buFontTx/>
              <a:buNone/>
            </a:pPr>
            <a:r>
              <a:rPr lang="en-US"/>
              <a:t>Technology and Markets:</a:t>
            </a:r>
          </a:p>
          <a:p>
            <a:pPr>
              <a:lnSpc>
                <a:spcPct val="90000"/>
              </a:lnSpc>
            </a:pPr>
            <a:r>
              <a:rPr lang="en-US"/>
              <a:t>Privacy enhancing-technologies for consumers</a:t>
            </a:r>
          </a:p>
          <a:p>
            <a:pPr>
              <a:lnSpc>
                <a:spcPct val="90000"/>
              </a:lnSpc>
            </a:pPr>
            <a:r>
              <a:rPr lang="en-US"/>
              <a:t>Encryption</a:t>
            </a:r>
          </a:p>
          <a:p>
            <a:pPr lvl="1">
              <a:lnSpc>
                <a:spcPct val="90000"/>
              </a:lnSpc>
            </a:pPr>
            <a:r>
              <a:rPr lang="en-US"/>
              <a:t>Public-key cryptography</a:t>
            </a:r>
          </a:p>
          <a:p>
            <a:pPr>
              <a:lnSpc>
                <a:spcPct val="90000"/>
              </a:lnSpc>
            </a:pPr>
            <a:r>
              <a:rPr lang="en-US"/>
              <a:t>Business tools and policies for protecting data</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4"/>
          <p:cNvSpPr>
            <a:spLocks noGrp="1" noChangeArrowheads="1"/>
          </p:cNvSpPr>
          <p:nvPr>
            <p:ph type="title"/>
          </p:nvPr>
        </p:nvSpPr>
        <p:spPr/>
        <p:txBody>
          <a:bodyPr/>
          <a:lstStyle/>
          <a:p>
            <a:r>
              <a:rPr lang="en-US"/>
              <a:t>Protecting Privacy (cont.)</a:t>
            </a:r>
          </a:p>
        </p:txBody>
      </p:sp>
      <p:sp>
        <p:nvSpPr>
          <p:cNvPr id="70661" name="Rectangle 5"/>
          <p:cNvSpPr>
            <a:spLocks noGrp="1" noChangeArrowheads="1"/>
          </p:cNvSpPr>
          <p:nvPr>
            <p:ph type="body" idx="1"/>
          </p:nvPr>
        </p:nvSpPr>
        <p:spPr/>
        <p:txBody>
          <a:bodyPr/>
          <a:lstStyle/>
          <a:p>
            <a:pPr>
              <a:lnSpc>
                <a:spcPct val="80000"/>
              </a:lnSpc>
              <a:buFontTx/>
              <a:buNone/>
            </a:pPr>
            <a:r>
              <a:rPr lang="en-US" sz="2800"/>
              <a:t>Rights and laws:</a:t>
            </a:r>
          </a:p>
          <a:p>
            <a:pPr>
              <a:lnSpc>
                <a:spcPct val="80000"/>
              </a:lnSpc>
            </a:pPr>
            <a:r>
              <a:rPr lang="en-US" sz="2800"/>
              <a:t>Theories</a:t>
            </a:r>
          </a:p>
          <a:p>
            <a:pPr lvl="1">
              <a:lnSpc>
                <a:spcPct val="80000"/>
              </a:lnSpc>
            </a:pPr>
            <a:r>
              <a:rPr lang="en-US" sz="2800"/>
              <a:t>Warren and Brandeis</a:t>
            </a:r>
          </a:p>
          <a:p>
            <a:pPr lvl="1">
              <a:lnSpc>
                <a:spcPct val="80000"/>
              </a:lnSpc>
            </a:pPr>
            <a:r>
              <a:rPr lang="en-US" sz="2800"/>
              <a:t>Thomson</a:t>
            </a:r>
          </a:p>
          <a:p>
            <a:pPr>
              <a:lnSpc>
                <a:spcPct val="80000"/>
              </a:lnSpc>
            </a:pPr>
            <a:r>
              <a:rPr lang="en-US" sz="2800"/>
              <a:t>Transactions</a:t>
            </a:r>
          </a:p>
          <a:p>
            <a:pPr>
              <a:lnSpc>
                <a:spcPct val="80000"/>
              </a:lnSpc>
            </a:pPr>
            <a:r>
              <a:rPr lang="en-US" sz="2800"/>
              <a:t>Ownership of personal data</a:t>
            </a:r>
          </a:p>
          <a:p>
            <a:pPr>
              <a:lnSpc>
                <a:spcPct val="80000"/>
              </a:lnSpc>
            </a:pPr>
            <a:r>
              <a:rPr lang="en-US" sz="2800"/>
              <a:t>Regulation</a:t>
            </a:r>
          </a:p>
          <a:p>
            <a:pPr lvl="1">
              <a:lnSpc>
                <a:spcPct val="80000"/>
              </a:lnSpc>
            </a:pPr>
            <a:r>
              <a:rPr lang="en-US" sz="2800"/>
              <a:t>Health Insurance Portability and Accountability Act (HIPAA)</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p:cNvSpPr>
            <a:spLocks noGrp="1" noChangeArrowheads="1"/>
          </p:cNvSpPr>
          <p:nvPr>
            <p:ph type="title"/>
          </p:nvPr>
        </p:nvSpPr>
        <p:spPr/>
        <p:txBody>
          <a:bodyPr/>
          <a:lstStyle/>
          <a:p>
            <a:r>
              <a:rPr lang="en-US"/>
              <a:t>Protecting Privacy (cont.)</a:t>
            </a:r>
          </a:p>
        </p:txBody>
      </p:sp>
      <p:sp>
        <p:nvSpPr>
          <p:cNvPr id="71685" name="Rectangle 5"/>
          <p:cNvSpPr>
            <a:spLocks noGrp="1" noChangeArrowheads="1"/>
          </p:cNvSpPr>
          <p:nvPr>
            <p:ph type="body" idx="1"/>
          </p:nvPr>
        </p:nvSpPr>
        <p:spPr/>
        <p:txBody>
          <a:bodyPr/>
          <a:lstStyle/>
          <a:p>
            <a:pPr>
              <a:lnSpc>
                <a:spcPct val="90000"/>
              </a:lnSpc>
              <a:buFontTx/>
              <a:buNone/>
            </a:pPr>
            <a:r>
              <a:rPr lang="en-US" sz="2800"/>
              <a:t>Rights and laws: Contrasting Viewpoints:</a:t>
            </a:r>
          </a:p>
          <a:p>
            <a:pPr>
              <a:lnSpc>
                <a:spcPct val="90000"/>
              </a:lnSpc>
            </a:pPr>
            <a:r>
              <a:rPr lang="en-US" sz="2800"/>
              <a:t>Free Market View</a:t>
            </a:r>
          </a:p>
          <a:p>
            <a:pPr lvl="1">
              <a:lnSpc>
                <a:spcPct val="90000"/>
              </a:lnSpc>
            </a:pPr>
            <a:r>
              <a:rPr lang="en-US" sz="2800"/>
              <a:t>Freedom of consumers to make voluntary agreements</a:t>
            </a:r>
          </a:p>
          <a:p>
            <a:pPr lvl="1">
              <a:lnSpc>
                <a:spcPct val="90000"/>
              </a:lnSpc>
            </a:pPr>
            <a:r>
              <a:rPr lang="en-US" sz="2800"/>
              <a:t>Diversity of individual tastes and values</a:t>
            </a:r>
          </a:p>
          <a:p>
            <a:pPr lvl="1">
              <a:lnSpc>
                <a:spcPct val="90000"/>
              </a:lnSpc>
            </a:pPr>
            <a:r>
              <a:rPr lang="en-US" sz="2800"/>
              <a:t>Response of the market to consumer preferences</a:t>
            </a:r>
          </a:p>
          <a:p>
            <a:pPr lvl="1">
              <a:lnSpc>
                <a:spcPct val="90000"/>
              </a:lnSpc>
            </a:pPr>
            <a:r>
              <a:rPr lang="en-US" sz="2800"/>
              <a:t>Usefulness of contracts</a:t>
            </a:r>
          </a:p>
          <a:p>
            <a:pPr lvl="1">
              <a:lnSpc>
                <a:spcPct val="90000"/>
              </a:lnSpc>
            </a:pPr>
            <a:r>
              <a:rPr lang="en-US" sz="2800"/>
              <a:t>Flaws of regulatory solutions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4"/>
          <p:cNvSpPr>
            <a:spLocks noGrp="1" noChangeArrowheads="1"/>
          </p:cNvSpPr>
          <p:nvPr>
            <p:ph type="title"/>
          </p:nvPr>
        </p:nvSpPr>
        <p:spPr/>
        <p:txBody>
          <a:bodyPr/>
          <a:lstStyle/>
          <a:p>
            <a:r>
              <a:rPr lang="en-US"/>
              <a:t>Protecting Privacy (cont.)</a:t>
            </a:r>
          </a:p>
        </p:txBody>
      </p:sp>
      <p:sp>
        <p:nvSpPr>
          <p:cNvPr id="72709" name="Rectangle 5"/>
          <p:cNvSpPr>
            <a:spLocks noGrp="1" noChangeArrowheads="1"/>
          </p:cNvSpPr>
          <p:nvPr>
            <p:ph type="body" idx="1"/>
          </p:nvPr>
        </p:nvSpPr>
        <p:spPr/>
        <p:txBody>
          <a:bodyPr/>
          <a:lstStyle/>
          <a:p>
            <a:pPr>
              <a:lnSpc>
                <a:spcPct val="90000"/>
              </a:lnSpc>
              <a:buFontTx/>
              <a:buNone/>
            </a:pPr>
            <a:r>
              <a:rPr lang="en-US" sz="2800"/>
              <a:t>Rights and laws: Contrasting Viewpoints (cont.):</a:t>
            </a:r>
          </a:p>
          <a:p>
            <a:pPr>
              <a:lnSpc>
                <a:spcPct val="90000"/>
              </a:lnSpc>
            </a:pPr>
            <a:r>
              <a:rPr lang="en-US" sz="2800"/>
              <a:t>Consumer Protection View</a:t>
            </a:r>
          </a:p>
          <a:p>
            <a:pPr lvl="1">
              <a:lnSpc>
                <a:spcPct val="90000"/>
              </a:lnSpc>
            </a:pPr>
            <a:r>
              <a:rPr lang="en-US" sz="2800"/>
              <a:t>Uses of personal information</a:t>
            </a:r>
          </a:p>
          <a:p>
            <a:pPr lvl="1">
              <a:lnSpc>
                <a:spcPct val="90000"/>
              </a:lnSpc>
            </a:pPr>
            <a:r>
              <a:rPr lang="en-US" sz="2800"/>
              <a:t>Costly and disruptive results of errors in databases</a:t>
            </a:r>
          </a:p>
          <a:p>
            <a:pPr lvl="1">
              <a:lnSpc>
                <a:spcPct val="90000"/>
              </a:lnSpc>
            </a:pPr>
            <a:r>
              <a:rPr lang="en-US" sz="2800"/>
              <a:t>Ease with which personal information leaks out</a:t>
            </a:r>
          </a:p>
          <a:p>
            <a:pPr lvl="1">
              <a:lnSpc>
                <a:spcPct val="90000"/>
              </a:lnSpc>
            </a:pPr>
            <a:r>
              <a:rPr lang="en-US" sz="2800"/>
              <a:t>Consumers need protection from their own lack of knowledge, judgment, or interest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t>Protecting Privacy (cont.)</a:t>
            </a:r>
          </a:p>
        </p:txBody>
      </p:sp>
      <p:sp>
        <p:nvSpPr>
          <p:cNvPr id="73731" name="Rectangle 3"/>
          <p:cNvSpPr>
            <a:spLocks noGrp="1" noChangeArrowheads="1"/>
          </p:cNvSpPr>
          <p:nvPr>
            <p:ph type="body" idx="1"/>
          </p:nvPr>
        </p:nvSpPr>
        <p:spPr/>
        <p:txBody>
          <a:bodyPr/>
          <a:lstStyle/>
          <a:p>
            <a:pPr>
              <a:buFontTx/>
              <a:buNone/>
            </a:pPr>
            <a:r>
              <a:rPr lang="en-US"/>
              <a:t>Privacy Regulations in the European Union (EU):</a:t>
            </a:r>
          </a:p>
          <a:p>
            <a:r>
              <a:rPr lang="en-US"/>
              <a:t>Data Protection Directive</a:t>
            </a:r>
          </a:p>
          <a:p>
            <a:pPr lvl="1"/>
            <a:r>
              <a:rPr lang="en-US"/>
              <a:t>More strict than U.S. regulations</a:t>
            </a:r>
          </a:p>
          <a:p>
            <a:pPr lvl="1"/>
            <a:r>
              <a:rPr lang="en-US"/>
              <a:t>Abuses still occur</a:t>
            </a:r>
          </a:p>
          <a:p>
            <a:pPr lvl="1"/>
            <a:r>
              <a:rPr lang="en-US"/>
              <a:t>Puts requirements on businesses outside the EU</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z="4000"/>
              <a:t>Protecting Privacy</a:t>
            </a:r>
            <a:br>
              <a:rPr lang="en-US" sz="4000"/>
            </a:br>
            <a:r>
              <a:rPr lang="en-US" sz="4000"/>
              <a:t>Discussion Question</a:t>
            </a:r>
          </a:p>
        </p:txBody>
      </p:sp>
      <p:sp>
        <p:nvSpPr>
          <p:cNvPr id="74755" name="Rectangle 3"/>
          <p:cNvSpPr>
            <a:spLocks noGrp="1" noChangeArrowheads="1"/>
          </p:cNvSpPr>
          <p:nvPr>
            <p:ph type="body" idx="1"/>
          </p:nvPr>
        </p:nvSpPr>
        <p:spPr/>
        <p:txBody>
          <a:bodyPr/>
          <a:lstStyle/>
          <a:p>
            <a:r>
              <a:rPr lang="en-US"/>
              <a:t>How would the free-market view and the consumer protection view differ on errors in Credit Bureau databases?</a:t>
            </a:r>
          </a:p>
          <a:p>
            <a:r>
              <a:rPr lang="en-US"/>
              <a:t>Who is the consumer in this situation?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Privacy and Computer Technology</a:t>
            </a:r>
          </a:p>
        </p:txBody>
      </p:sp>
      <p:sp>
        <p:nvSpPr>
          <p:cNvPr id="39939" name="Rectangle 3"/>
          <p:cNvSpPr>
            <a:spLocks noGrp="1" noChangeArrowheads="1"/>
          </p:cNvSpPr>
          <p:nvPr>
            <p:ph type="body" idx="1"/>
          </p:nvPr>
        </p:nvSpPr>
        <p:spPr/>
        <p:txBody>
          <a:bodyPr/>
          <a:lstStyle/>
          <a:p>
            <a:pPr>
              <a:buFontTx/>
              <a:buNone/>
            </a:pPr>
            <a:r>
              <a:rPr lang="en-US"/>
              <a:t>Key Aspects of Privacy:</a:t>
            </a:r>
          </a:p>
          <a:p>
            <a:r>
              <a:rPr lang="en-US"/>
              <a:t>Freedom from intrusion (being left alone)</a:t>
            </a:r>
          </a:p>
          <a:p>
            <a:r>
              <a:rPr lang="en-US"/>
              <a:t>Control of information about oneself</a:t>
            </a:r>
          </a:p>
          <a:p>
            <a:r>
              <a:rPr lang="en-US"/>
              <a:t>Freedom from surveillance (being tracked, followed, watched)</a:t>
            </a:r>
          </a:p>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Grp="1" noChangeArrowheads="1"/>
          </p:cNvSpPr>
          <p:nvPr>
            <p:ph type="title"/>
          </p:nvPr>
        </p:nvSpPr>
        <p:spPr/>
        <p:txBody>
          <a:bodyPr/>
          <a:lstStyle/>
          <a:p>
            <a:r>
              <a:rPr lang="en-US"/>
              <a:t>Communication</a:t>
            </a:r>
          </a:p>
        </p:txBody>
      </p:sp>
      <p:sp>
        <p:nvSpPr>
          <p:cNvPr id="75781" name="Rectangle 5"/>
          <p:cNvSpPr>
            <a:spLocks noGrp="1" noChangeArrowheads="1"/>
          </p:cNvSpPr>
          <p:nvPr>
            <p:ph type="body" idx="1"/>
          </p:nvPr>
        </p:nvSpPr>
        <p:spPr/>
        <p:txBody>
          <a:bodyPr/>
          <a:lstStyle/>
          <a:p>
            <a:pPr>
              <a:lnSpc>
                <a:spcPct val="80000"/>
              </a:lnSpc>
              <a:buFontTx/>
              <a:buNone/>
            </a:pPr>
            <a:r>
              <a:rPr lang="en-US" sz="2400"/>
              <a:t>Wiretapping and E-mail Protection:</a:t>
            </a:r>
          </a:p>
          <a:p>
            <a:pPr>
              <a:lnSpc>
                <a:spcPct val="80000"/>
              </a:lnSpc>
            </a:pPr>
            <a:r>
              <a:rPr lang="en-US" sz="2400"/>
              <a:t>Telephone</a:t>
            </a:r>
          </a:p>
          <a:p>
            <a:pPr lvl="1">
              <a:lnSpc>
                <a:spcPct val="80000"/>
              </a:lnSpc>
            </a:pPr>
            <a:r>
              <a:rPr lang="en-US" sz="2400"/>
              <a:t>1934 Communications Act prohibited interception of messages</a:t>
            </a:r>
          </a:p>
          <a:p>
            <a:pPr lvl="1">
              <a:lnSpc>
                <a:spcPct val="80000"/>
              </a:lnSpc>
            </a:pPr>
            <a:r>
              <a:rPr lang="en-US" sz="2400"/>
              <a:t>1968 Omnibus Crime Control and Safe Streets Act allowed wiretapping and electronic surveillance by law-enforcement (with court order)</a:t>
            </a:r>
          </a:p>
          <a:p>
            <a:pPr>
              <a:lnSpc>
                <a:spcPct val="80000"/>
              </a:lnSpc>
            </a:pPr>
            <a:r>
              <a:rPr lang="en-US" sz="2400"/>
              <a:t>E-mail and other new communications</a:t>
            </a:r>
          </a:p>
          <a:p>
            <a:pPr lvl="1">
              <a:lnSpc>
                <a:spcPct val="80000"/>
              </a:lnSpc>
            </a:pPr>
            <a:r>
              <a:rPr lang="en-US" sz="2400"/>
              <a:t>Electronic Communications Privacy Act of 1986 (ECPA) extended the 1968 wiretapping laws to include electronic communications, restricts government access to e-mail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Communication (cont.)</a:t>
            </a:r>
          </a:p>
        </p:txBody>
      </p:sp>
      <p:sp>
        <p:nvSpPr>
          <p:cNvPr id="76803" name="Rectangle 3"/>
          <p:cNvSpPr>
            <a:spLocks noGrp="1" noChangeArrowheads="1"/>
          </p:cNvSpPr>
          <p:nvPr>
            <p:ph type="body" idx="1"/>
          </p:nvPr>
        </p:nvSpPr>
        <p:spPr/>
        <p:txBody>
          <a:bodyPr/>
          <a:lstStyle/>
          <a:p>
            <a:pPr marL="609600" indent="-609600">
              <a:lnSpc>
                <a:spcPct val="80000"/>
              </a:lnSpc>
              <a:buFontTx/>
              <a:buNone/>
            </a:pPr>
            <a:r>
              <a:rPr lang="en-US" sz="2800"/>
              <a:t>Designing Communications Systems for Interception:</a:t>
            </a:r>
          </a:p>
          <a:p>
            <a:pPr marL="609600" indent="-609600">
              <a:lnSpc>
                <a:spcPct val="80000"/>
              </a:lnSpc>
            </a:pPr>
            <a:r>
              <a:rPr lang="en-US" sz="2800"/>
              <a:t>Communications Assistance for Law Enforcement Act of 1994 (CALEA)</a:t>
            </a:r>
          </a:p>
          <a:p>
            <a:pPr marL="1066800" lvl="1" indent="-609600">
              <a:lnSpc>
                <a:spcPct val="80000"/>
              </a:lnSpc>
            </a:pPr>
            <a:r>
              <a:rPr lang="en-US" sz="2800"/>
              <a:t>Telecommunications equipment must be designed to ensure government can intercept telephone calls</a:t>
            </a:r>
          </a:p>
          <a:p>
            <a:pPr marL="1066800" lvl="1" indent="-609600">
              <a:lnSpc>
                <a:spcPct val="80000"/>
              </a:lnSpc>
            </a:pPr>
            <a:r>
              <a:rPr lang="en-US" sz="2800"/>
              <a:t>Rules and requirements written by Federal Communications Commission (FCC)</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Communication (cont.)</a:t>
            </a:r>
          </a:p>
        </p:txBody>
      </p:sp>
      <p:sp>
        <p:nvSpPr>
          <p:cNvPr id="77827" name="Rectangle 3"/>
          <p:cNvSpPr>
            <a:spLocks noGrp="1" noChangeArrowheads="1"/>
          </p:cNvSpPr>
          <p:nvPr>
            <p:ph type="body" idx="1"/>
          </p:nvPr>
        </p:nvSpPr>
        <p:spPr/>
        <p:txBody>
          <a:bodyPr/>
          <a:lstStyle/>
          <a:p>
            <a:pPr>
              <a:buFontTx/>
              <a:buNone/>
            </a:pPr>
            <a:r>
              <a:rPr lang="en-US"/>
              <a:t>Secret Intelligence Gathering:</a:t>
            </a:r>
          </a:p>
          <a:p>
            <a:r>
              <a:rPr lang="en-US"/>
              <a:t>The National Security Agency (NSA)</a:t>
            </a:r>
          </a:p>
          <a:p>
            <a:pPr lvl="1"/>
            <a:r>
              <a:rPr lang="en-US"/>
              <a:t>Foreign Intelligence Surveillance Act (FISA) established oversight rules for the NSA</a:t>
            </a:r>
          </a:p>
          <a:p>
            <a:r>
              <a:rPr lang="en-US"/>
              <a:t>Secret access to communications records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Communication (cont.)</a:t>
            </a:r>
          </a:p>
        </p:txBody>
      </p:sp>
      <p:sp>
        <p:nvSpPr>
          <p:cNvPr id="78851" name="Rectangle 3"/>
          <p:cNvSpPr>
            <a:spLocks noGrp="1" noChangeArrowheads="1"/>
          </p:cNvSpPr>
          <p:nvPr>
            <p:ph type="body" idx="1"/>
          </p:nvPr>
        </p:nvSpPr>
        <p:spPr/>
        <p:txBody>
          <a:bodyPr/>
          <a:lstStyle/>
          <a:p>
            <a:pPr>
              <a:buFontTx/>
              <a:buNone/>
            </a:pPr>
            <a:r>
              <a:rPr lang="en-US"/>
              <a:t>Encryption Policy:</a:t>
            </a:r>
          </a:p>
          <a:p>
            <a:r>
              <a:rPr lang="en-US"/>
              <a:t>Government ban on export of strong encryption software in the 1990s (removed in 2000)</a:t>
            </a:r>
          </a:p>
          <a:p>
            <a:r>
              <a:rPr lang="en-US"/>
              <a:t>Pretty Good Privacy (PGP)</a:t>
            </a:r>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sz="4000"/>
              <a:t>Communication</a:t>
            </a:r>
            <a:br>
              <a:rPr lang="en-US" sz="4000"/>
            </a:br>
            <a:r>
              <a:rPr lang="en-US" sz="4000"/>
              <a:t>Discussion Questions</a:t>
            </a:r>
          </a:p>
        </p:txBody>
      </p:sp>
      <p:sp>
        <p:nvSpPr>
          <p:cNvPr id="79875" name="Rectangle 3"/>
          <p:cNvSpPr>
            <a:spLocks noGrp="1" noChangeArrowheads="1"/>
          </p:cNvSpPr>
          <p:nvPr>
            <p:ph type="body" idx="1"/>
          </p:nvPr>
        </p:nvSpPr>
        <p:spPr/>
        <p:txBody>
          <a:bodyPr/>
          <a:lstStyle/>
          <a:p>
            <a:r>
              <a:rPr lang="en-US"/>
              <a:t>What types of communication exist today that did not exist in 1968 when wiretapping was finally approved for law-enforcement agencies?</a:t>
            </a:r>
          </a:p>
          <a:p>
            <a:r>
              <a:rPr lang="en-US"/>
              <a:t>What type of electronic communications do you use on a regular basis?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Privacy and Computer Technology (cont.)</a:t>
            </a:r>
          </a:p>
        </p:txBody>
      </p:sp>
      <p:sp>
        <p:nvSpPr>
          <p:cNvPr id="41987" name="Rectangle 3"/>
          <p:cNvSpPr>
            <a:spLocks noGrp="1" noChangeArrowheads="1"/>
          </p:cNvSpPr>
          <p:nvPr>
            <p:ph type="body" idx="1"/>
          </p:nvPr>
        </p:nvSpPr>
        <p:spPr/>
        <p:txBody>
          <a:bodyPr/>
          <a:lstStyle/>
          <a:p>
            <a:pPr>
              <a:buFontTx/>
              <a:buNone/>
            </a:pPr>
            <a:r>
              <a:rPr lang="en-US"/>
              <a:t>New Technology, New Risks:</a:t>
            </a:r>
          </a:p>
          <a:p>
            <a:r>
              <a:rPr lang="en-US"/>
              <a:t>Government and private databases</a:t>
            </a:r>
          </a:p>
          <a:p>
            <a:r>
              <a:rPr lang="en-US"/>
              <a:t>Sophisticated tools for surveillance and data analysis</a:t>
            </a:r>
          </a:p>
          <a:p>
            <a:r>
              <a:rPr lang="en-US"/>
              <a:t>Vulnerability of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p:txBody>
          <a:bodyPr/>
          <a:lstStyle/>
          <a:p>
            <a:r>
              <a:rPr lang="en-US"/>
              <a:t>Privacy and Computer Technology (cont.)</a:t>
            </a:r>
          </a:p>
        </p:txBody>
      </p:sp>
      <p:sp>
        <p:nvSpPr>
          <p:cNvPr id="43013" name="Rectangle 5"/>
          <p:cNvSpPr>
            <a:spLocks noGrp="1" noChangeArrowheads="1"/>
          </p:cNvSpPr>
          <p:nvPr>
            <p:ph type="body" idx="1"/>
          </p:nvPr>
        </p:nvSpPr>
        <p:spPr/>
        <p:txBody>
          <a:bodyPr/>
          <a:lstStyle/>
          <a:p>
            <a:pPr>
              <a:lnSpc>
                <a:spcPct val="90000"/>
              </a:lnSpc>
              <a:buFontTx/>
              <a:buNone/>
            </a:pPr>
            <a:r>
              <a:rPr lang="en-US"/>
              <a:t>Terminology:</a:t>
            </a:r>
          </a:p>
          <a:p>
            <a:pPr>
              <a:lnSpc>
                <a:spcPct val="90000"/>
              </a:lnSpc>
            </a:pPr>
            <a:r>
              <a:rPr lang="en-US"/>
              <a:t>Invisible information gathering - collection of personal information about someone without the person’s knowledge</a:t>
            </a:r>
          </a:p>
          <a:p>
            <a:pPr>
              <a:lnSpc>
                <a:spcPct val="90000"/>
              </a:lnSpc>
            </a:pPr>
            <a:r>
              <a:rPr lang="en-US"/>
              <a:t>Secondary use - use of personal information for a purpose other than the one it was provided for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ChangeArrowheads="1"/>
          </p:cNvSpPr>
          <p:nvPr>
            <p:ph type="title"/>
          </p:nvPr>
        </p:nvSpPr>
        <p:spPr/>
        <p:txBody>
          <a:bodyPr/>
          <a:lstStyle/>
          <a:p>
            <a:r>
              <a:rPr lang="en-US"/>
              <a:t>Privacy and Computer Technology (cont.)</a:t>
            </a:r>
          </a:p>
        </p:txBody>
      </p:sp>
      <p:sp>
        <p:nvSpPr>
          <p:cNvPr id="44037" name="Rectangle 5"/>
          <p:cNvSpPr>
            <a:spLocks noGrp="1" noChangeArrowheads="1"/>
          </p:cNvSpPr>
          <p:nvPr>
            <p:ph type="body" idx="1"/>
          </p:nvPr>
        </p:nvSpPr>
        <p:spPr/>
        <p:txBody>
          <a:bodyPr/>
          <a:lstStyle/>
          <a:p>
            <a:pPr>
              <a:lnSpc>
                <a:spcPct val="90000"/>
              </a:lnSpc>
              <a:buFontTx/>
              <a:buNone/>
            </a:pPr>
            <a:r>
              <a:rPr lang="en-US"/>
              <a:t>Terminology (cont.):</a:t>
            </a:r>
          </a:p>
          <a:p>
            <a:pPr>
              <a:lnSpc>
                <a:spcPct val="90000"/>
              </a:lnSpc>
            </a:pPr>
            <a:r>
              <a:rPr lang="en-US"/>
              <a:t>Data mining - searching and analyzing masses of data to find patterns and develop new information or knowledge</a:t>
            </a:r>
          </a:p>
          <a:p>
            <a:pPr>
              <a:lnSpc>
                <a:spcPct val="90000"/>
              </a:lnSpc>
            </a:pPr>
            <a:r>
              <a:rPr lang="en-US"/>
              <a:t>Computer matching - combining and comparing information from different databases (using social security number, for example, to match records)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2" name="Rectangle 6"/>
          <p:cNvSpPr>
            <a:spLocks noGrp="1" noChangeArrowheads="1"/>
          </p:cNvSpPr>
          <p:nvPr>
            <p:ph type="title"/>
          </p:nvPr>
        </p:nvSpPr>
        <p:spPr/>
        <p:txBody>
          <a:bodyPr/>
          <a:lstStyle/>
          <a:p>
            <a:r>
              <a:rPr lang="en-US"/>
              <a:t>Privacy and Computer Technology (cont.)</a:t>
            </a:r>
          </a:p>
        </p:txBody>
      </p:sp>
      <p:sp>
        <p:nvSpPr>
          <p:cNvPr id="45063" name="Rectangle 7"/>
          <p:cNvSpPr>
            <a:spLocks noGrp="1" noChangeArrowheads="1"/>
          </p:cNvSpPr>
          <p:nvPr>
            <p:ph type="body" idx="1"/>
          </p:nvPr>
        </p:nvSpPr>
        <p:spPr/>
        <p:txBody>
          <a:bodyPr/>
          <a:lstStyle/>
          <a:p>
            <a:pPr>
              <a:buFontTx/>
              <a:buNone/>
            </a:pPr>
            <a:r>
              <a:rPr lang="en-US"/>
              <a:t>Terminology (cont.):</a:t>
            </a:r>
          </a:p>
          <a:p>
            <a:r>
              <a:rPr lang="en-US"/>
              <a:t>Computer profiling - analyzing data in computer files to determine characteristics of people most likely to engage in certain behavior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Privacy and Computer Technology (cont.)</a:t>
            </a:r>
          </a:p>
        </p:txBody>
      </p:sp>
      <p:sp>
        <p:nvSpPr>
          <p:cNvPr id="46083" name="Rectangle 3"/>
          <p:cNvSpPr>
            <a:spLocks noGrp="1" noChangeArrowheads="1"/>
          </p:cNvSpPr>
          <p:nvPr>
            <p:ph type="body" idx="1"/>
          </p:nvPr>
        </p:nvSpPr>
        <p:spPr/>
        <p:txBody>
          <a:bodyPr/>
          <a:lstStyle/>
          <a:p>
            <a:pPr>
              <a:buFontTx/>
              <a:buNone/>
            </a:pPr>
            <a:r>
              <a:rPr lang="en-US" dirty="0"/>
              <a:t>Principles for Data Collection and Use:</a:t>
            </a:r>
          </a:p>
          <a:p>
            <a:r>
              <a:rPr lang="en-US" dirty="0"/>
              <a:t>Informed consent</a:t>
            </a:r>
          </a:p>
          <a:p>
            <a:r>
              <a:rPr lang="en-US" dirty="0"/>
              <a:t>Opt-in and opt-out policies</a:t>
            </a:r>
          </a:p>
          <a:p>
            <a:r>
              <a:rPr lang="en-US" dirty="0"/>
              <a:t>Fair Information Principles (or Practices)</a:t>
            </a:r>
          </a:p>
          <a:p>
            <a:r>
              <a:rPr lang="en-US" dirty="0"/>
              <a:t>Data </a:t>
            </a:r>
            <a:r>
              <a:rPr lang="en-US" dirty="0" smtClean="0"/>
              <a:t>retention: store for certain period</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Privacy and Computer Technology</a:t>
            </a:r>
            <a:br>
              <a:rPr lang="en-US"/>
            </a:br>
            <a:r>
              <a:rPr lang="en-US"/>
              <a:t>Discussion Questions</a:t>
            </a:r>
          </a:p>
        </p:txBody>
      </p:sp>
      <p:sp>
        <p:nvSpPr>
          <p:cNvPr id="47107" name="Rectangle 3"/>
          <p:cNvSpPr>
            <a:spLocks noGrp="1" noChangeArrowheads="1"/>
          </p:cNvSpPr>
          <p:nvPr>
            <p:ph type="body" idx="1"/>
          </p:nvPr>
        </p:nvSpPr>
        <p:spPr>
          <a:xfrm>
            <a:off x="685800" y="2362200"/>
            <a:ext cx="7772400" cy="3581400"/>
          </a:xfrm>
        </p:spPr>
        <p:txBody>
          <a:bodyPr/>
          <a:lstStyle/>
          <a:p>
            <a:r>
              <a:rPr lang="en-US"/>
              <a:t>Have you seen opt-in and opt-out choices? Where? How were they worded?  </a:t>
            </a:r>
          </a:p>
          <a:p>
            <a:r>
              <a:rPr lang="en-US"/>
              <a:t>Were any of them deceptive?</a:t>
            </a:r>
          </a:p>
          <a:p>
            <a:r>
              <a:rPr lang="en-US"/>
              <a:t>What are some common elements of privacy policies you have read?</a:t>
            </a:r>
          </a:p>
        </p:txBody>
      </p:sp>
    </p:spTree>
  </p:cSld>
  <p:clrMapOvr>
    <a:masterClrMapping/>
  </p:clrMapOvr>
</p:sld>
</file>

<file path=ppt/theme/theme1.xml><?xml version="1.0" encoding="utf-8"?>
<a:theme xmlns:a="http://schemas.openxmlformats.org/drawingml/2006/main" name="Soaring design template">
  <a:themeElements>
    <a:clrScheme name="Soaring design templat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Soaring design template">
      <a:majorFont>
        <a:latin typeface="Bodoni MT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oaring design templat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Soaring design template 2">
        <a:dk1>
          <a:srgbClr val="000000"/>
        </a:dk1>
        <a:lt1>
          <a:srgbClr val="FFFFFF"/>
        </a:lt1>
        <a:dk2>
          <a:srgbClr val="000000"/>
        </a:dk2>
        <a:lt2>
          <a:srgbClr val="CCECFF"/>
        </a:lt2>
        <a:accent1>
          <a:srgbClr val="6699FF"/>
        </a:accent1>
        <a:accent2>
          <a:srgbClr val="00CCCC"/>
        </a:accent2>
        <a:accent3>
          <a:srgbClr val="FFFFFF"/>
        </a:accent3>
        <a:accent4>
          <a:srgbClr val="000000"/>
        </a:accent4>
        <a:accent5>
          <a:srgbClr val="B8CAFF"/>
        </a:accent5>
        <a:accent6>
          <a:srgbClr val="00B9B9"/>
        </a:accent6>
        <a:hlink>
          <a:srgbClr val="CC99FF"/>
        </a:hlink>
        <a:folHlink>
          <a:srgbClr val="66CCFF"/>
        </a:folHlink>
      </a:clrScheme>
      <a:clrMap bg1="lt1" tx1="dk1" bg2="lt2" tx2="dk2" accent1="accent1" accent2="accent2" accent3="accent3" accent4="accent4" accent5="accent5" accent6="accent6" hlink="hlink" folHlink="folHlink"/>
    </a:extraClrScheme>
    <a:extraClrScheme>
      <a:clrScheme name="Soaring design template 3">
        <a:dk1>
          <a:srgbClr val="000000"/>
        </a:dk1>
        <a:lt1>
          <a:srgbClr val="FFFFFF"/>
        </a:lt1>
        <a:dk2>
          <a:srgbClr val="000000"/>
        </a:dk2>
        <a:lt2>
          <a:srgbClr val="FFFFFF"/>
        </a:lt2>
        <a:accent1>
          <a:srgbClr val="CBCBCB"/>
        </a:accent1>
        <a:accent2>
          <a:srgbClr val="969696"/>
        </a:accent2>
        <a:accent3>
          <a:srgbClr val="FFFFFF"/>
        </a:accent3>
        <a:accent4>
          <a:srgbClr val="000000"/>
        </a:accent4>
        <a:accent5>
          <a:srgbClr val="E2E2E2"/>
        </a:accent5>
        <a:accent6>
          <a:srgbClr val="878787"/>
        </a:accent6>
        <a:hlink>
          <a:srgbClr val="5F5F5F"/>
        </a:hlink>
        <a:folHlink>
          <a:srgbClr val="EAEAEA"/>
        </a:folHlink>
      </a:clrScheme>
      <a:clrMap bg1="lt1" tx1="dk1" bg2="lt2" tx2="dk2" accent1="accent1" accent2="accent2" accent3="accent3" accent4="accent4" accent5="accent5" accent6="accent6" hlink="hlink" folHlink="folHlink"/>
    </a:extraClrScheme>
    <a:extraClrScheme>
      <a:clrScheme name="Soaring design template 4">
        <a:dk1>
          <a:srgbClr val="000000"/>
        </a:dk1>
        <a:lt1>
          <a:srgbClr val="FFFFFF"/>
        </a:lt1>
        <a:dk2>
          <a:srgbClr val="008080"/>
        </a:dk2>
        <a:lt2>
          <a:srgbClr val="FFCC66"/>
        </a:lt2>
        <a:accent1>
          <a:srgbClr val="0099CC"/>
        </a:accent1>
        <a:accent2>
          <a:srgbClr val="FFFF00"/>
        </a:accent2>
        <a:accent3>
          <a:srgbClr val="AAC0C0"/>
        </a:accent3>
        <a:accent4>
          <a:srgbClr val="DADADA"/>
        </a:accent4>
        <a:accent5>
          <a:srgbClr val="AACAE2"/>
        </a:accent5>
        <a:accent6>
          <a:srgbClr val="E7E700"/>
        </a:accent6>
        <a:hlink>
          <a:srgbClr val="6600CC"/>
        </a:hlink>
        <a:folHlink>
          <a:srgbClr val="009999"/>
        </a:folHlink>
      </a:clrScheme>
      <a:clrMap bg1="dk2" tx1="lt1" bg2="dk1" tx2="lt2" accent1="accent1" accent2="accent2" accent3="accent3" accent4="accent4" accent5="accent5" accent6="accent6" hlink="hlink" folHlink="folHlink"/>
    </a:extraClrScheme>
    <a:extraClrScheme>
      <a:clrScheme name="Soaring design template 5">
        <a:dk1>
          <a:srgbClr val="000000"/>
        </a:dk1>
        <a:lt1>
          <a:srgbClr val="FFFFFF"/>
        </a:lt1>
        <a:dk2>
          <a:srgbClr val="993300"/>
        </a:dk2>
        <a:lt2>
          <a:srgbClr val="FFCC66"/>
        </a:lt2>
        <a:accent1>
          <a:srgbClr val="FF6633"/>
        </a:accent1>
        <a:accent2>
          <a:srgbClr val="FFFF00"/>
        </a:accent2>
        <a:accent3>
          <a:srgbClr val="CAADAA"/>
        </a:accent3>
        <a:accent4>
          <a:srgbClr val="DADADA"/>
        </a:accent4>
        <a:accent5>
          <a:srgbClr val="FFB8AD"/>
        </a:accent5>
        <a:accent6>
          <a:srgbClr val="E7E700"/>
        </a:accent6>
        <a:hlink>
          <a:srgbClr val="CC0000"/>
        </a:hlink>
        <a:folHlink>
          <a:srgbClr val="CC6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452</TotalTime>
  <Words>1427</Words>
  <Application>Microsoft PowerPoint</Application>
  <PresentationFormat>On-screen Show (4:3)</PresentationFormat>
  <Paragraphs>198</Paragraphs>
  <Slides>34</Slides>
  <Notes>8</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Soaring design template</vt:lpstr>
      <vt:lpstr>A Gift of Fire Third edition Sara Baase</vt:lpstr>
      <vt:lpstr>What We Will Cover</vt:lpstr>
      <vt:lpstr>Privacy and Computer Technology</vt:lpstr>
      <vt:lpstr>Privacy and Computer Technology (cont.)</vt:lpstr>
      <vt:lpstr>Privacy and Computer Technology (cont.)</vt:lpstr>
      <vt:lpstr>Privacy and Computer Technology (cont.)</vt:lpstr>
      <vt:lpstr>Privacy and Computer Technology (cont.)</vt:lpstr>
      <vt:lpstr>Privacy and Computer Technology (cont.)</vt:lpstr>
      <vt:lpstr>Privacy and Computer Technology Discussion Questions</vt:lpstr>
      <vt:lpstr>"Big Brother is Watching You"</vt:lpstr>
      <vt:lpstr>"Big Brother is Watching You" (cont.)</vt:lpstr>
      <vt:lpstr>"Big Brother is Watching You" (cont.)</vt:lpstr>
      <vt:lpstr>"Big Brother is Watching You" (cont.)</vt:lpstr>
      <vt:lpstr>"Big Brother is Watching You" (cont.)  Discussion Questions</vt:lpstr>
      <vt:lpstr>Diverse Privacy Topics</vt:lpstr>
      <vt:lpstr>Diverse Privacy Topics (cont.)</vt:lpstr>
      <vt:lpstr>Diverse Privacy Topics (cont.)</vt:lpstr>
      <vt:lpstr>Diverse Privacy Topics (cont.)</vt:lpstr>
      <vt:lpstr>Diverse Privacy Topics (cont.)</vt:lpstr>
      <vt:lpstr>Diverse Privacy Topics (cont.)</vt:lpstr>
      <vt:lpstr>Diverse Privacy Topics (cont.)</vt:lpstr>
      <vt:lpstr>Diverse Privacy Topics (cont.)</vt:lpstr>
      <vt:lpstr>Diverse Privacy Topics Discussion Questions</vt:lpstr>
      <vt:lpstr>Protecting Privacy</vt:lpstr>
      <vt:lpstr>Protecting Privacy (cont.)</vt:lpstr>
      <vt:lpstr>Protecting Privacy (cont.)</vt:lpstr>
      <vt:lpstr>Protecting Privacy (cont.)</vt:lpstr>
      <vt:lpstr>Protecting Privacy (cont.)</vt:lpstr>
      <vt:lpstr>Protecting Privacy Discussion Question</vt:lpstr>
      <vt:lpstr>Communication</vt:lpstr>
      <vt:lpstr>Communication (cont.)</vt:lpstr>
      <vt:lpstr>Communication (cont.)</vt:lpstr>
      <vt:lpstr>Communication (cont.)</vt:lpstr>
      <vt:lpstr>Communication Discussion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Gift of Fire</dc:title>
  <dc:creator>Masters</dc:creator>
  <cp:lastModifiedBy>Masters</cp:lastModifiedBy>
  <cp:revision>58</cp:revision>
  <cp:lastPrinted>1601-01-01T00:00:00Z</cp:lastPrinted>
  <dcterms:created xsi:type="dcterms:W3CDTF">2007-09-09T20:42:23Z</dcterms:created>
  <dcterms:modified xsi:type="dcterms:W3CDTF">2022-02-07T11:23:30Z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TC010690721033</vt:lpwstr>
  </property>
</Properties>
</file>