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27073" y="672533"/>
            <a:ext cx="6354176" cy="5501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5442" y="510793"/>
            <a:ext cx="129311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992" y="1580642"/>
            <a:ext cx="8240014" cy="4467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69334" y="6509171"/>
            <a:ext cx="1310639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42280" y="6509171"/>
            <a:ext cx="245109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F7F7F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370" y="254584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0"/>
                </a:moveTo>
                <a:lnTo>
                  <a:pt x="0" y="474725"/>
                </a:lnTo>
                <a:lnTo>
                  <a:pt x="438149" y="474725"/>
                </a:lnTo>
                <a:lnTo>
                  <a:pt x="438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7418" y="2545842"/>
            <a:ext cx="328422" cy="47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813" y="2967989"/>
            <a:ext cx="422909" cy="474980"/>
          </a:xfrm>
          <a:custGeom>
            <a:avLst/>
            <a:gdLst/>
            <a:ahLst/>
            <a:cxnLst/>
            <a:rect l="l" t="t" r="r" b="b"/>
            <a:pathLst>
              <a:path w="422909" h="474979">
                <a:moveTo>
                  <a:pt x="0" y="0"/>
                </a:moveTo>
                <a:lnTo>
                  <a:pt x="0" y="474725"/>
                </a:lnTo>
                <a:lnTo>
                  <a:pt x="422909" y="474725"/>
                </a:lnTo>
                <a:lnTo>
                  <a:pt x="42290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895600"/>
            <a:ext cx="9008364" cy="547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748" y="24384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322"/>
                </a:lnTo>
              </a:path>
            </a:pathLst>
          </a:custGeom>
          <a:ln w="32003">
            <a:solidFill>
              <a:srgbClr val="1D1D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3883" y="1239266"/>
            <a:ext cx="4580255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/>
              <a:t>Chapter 6</a:t>
            </a:r>
            <a:r>
              <a:rPr lang="en-US" sz="4400" spc="-5" dirty="0"/>
              <a:t> </a:t>
            </a:r>
            <a:br>
              <a:rPr lang="en-US" sz="4400" spc="-5" dirty="0"/>
            </a:br>
            <a:r>
              <a:rPr sz="4400" spc="-5" dirty="0"/>
              <a:t>Image</a:t>
            </a:r>
            <a:r>
              <a:rPr sz="4400" spc="-45" dirty="0"/>
              <a:t> </a:t>
            </a:r>
            <a:r>
              <a:rPr sz="4400" spc="-5" dirty="0"/>
              <a:t>Restoration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804670" y="3754628"/>
            <a:ext cx="6022975" cy="76726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ctr">
              <a:lnSpc>
                <a:spcPct val="79900"/>
              </a:lnSpc>
              <a:spcBef>
                <a:spcPts val="675"/>
              </a:spcBef>
            </a:pPr>
            <a:r>
              <a:rPr lang="it-IT" sz="2400" dirty="0">
                <a:latin typeface="Gulim"/>
                <a:cs typeface="Gulim"/>
              </a:rPr>
              <a:t>Md. Mahadi Hassan</a:t>
            </a:r>
          </a:p>
          <a:p>
            <a:pPr marL="12700" marR="5080" algn="ctr">
              <a:lnSpc>
                <a:spcPct val="79900"/>
              </a:lnSpc>
              <a:spcBef>
                <a:spcPts val="675"/>
              </a:spcBef>
            </a:pPr>
            <a:r>
              <a:rPr lang="it-IT" sz="2400" dirty="0">
                <a:latin typeface="Gulim"/>
                <a:cs typeface="Gulim"/>
              </a:rPr>
              <a:t>Associate professor,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66748"/>
            <a:ext cx="2057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3225799"/>
            <a:ext cx="2057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088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The original scene is usually blurred due  to convolution of the degrading  mechanism as maintain</a:t>
            </a:r>
            <a:r>
              <a:rPr sz="3200" spc="5" dirty="0"/>
              <a:t> </a:t>
            </a:r>
            <a:r>
              <a:rPr sz="3200" spc="-5" dirty="0"/>
              <a:t>before</a:t>
            </a:r>
            <a:endParaRPr sz="3200"/>
          </a:p>
          <a:p>
            <a:pPr marL="690880" marR="247015">
              <a:lnSpc>
                <a:spcPct val="100000"/>
              </a:lnSpc>
              <a:spcBef>
                <a:spcPts val="760"/>
              </a:spcBef>
            </a:pPr>
            <a:r>
              <a:rPr sz="3200" spc="-5" dirty="0"/>
              <a:t>A random noise is usually added to the  degraded data. The random noise may  originate from the image formation  process, trans mission medium,  recording process</a:t>
            </a:r>
            <a:r>
              <a:rPr sz="3200" spc="10" dirty="0"/>
              <a:t> </a:t>
            </a:r>
            <a:r>
              <a:rPr sz="3200" spc="-5" dirty="0"/>
              <a:t>etc.</a:t>
            </a:r>
            <a:endParaRPr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11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18742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90880" marR="5080">
              <a:lnSpc>
                <a:spcPts val="3020"/>
              </a:lnSpc>
              <a:spcBef>
                <a:spcPts val="484"/>
              </a:spcBef>
            </a:pPr>
            <a:r>
              <a:rPr dirty="0"/>
              <a:t>A typical cause of degradation may be  defocusing </a:t>
            </a:r>
            <a:r>
              <a:rPr spc="-5" dirty="0"/>
              <a:t>of the camera </a:t>
            </a:r>
            <a:r>
              <a:rPr dirty="0"/>
              <a:t>lens </a:t>
            </a:r>
            <a:r>
              <a:rPr spc="-5" dirty="0"/>
              <a:t>system, sudden  </a:t>
            </a:r>
            <a:r>
              <a:rPr dirty="0"/>
              <a:t>jerking motion </a:t>
            </a:r>
            <a:r>
              <a:rPr spc="-5" dirty="0"/>
              <a:t>of the </a:t>
            </a:r>
            <a:r>
              <a:rPr dirty="0"/>
              <a:t>imaging </a:t>
            </a:r>
            <a:r>
              <a:rPr spc="-5" dirty="0"/>
              <a:t>system. The  </a:t>
            </a:r>
            <a:r>
              <a:rPr dirty="0"/>
              <a:t>additive Gaussian noise results in the</a:t>
            </a:r>
            <a:r>
              <a:rPr spc="-80" dirty="0"/>
              <a:t> </a:t>
            </a:r>
            <a:r>
              <a:rPr dirty="0"/>
              <a:t>degraded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400" y="4565396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4492244"/>
            <a:ext cx="7281545" cy="16033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4"/>
              </a:spcBef>
            </a:pPr>
            <a:r>
              <a:rPr sz="2800" dirty="0">
                <a:latin typeface="Tahoma"/>
                <a:cs typeface="Tahoma"/>
              </a:rPr>
              <a:t>where </a:t>
            </a:r>
            <a:r>
              <a:rPr sz="2800" spc="-5" dirty="0">
                <a:latin typeface="Tahoma"/>
                <a:cs typeface="Tahoma"/>
              </a:rPr>
              <a:t>f </a:t>
            </a:r>
            <a:r>
              <a:rPr sz="2800" dirty="0">
                <a:latin typeface="Tahoma"/>
                <a:cs typeface="Tahoma"/>
              </a:rPr>
              <a:t>(x, y) is the pixel value of the original  image at the point (x, y), H is the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degradation  model, and g (x, y) is the degraded</a:t>
            </a:r>
            <a:r>
              <a:rPr sz="2800" spc="-5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image;</a:t>
            </a:r>
            <a:endParaRPr sz="2800">
              <a:latin typeface="Tahoma"/>
              <a:cs typeface="Tahoma"/>
            </a:endParaRPr>
          </a:p>
          <a:p>
            <a:pPr marL="12700" algn="just">
              <a:lnSpc>
                <a:spcPts val="2975"/>
              </a:lnSpc>
            </a:pPr>
            <a:r>
              <a:rPr sz="2800" dirty="0">
                <a:latin typeface="Symbol"/>
                <a:cs typeface="Symbol"/>
              </a:rPr>
              <a:t></a:t>
            </a:r>
            <a:r>
              <a:rPr sz="2800" dirty="0">
                <a:latin typeface="Tahoma"/>
                <a:cs typeface="Tahoma"/>
              </a:rPr>
              <a:t>(x, y) is the additive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noise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082167"/>
            <a:ext cx="6174105" cy="102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image</a:t>
            </a:r>
            <a:endParaRPr sz="2800">
              <a:latin typeface="Tahoma"/>
              <a:cs typeface="Tahoma"/>
            </a:endParaRPr>
          </a:p>
          <a:p>
            <a:pPr marL="1287780" algn="ctr">
              <a:lnSpc>
                <a:spcPts val="4975"/>
              </a:lnSpc>
            </a:pPr>
            <a:r>
              <a:rPr sz="3350" i="1" dirty="0">
                <a:latin typeface="Times New Roman"/>
                <a:cs typeface="Times New Roman"/>
              </a:rPr>
              <a:t>g</a:t>
            </a:r>
            <a:r>
              <a:rPr sz="4400" dirty="0">
                <a:latin typeface="Symbol"/>
                <a:cs typeface="Symbol"/>
              </a:rPr>
              <a:t></a:t>
            </a:r>
            <a:r>
              <a:rPr sz="3350" i="1" dirty="0">
                <a:latin typeface="Times New Roman"/>
                <a:cs typeface="Times New Roman"/>
              </a:rPr>
              <a:t>x</a:t>
            </a:r>
            <a:r>
              <a:rPr sz="3350" dirty="0">
                <a:latin typeface="Times New Roman"/>
                <a:cs typeface="Times New Roman"/>
              </a:rPr>
              <a:t>,</a:t>
            </a:r>
            <a:r>
              <a:rPr sz="3350" spc="-120" dirty="0">
                <a:latin typeface="Times New Roman"/>
                <a:cs typeface="Times New Roman"/>
              </a:rPr>
              <a:t> </a:t>
            </a:r>
            <a:r>
              <a:rPr sz="3350" i="1" spc="-70" dirty="0">
                <a:latin typeface="Times New Roman"/>
                <a:cs typeface="Times New Roman"/>
              </a:rPr>
              <a:t>y</a:t>
            </a:r>
            <a:r>
              <a:rPr sz="4400" spc="-70" dirty="0">
                <a:latin typeface="Symbol"/>
                <a:cs typeface="Symbol"/>
              </a:rPr>
              <a:t></a:t>
            </a:r>
            <a:r>
              <a:rPr sz="4400" spc="-610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Symbol"/>
                <a:cs typeface="Symbol"/>
              </a:rPr>
              <a:t></a:t>
            </a:r>
            <a:r>
              <a:rPr sz="3350" spc="30" dirty="0">
                <a:latin typeface="Times New Roman"/>
                <a:cs typeface="Times New Roman"/>
              </a:rPr>
              <a:t> </a:t>
            </a:r>
            <a:r>
              <a:rPr sz="3350" i="1" dirty="0">
                <a:latin typeface="Times New Roman"/>
                <a:cs typeface="Times New Roman"/>
              </a:rPr>
              <a:t>H</a:t>
            </a:r>
            <a:r>
              <a:rPr sz="3350" i="1" spc="-480" dirty="0">
                <a:latin typeface="Times New Roman"/>
                <a:cs typeface="Times New Roman"/>
              </a:rPr>
              <a:t> </a:t>
            </a:r>
            <a:r>
              <a:rPr sz="4550" spc="-420" dirty="0">
                <a:latin typeface="Symbol"/>
                <a:cs typeface="Symbol"/>
              </a:rPr>
              <a:t></a:t>
            </a:r>
            <a:r>
              <a:rPr sz="4550" spc="-680" dirty="0">
                <a:latin typeface="Times New Roman"/>
                <a:cs typeface="Times New Roman"/>
              </a:rPr>
              <a:t> </a:t>
            </a:r>
            <a:r>
              <a:rPr sz="3350" i="1" dirty="0">
                <a:latin typeface="Times New Roman"/>
                <a:cs typeface="Times New Roman"/>
              </a:rPr>
              <a:t>f</a:t>
            </a:r>
            <a:r>
              <a:rPr sz="3350" i="1" spc="-55" dirty="0">
                <a:latin typeface="Times New Roman"/>
                <a:cs typeface="Times New Roman"/>
              </a:rPr>
              <a:t> </a:t>
            </a:r>
            <a:r>
              <a:rPr sz="3350" spc="85" dirty="0">
                <a:latin typeface="Times New Roman"/>
                <a:cs typeface="Times New Roman"/>
              </a:rPr>
              <a:t>(</a:t>
            </a:r>
            <a:r>
              <a:rPr sz="3350" i="1" spc="85" dirty="0">
                <a:latin typeface="Times New Roman"/>
                <a:cs typeface="Times New Roman"/>
              </a:rPr>
              <a:t>x</a:t>
            </a:r>
            <a:r>
              <a:rPr sz="3350" spc="85" dirty="0">
                <a:latin typeface="Times New Roman"/>
                <a:cs typeface="Times New Roman"/>
              </a:rPr>
              <a:t>,</a:t>
            </a:r>
            <a:r>
              <a:rPr sz="3350" spc="-120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y</a:t>
            </a:r>
            <a:r>
              <a:rPr sz="3350" spc="5" dirty="0">
                <a:latin typeface="Times New Roman"/>
                <a:cs typeface="Times New Roman"/>
              </a:rPr>
              <a:t>)</a:t>
            </a:r>
            <a:r>
              <a:rPr sz="4550" spc="5" dirty="0">
                <a:latin typeface="Symbol"/>
                <a:cs typeface="Symbol"/>
              </a:rPr>
              <a:t></a:t>
            </a:r>
            <a:r>
              <a:rPr sz="3350" spc="5" dirty="0">
                <a:latin typeface="Symbol"/>
                <a:cs typeface="Symbol"/>
              </a:rPr>
              <a:t></a:t>
            </a:r>
            <a:r>
              <a:rPr sz="3550" i="1" spc="5" dirty="0">
                <a:latin typeface="Symbol"/>
                <a:cs typeface="Symbol"/>
              </a:rPr>
              <a:t></a:t>
            </a:r>
            <a:r>
              <a:rPr sz="4400" spc="5" dirty="0">
                <a:latin typeface="Symbol"/>
                <a:cs typeface="Symbol"/>
              </a:rPr>
              <a:t></a:t>
            </a:r>
            <a:r>
              <a:rPr sz="3350" i="1" spc="5" dirty="0">
                <a:latin typeface="Times New Roman"/>
                <a:cs typeface="Times New Roman"/>
              </a:rPr>
              <a:t>x</a:t>
            </a:r>
            <a:r>
              <a:rPr sz="3350" spc="5" dirty="0">
                <a:latin typeface="Times New Roman"/>
                <a:cs typeface="Times New Roman"/>
              </a:rPr>
              <a:t>,</a:t>
            </a:r>
            <a:r>
              <a:rPr sz="3350" spc="-110" dirty="0">
                <a:latin typeface="Times New Roman"/>
                <a:cs typeface="Times New Roman"/>
              </a:rPr>
              <a:t> </a:t>
            </a:r>
            <a:r>
              <a:rPr sz="3350" i="1" spc="-70" dirty="0">
                <a:latin typeface="Times New Roman"/>
                <a:cs typeface="Times New Roman"/>
              </a:rPr>
              <a:t>y</a:t>
            </a:r>
            <a:r>
              <a:rPr sz="4400" spc="-70" dirty="0">
                <a:latin typeface="Symbol"/>
                <a:cs typeface="Symbol"/>
              </a:rPr>
              <a:t></a:t>
            </a:r>
            <a:endParaRPr sz="4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379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580642"/>
            <a:ext cx="76542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A simple degradation model may be achieved</a:t>
            </a:r>
            <a:r>
              <a:rPr sz="2800" spc="-7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4559300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4486147"/>
            <a:ext cx="6551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Here w represent the convolving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window.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7600" y="2015743"/>
            <a:ext cx="6747509" cy="19640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5400" marR="17780">
              <a:lnSpc>
                <a:spcPts val="3300"/>
              </a:lnSpc>
              <a:spcBef>
                <a:spcPts val="260"/>
              </a:spcBef>
              <a:tabLst>
                <a:tab pos="2159635" algn="l"/>
                <a:tab pos="2875280" algn="l"/>
              </a:tabLst>
            </a:pPr>
            <a:r>
              <a:rPr sz="2800" dirty="0">
                <a:latin typeface="Tahoma"/>
                <a:cs typeface="Tahoma"/>
              </a:rPr>
              <a:t>convolving a	</a:t>
            </a:r>
            <a:r>
              <a:rPr sz="2050" spc="70" dirty="0">
                <a:latin typeface="Times New Roman"/>
                <a:cs typeface="Times New Roman"/>
              </a:rPr>
              <a:t>3</a:t>
            </a:r>
            <a:r>
              <a:rPr sz="2050" spc="70" dirty="0">
                <a:latin typeface="Symbol"/>
                <a:cs typeface="Symbol"/>
              </a:rPr>
              <a:t>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5" dirty="0">
                <a:latin typeface="Times New Roman"/>
                <a:cs typeface="Times New Roman"/>
              </a:rPr>
              <a:t>3	</a:t>
            </a:r>
            <a:r>
              <a:rPr sz="2800" dirty="0">
                <a:latin typeface="Tahoma"/>
                <a:cs typeface="Tahoma"/>
              </a:rPr>
              <a:t>window with the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original  image. Thus g (x, y)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becomes</a:t>
            </a:r>
            <a:endParaRPr sz="2800">
              <a:latin typeface="Tahoma"/>
              <a:cs typeface="Tahoma"/>
            </a:endParaRPr>
          </a:p>
          <a:p>
            <a:pPr marL="763270">
              <a:lnSpc>
                <a:spcPct val="100000"/>
              </a:lnSpc>
              <a:spcBef>
                <a:spcPts val="1530"/>
              </a:spcBef>
              <a:tabLst>
                <a:tab pos="2084705" algn="l"/>
              </a:tabLst>
            </a:pPr>
            <a:r>
              <a:rPr sz="2700" i="1" spc="5" dirty="0">
                <a:latin typeface="Times New Roman"/>
                <a:cs typeface="Times New Roman"/>
              </a:rPr>
              <a:t>g</a:t>
            </a:r>
            <a:r>
              <a:rPr sz="3600" spc="5" dirty="0">
                <a:latin typeface="Symbol"/>
                <a:cs typeface="Symbol"/>
              </a:rPr>
              <a:t></a:t>
            </a:r>
            <a:r>
              <a:rPr sz="2700" i="1" spc="5" dirty="0">
                <a:latin typeface="Times New Roman"/>
                <a:cs typeface="Times New Roman"/>
              </a:rPr>
              <a:t>x</a:t>
            </a:r>
            <a:r>
              <a:rPr sz="2700" spc="5" dirty="0">
                <a:latin typeface="Times New Roman"/>
                <a:cs typeface="Times New Roman"/>
              </a:rPr>
              <a:t>,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r>
              <a:rPr sz="3600" spc="-50" dirty="0">
                <a:latin typeface="Symbol"/>
                <a:cs typeface="Symbol"/>
              </a:rPr>
              <a:t></a:t>
            </a:r>
            <a:r>
              <a:rPr sz="3600" spc="-49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</a:t>
            </a:r>
            <a:r>
              <a:rPr sz="2700" spc="10" dirty="0">
                <a:latin typeface="Times New Roman"/>
                <a:cs typeface="Times New Roman"/>
              </a:rPr>
              <a:t>	</a:t>
            </a:r>
            <a:r>
              <a:rPr sz="6075" spc="37" baseline="-8916" dirty="0">
                <a:latin typeface="Symbol"/>
                <a:cs typeface="Symbol"/>
              </a:rPr>
              <a:t></a:t>
            </a:r>
            <a:r>
              <a:rPr sz="6075" spc="-855" baseline="-8916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H</a:t>
            </a:r>
            <a:r>
              <a:rPr sz="2700" i="1" spc="-310" dirty="0">
                <a:latin typeface="Times New Roman"/>
                <a:cs typeface="Times New Roman"/>
              </a:rPr>
              <a:t> </a:t>
            </a:r>
            <a:r>
              <a:rPr sz="2700" spc="95" dirty="0">
                <a:latin typeface="Times New Roman"/>
                <a:cs typeface="Times New Roman"/>
              </a:rPr>
              <a:t>(</a:t>
            </a:r>
            <a:r>
              <a:rPr sz="2700" i="1" spc="95" dirty="0">
                <a:latin typeface="Times New Roman"/>
                <a:cs typeface="Times New Roman"/>
              </a:rPr>
              <a:t>k</a:t>
            </a:r>
            <a:r>
              <a:rPr sz="2700" spc="95" dirty="0">
                <a:latin typeface="Times New Roman"/>
                <a:cs typeface="Times New Roman"/>
              </a:rPr>
              <a:t>,</a:t>
            </a:r>
            <a:r>
              <a:rPr sz="2700" spc="-425" dirty="0">
                <a:latin typeface="Times New Roman"/>
                <a:cs typeface="Times New Roman"/>
              </a:rPr>
              <a:t> </a:t>
            </a:r>
            <a:r>
              <a:rPr sz="2700" i="1" spc="95" dirty="0">
                <a:latin typeface="Times New Roman"/>
                <a:cs typeface="Times New Roman"/>
              </a:rPr>
              <a:t>l</a:t>
            </a:r>
            <a:r>
              <a:rPr sz="2700" spc="95" dirty="0">
                <a:latin typeface="Times New Roman"/>
                <a:cs typeface="Times New Roman"/>
              </a:rPr>
              <a:t>)</a:t>
            </a:r>
            <a:r>
              <a:rPr sz="2700" spc="-105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f</a:t>
            </a:r>
            <a:r>
              <a:rPr sz="2700" i="1" spc="-40" dirty="0">
                <a:latin typeface="Times New Roman"/>
                <a:cs typeface="Times New Roman"/>
              </a:rPr>
              <a:t> </a:t>
            </a:r>
            <a:r>
              <a:rPr sz="3600" spc="-105" dirty="0">
                <a:latin typeface="Symbol"/>
                <a:cs typeface="Symbol"/>
              </a:rPr>
              <a:t></a:t>
            </a:r>
            <a:r>
              <a:rPr sz="2700" i="1" spc="-105" dirty="0">
                <a:latin typeface="Times New Roman"/>
                <a:cs typeface="Times New Roman"/>
              </a:rPr>
              <a:t>x</a:t>
            </a:r>
            <a:r>
              <a:rPr sz="2700" i="1" spc="-180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-225" dirty="0">
                <a:latin typeface="Times New Roman"/>
                <a:cs typeface="Times New Roman"/>
              </a:rPr>
              <a:t> </a:t>
            </a:r>
            <a:r>
              <a:rPr sz="2700" i="1" spc="105" dirty="0">
                <a:latin typeface="Times New Roman"/>
                <a:cs typeface="Times New Roman"/>
              </a:rPr>
              <a:t>k</a:t>
            </a:r>
            <a:r>
              <a:rPr sz="2700" spc="105" dirty="0">
                <a:latin typeface="Times New Roman"/>
                <a:cs typeface="Times New Roman"/>
              </a:rPr>
              <a:t>,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y</a:t>
            </a:r>
            <a:r>
              <a:rPr sz="2700" i="1" spc="-145" dirty="0">
                <a:latin typeface="Times New Roman"/>
                <a:cs typeface="Times New Roman"/>
              </a:rPr>
              <a:t> </a:t>
            </a:r>
            <a:r>
              <a:rPr sz="2700" spc="10" dirty="0">
                <a:latin typeface="Symbol"/>
                <a:cs typeface="Symbol"/>
              </a:rPr>
              <a:t>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l</a:t>
            </a:r>
            <a:r>
              <a:rPr sz="2700" i="1" spc="-409" dirty="0">
                <a:latin typeface="Times New Roman"/>
                <a:cs typeface="Times New Roman"/>
              </a:rPr>
              <a:t> </a:t>
            </a:r>
            <a:r>
              <a:rPr sz="3600" spc="10" dirty="0">
                <a:latin typeface="Symbol"/>
                <a:cs typeface="Symbol"/>
              </a:rPr>
              <a:t></a:t>
            </a:r>
            <a:r>
              <a:rPr sz="2700" spc="10" dirty="0">
                <a:latin typeface="Symbol"/>
                <a:cs typeface="Symbol"/>
              </a:rPr>
              <a:t></a:t>
            </a:r>
            <a:r>
              <a:rPr sz="2850" i="1" spc="10" dirty="0">
                <a:latin typeface="Symbol"/>
                <a:cs typeface="Symbol"/>
              </a:rPr>
              <a:t></a:t>
            </a:r>
            <a:r>
              <a:rPr sz="3600" spc="10" dirty="0">
                <a:latin typeface="Symbol"/>
                <a:cs typeface="Symbol"/>
              </a:rPr>
              <a:t>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spc="10" dirty="0">
                <a:latin typeface="Times New Roman"/>
                <a:cs typeface="Times New Roman"/>
              </a:rPr>
              <a:t>,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i="1" spc="-55" dirty="0">
                <a:latin typeface="Times New Roman"/>
                <a:cs typeface="Times New Roman"/>
              </a:rPr>
              <a:t>y</a:t>
            </a:r>
            <a:r>
              <a:rPr sz="3600" spc="-55" dirty="0">
                <a:latin typeface="Symbol"/>
                <a:cs typeface="Symbol"/>
              </a:rPr>
              <a:t></a:t>
            </a:r>
            <a:endParaRPr sz="3600">
              <a:latin typeface="Symbol"/>
              <a:cs typeface="Symbol"/>
            </a:endParaRPr>
          </a:p>
          <a:p>
            <a:pPr marL="2023745">
              <a:lnSpc>
                <a:spcPct val="100000"/>
              </a:lnSpc>
              <a:spcBef>
                <a:spcPts val="245"/>
              </a:spcBef>
            </a:pPr>
            <a:r>
              <a:rPr sz="1550" i="1" spc="15" dirty="0">
                <a:latin typeface="Times New Roman"/>
                <a:cs typeface="Times New Roman"/>
              </a:rPr>
              <a:t>k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Times New Roman"/>
                <a:cs typeface="Times New Roman"/>
              </a:rPr>
              <a:t>,</a:t>
            </a:r>
            <a:r>
              <a:rPr sz="1550" i="1" spc="10" dirty="0">
                <a:latin typeface="Times New Roman"/>
                <a:cs typeface="Times New Roman"/>
              </a:rPr>
              <a:t>l</a:t>
            </a:r>
            <a:r>
              <a:rPr sz="1550" spc="10" dirty="0">
                <a:latin typeface="Symbol"/>
                <a:cs typeface="Symbol"/>
              </a:rPr>
              <a:t></a:t>
            </a:r>
            <a:r>
              <a:rPr sz="1550" i="1" spc="10" dirty="0">
                <a:latin typeface="Times New Roman"/>
                <a:cs typeface="Times New Roman"/>
              </a:rPr>
              <a:t>w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787400" y="1582166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300" y="1509013"/>
            <a:ext cx="6972934" cy="11353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75"/>
              </a:spcBef>
            </a:pPr>
            <a:r>
              <a:rPr sz="2800" dirty="0">
                <a:solidFill>
                  <a:srgbClr val="000000"/>
                </a:solidFill>
              </a:rPr>
              <a:t>There are conventional methods like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inverse  </a:t>
            </a:r>
            <a:r>
              <a:rPr sz="2800" spc="-5" dirty="0">
                <a:solidFill>
                  <a:srgbClr val="000000"/>
                </a:solidFill>
              </a:rPr>
              <a:t>filtering, winner filtering, kalman filtering,  </a:t>
            </a:r>
            <a:r>
              <a:rPr sz="2800" dirty="0">
                <a:solidFill>
                  <a:srgbClr val="000000"/>
                </a:solidFill>
              </a:rPr>
              <a:t>etc., to restore the original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image.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7400" y="2691638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3459733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4910582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2618486"/>
            <a:ext cx="7014845" cy="30130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1058545">
              <a:lnSpc>
                <a:spcPct val="80000"/>
              </a:lnSpc>
              <a:spcBef>
                <a:spcPts val="775"/>
              </a:spcBef>
            </a:pPr>
            <a:r>
              <a:rPr sz="2800" dirty="0">
                <a:latin typeface="Tahoma"/>
                <a:cs typeface="Tahoma"/>
              </a:rPr>
              <a:t>In all these cases we assume that</a:t>
            </a:r>
            <a:r>
              <a:rPr sz="2800" spc="-9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blurring </a:t>
            </a:r>
            <a:r>
              <a:rPr sz="2800" spc="-5" dirty="0">
                <a:latin typeface="Tahoma"/>
                <a:cs typeface="Tahoma"/>
              </a:rPr>
              <a:t>function </a:t>
            </a:r>
            <a:r>
              <a:rPr sz="2800" dirty="0">
                <a:latin typeface="Tahoma"/>
                <a:cs typeface="Tahoma"/>
              </a:rPr>
              <a:t>H is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known.</a:t>
            </a:r>
            <a:endParaRPr sz="2800">
              <a:latin typeface="Tahoma"/>
              <a:cs typeface="Tahoma"/>
            </a:endParaRPr>
          </a:p>
          <a:p>
            <a:pPr marL="12700" marR="221615">
              <a:lnSpc>
                <a:spcPct val="80000"/>
              </a:lnSpc>
              <a:spcBef>
                <a:spcPts val="670"/>
              </a:spcBef>
            </a:pPr>
            <a:r>
              <a:rPr sz="2800" spc="-5" dirty="0">
                <a:latin typeface="Tahoma"/>
                <a:cs typeface="Tahoma"/>
              </a:rPr>
              <a:t>If </a:t>
            </a:r>
            <a:r>
              <a:rPr sz="2800" dirty="0">
                <a:latin typeface="Tahoma"/>
                <a:cs typeface="Tahoma"/>
              </a:rPr>
              <a:t>H is </a:t>
            </a:r>
            <a:r>
              <a:rPr sz="2800" spc="-5" dirty="0">
                <a:latin typeface="Tahoma"/>
                <a:cs typeface="Tahoma"/>
              </a:rPr>
              <a:t>known, then obviously we can </a:t>
            </a:r>
            <a:r>
              <a:rPr sz="2800" dirty="0">
                <a:latin typeface="Tahoma"/>
                <a:cs typeface="Tahoma"/>
              </a:rPr>
              <a:t>get  back or restore original image by simply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by  convolving the degraded image with the  inverse of the blurring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function.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sz="2800" dirty="0">
                <a:latin typeface="Tahoma"/>
                <a:cs typeface="Tahoma"/>
              </a:rPr>
              <a:t>To remove the noise, </a:t>
            </a:r>
            <a:r>
              <a:rPr sz="2800" spc="-5" dirty="0">
                <a:latin typeface="Tahoma"/>
                <a:cs typeface="Tahoma"/>
              </a:rPr>
              <a:t>it </a:t>
            </a:r>
            <a:r>
              <a:rPr sz="2800" dirty="0">
                <a:latin typeface="Tahoma"/>
                <a:cs typeface="Tahoma"/>
              </a:rPr>
              <a:t>is important that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  noise </a:t>
            </a:r>
            <a:r>
              <a:rPr sz="2800" spc="-5" dirty="0">
                <a:latin typeface="Tahoma"/>
                <a:cs typeface="Tahoma"/>
              </a:rPr>
              <a:t>statistics should </a:t>
            </a:r>
            <a:r>
              <a:rPr sz="2800" dirty="0">
                <a:latin typeface="Tahoma"/>
                <a:cs typeface="Tahoma"/>
              </a:rPr>
              <a:t>be </a:t>
            </a:r>
            <a:r>
              <a:rPr sz="2800" spc="-5" dirty="0">
                <a:latin typeface="Tahoma"/>
                <a:cs typeface="Tahoma"/>
              </a:rPr>
              <a:t>known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prior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375" y="434593"/>
            <a:ext cx="726820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8480" marR="5080" indent="-3066415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Image restoration of impulse noise</a:t>
            </a:r>
            <a:r>
              <a:rPr sz="2800" spc="-80" dirty="0"/>
              <a:t> </a:t>
            </a:r>
            <a:r>
              <a:rPr sz="2800" dirty="0"/>
              <a:t>Embedded  images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0435" y="452119"/>
            <a:ext cx="32607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Noise</a:t>
            </a:r>
            <a:r>
              <a:rPr sz="4400" spc="-60" dirty="0"/>
              <a:t> </a:t>
            </a:r>
            <a:r>
              <a:rPr sz="4400" spc="-5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9101" y="1836673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101" y="26306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002" y="1783333"/>
            <a:ext cx="3331845" cy="18573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163195">
              <a:lnSpc>
                <a:spcPts val="1930"/>
              </a:lnSpc>
              <a:spcBef>
                <a:spcPts val="550"/>
              </a:spcBef>
            </a:pPr>
            <a:r>
              <a:rPr sz="2000" spc="-5" dirty="0">
                <a:latin typeface="Tahoma"/>
                <a:cs typeface="Tahoma"/>
              </a:rPr>
              <a:t>Most types of noise are  modeled as known  probability density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80200"/>
              </a:lnSpc>
              <a:spcBef>
                <a:spcPts val="484"/>
              </a:spcBef>
            </a:pPr>
            <a:r>
              <a:rPr sz="2000" spc="-10" dirty="0">
                <a:latin typeface="Tahoma"/>
                <a:cs typeface="Tahoma"/>
              </a:rPr>
              <a:t>Noise </a:t>
            </a:r>
            <a:r>
              <a:rPr sz="2000" spc="-5" dirty="0">
                <a:latin typeface="Tahoma"/>
                <a:cs typeface="Tahoma"/>
              </a:rPr>
              <a:t>model is decided based  on understanding of the  physics of the sources of  noise.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302" y="3668522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6302" y="3943603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6302" y="4217923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6302" y="4493005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052" y="3614420"/>
            <a:ext cx="2805430" cy="1343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Gaussian: poor illumination  Rayleigh: range image  Gamma, exp: laser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imaging</a:t>
            </a:r>
            <a:endParaRPr sz="1800">
              <a:latin typeface="Tahoma"/>
              <a:cs typeface="Tahoma"/>
            </a:endParaRPr>
          </a:p>
          <a:p>
            <a:pPr marL="12700" marR="558800">
              <a:lnSpc>
                <a:spcPct val="79700"/>
              </a:lnSpc>
              <a:spcBef>
                <a:spcPts val="450"/>
              </a:spcBef>
            </a:pPr>
            <a:r>
              <a:rPr sz="1800" spc="-5" dirty="0">
                <a:latin typeface="Tahoma"/>
                <a:cs typeface="Tahoma"/>
              </a:rPr>
              <a:t>Impulse: faulty switch  during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imaging,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6302" y="4986782"/>
            <a:ext cx="1206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2052" y="4932679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Uniform is least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used.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101" y="526110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2002" y="5207761"/>
            <a:ext cx="3291204" cy="8185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575"/>
              </a:spcBef>
            </a:pPr>
            <a:r>
              <a:rPr sz="2000" spc="-5" dirty="0">
                <a:latin typeface="Tahoma"/>
                <a:cs typeface="Tahoma"/>
              </a:rPr>
              <a:t>Parameters can be estimated  based on histogram on small  flat area of an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image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21567" y="1773174"/>
            <a:ext cx="3182302" cy="466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816" y="574040"/>
            <a:ext cx="7087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Noise Removal Restoration</a:t>
            </a:r>
            <a:r>
              <a:rPr sz="3600" spc="50" dirty="0"/>
              <a:t> </a:t>
            </a:r>
            <a:r>
              <a:rPr sz="3600" spc="-5" dirty="0"/>
              <a:t>Method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87400" y="161721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600" y="2007362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600" y="2341880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600" y="2677160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600" y="3011677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0350" y="1915617"/>
            <a:ext cx="2597150" cy="1639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9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Arithmetic mean filter  Geometric mean filter  Harmonic mean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filter</a:t>
            </a:r>
            <a:endParaRPr sz="2000">
              <a:latin typeface="Tahoma"/>
              <a:cs typeface="Tahoma"/>
            </a:endParaRPr>
          </a:p>
          <a:p>
            <a:pPr marL="12700" marR="5080" algn="just">
              <a:lnSpc>
                <a:spcPts val="2170"/>
              </a:lnSpc>
              <a:spcBef>
                <a:spcPts val="500"/>
              </a:spcBef>
            </a:pPr>
            <a:r>
              <a:rPr sz="2000" spc="-5" dirty="0">
                <a:latin typeface="Tahoma"/>
                <a:cs typeface="Tahoma"/>
              </a:rPr>
              <a:t>Contra-harmonic mean  filter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00" y="3633470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3565652"/>
            <a:ext cx="287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Order statistics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filters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4600" y="4022852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4600" y="4358132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600" y="4693411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4600" y="5027929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0350" y="3930345"/>
            <a:ext cx="2360295" cy="13658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spc="-5" dirty="0">
                <a:latin typeface="Tahoma"/>
                <a:cs typeface="Tahoma"/>
              </a:rPr>
              <a:t>Median filter</a:t>
            </a:r>
            <a:endParaRPr sz="2000">
              <a:latin typeface="Tahoma"/>
              <a:cs typeface="Tahoma"/>
            </a:endParaRPr>
          </a:p>
          <a:p>
            <a:pPr marL="12700" marR="197485">
              <a:lnSpc>
                <a:spcPct val="110000"/>
              </a:lnSpc>
            </a:pPr>
            <a:r>
              <a:rPr sz="2000" spc="-5" dirty="0">
                <a:latin typeface="Tahoma"/>
                <a:cs typeface="Tahoma"/>
              </a:rPr>
              <a:t>Max and min filters  Mid-point filter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sz="2000" spc="-5" dirty="0">
                <a:latin typeface="Tahoma"/>
                <a:cs typeface="Tahoma"/>
              </a:rPr>
              <a:t>alpha-trimmed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filters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48276" y="1617218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1549400"/>
            <a:ext cx="5990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3195" algn="l"/>
              </a:tabLst>
            </a:pPr>
            <a:r>
              <a:rPr sz="2400" spc="-5" dirty="0">
                <a:latin typeface="Tahoma"/>
                <a:cs typeface="Tahoma"/>
              </a:rPr>
              <a:t>Mean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filters	Adaptive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filters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5476" y="2007362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5476" y="2616962"/>
            <a:ext cx="129539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1226" y="1945639"/>
            <a:ext cx="2481580" cy="9398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240665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latin typeface="Tahoma"/>
                <a:cs typeface="Tahoma"/>
              </a:rPr>
              <a:t>Adaptive local noise  reduction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filter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Tahoma"/>
                <a:cs typeface="Tahoma"/>
              </a:rPr>
              <a:t>Adaptive median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filter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007" y="452119"/>
            <a:ext cx="401066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Inverse</a:t>
            </a:r>
            <a:r>
              <a:rPr sz="4400" spc="-40" dirty="0"/>
              <a:t> </a:t>
            </a:r>
            <a:r>
              <a:rPr sz="4400" spc="-10" dirty="0"/>
              <a:t>Filtering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400" y="163550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2610103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3279902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4375657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1582166"/>
            <a:ext cx="7554595" cy="3679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96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Inverse filtering approach toward image restoration assumes that  the degradation of the image is caused by a degradation function  h (i,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j)</a:t>
            </a:r>
            <a:endParaRPr sz="2000">
              <a:latin typeface="Tahoma"/>
              <a:cs typeface="Tahoma"/>
            </a:endParaRPr>
          </a:p>
          <a:p>
            <a:pPr marL="12700" marR="55499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Tahoma"/>
                <a:cs typeface="Tahoma"/>
              </a:rPr>
              <a:t>The additive noise is assumed to be independent of the image  signal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Tahoma"/>
                <a:cs typeface="Tahoma"/>
              </a:rPr>
              <a:t>Thus the degradation can be expressed in the Fourier domain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as</a:t>
            </a:r>
            <a:endParaRPr sz="2000">
              <a:latin typeface="Tahoma"/>
              <a:cs typeface="Tahoma"/>
            </a:endParaRPr>
          </a:p>
          <a:p>
            <a:pPr marL="1372870">
              <a:lnSpc>
                <a:spcPct val="100000"/>
              </a:lnSpc>
              <a:spcBef>
                <a:spcPts val="1019"/>
              </a:spcBef>
            </a:pPr>
            <a:r>
              <a:rPr sz="2250" i="1" spc="-40" dirty="0">
                <a:latin typeface="Times New Roman"/>
                <a:cs typeface="Times New Roman"/>
              </a:rPr>
              <a:t>G</a:t>
            </a:r>
            <a:r>
              <a:rPr sz="3000" spc="-40" dirty="0">
                <a:latin typeface="Symbol"/>
                <a:cs typeface="Symbol"/>
              </a:rPr>
              <a:t></a:t>
            </a:r>
            <a:r>
              <a:rPr sz="2250" i="1" spc="-40" dirty="0">
                <a:latin typeface="Times New Roman"/>
                <a:cs typeface="Times New Roman"/>
              </a:rPr>
              <a:t>u</a:t>
            </a:r>
            <a:r>
              <a:rPr sz="2250" spc="-40" dirty="0">
                <a:latin typeface="Times New Roman"/>
                <a:cs typeface="Times New Roman"/>
              </a:rPr>
              <a:t>,</a:t>
            </a:r>
            <a:r>
              <a:rPr sz="2250" spc="-325" dirty="0">
                <a:latin typeface="Times New Roman"/>
                <a:cs typeface="Times New Roman"/>
              </a:rPr>
              <a:t> </a:t>
            </a:r>
            <a:r>
              <a:rPr sz="2250" i="1" spc="-55" dirty="0">
                <a:latin typeface="Times New Roman"/>
                <a:cs typeface="Times New Roman"/>
              </a:rPr>
              <a:t>v</a:t>
            </a:r>
            <a:r>
              <a:rPr sz="3000" spc="-55" dirty="0">
                <a:latin typeface="Symbol"/>
                <a:cs typeface="Symbol"/>
              </a:rPr>
              <a:t></a:t>
            </a:r>
            <a:r>
              <a:rPr sz="3000" spc="-409" dirty="0">
                <a:latin typeface="Times New Roman"/>
                <a:cs typeface="Times New Roman"/>
              </a:rPr>
              <a:t> </a:t>
            </a:r>
            <a:r>
              <a:rPr sz="2250" spc="15" dirty="0">
                <a:latin typeface="Symbol"/>
                <a:cs typeface="Symbol"/>
              </a:rPr>
              <a:t>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F</a:t>
            </a:r>
            <a:r>
              <a:rPr sz="2250" i="1" spc="-320" dirty="0">
                <a:latin typeface="Times New Roman"/>
                <a:cs typeface="Times New Roman"/>
              </a:rPr>
              <a:t> </a:t>
            </a:r>
            <a:r>
              <a:rPr sz="3000" spc="-95" dirty="0">
                <a:latin typeface="Symbol"/>
                <a:cs typeface="Symbol"/>
              </a:rPr>
              <a:t></a:t>
            </a:r>
            <a:r>
              <a:rPr sz="2250" i="1" spc="-95" dirty="0">
                <a:latin typeface="Times New Roman"/>
                <a:cs typeface="Times New Roman"/>
              </a:rPr>
              <a:t>u</a:t>
            </a:r>
            <a:r>
              <a:rPr sz="2250" spc="-95" dirty="0">
                <a:latin typeface="Times New Roman"/>
                <a:cs typeface="Times New Roman"/>
              </a:rPr>
              <a:t>,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v</a:t>
            </a:r>
            <a:r>
              <a:rPr sz="3000" spc="-50" dirty="0">
                <a:latin typeface="Symbol"/>
                <a:cs typeface="Symbol"/>
              </a:rPr>
              <a:t></a:t>
            </a:r>
            <a:r>
              <a:rPr sz="2250" i="1" spc="-50" dirty="0">
                <a:latin typeface="Times New Roman"/>
                <a:cs typeface="Times New Roman"/>
              </a:rPr>
              <a:t>H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3000" spc="-95" dirty="0">
                <a:latin typeface="Symbol"/>
                <a:cs typeface="Symbol"/>
              </a:rPr>
              <a:t></a:t>
            </a:r>
            <a:r>
              <a:rPr sz="2250" i="1" spc="-95" dirty="0">
                <a:latin typeface="Times New Roman"/>
                <a:cs typeface="Times New Roman"/>
              </a:rPr>
              <a:t>u</a:t>
            </a:r>
            <a:r>
              <a:rPr sz="2250" spc="-95" dirty="0">
                <a:latin typeface="Times New Roman"/>
                <a:cs typeface="Times New Roman"/>
              </a:rPr>
              <a:t>,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v</a:t>
            </a:r>
            <a:r>
              <a:rPr sz="3000" spc="30" dirty="0">
                <a:latin typeface="Symbol"/>
                <a:cs typeface="Symbol"/>
              </a:rPr>
              <a:t></a:t>
            </a:r>
            <a:r>
              <a:rPr sz="2250" spc="30" dirty="0">
                <a:latin typeface="Symbol"/>
                <a:cs typeface="Symbol"/>
              </a:rPr>
              <a:t></a:t>
            </a:r>
            <a:r>
              <a:rPr sz="2250" spc="-40" dirty="0">
                <a:latin typeface="Times New Roman"/>
                <a:cs typeface="Times New Roman"/>
              </a:rPr>
              <a:t> </a:t>
            </a:r>
            <a:r>
              <a:rPr sz="2250" i="1" spc="15" dirty="0">
                <a:latin typeface="Times New Roman"/>
                <a:cs typeface="Times New Roman"/>
              </a:rPr>
              <a:t>N</a:t>
            </a:r>
            <a:r>
              <a:rPr sz="2250" i="1" spc="-310" dirty="0">
                <a:latin typeface="Times New Roman"/>
                <a:cs typeface="Times New Roman"/>
              </a:rPr>
              <a:t> </a:t>
            </a:r>
            <a:r>
              <a:rPr sz="3000" spc="-95" dirty="0">
                <a:latin typeface="Symbol"/>
                <a:cs typeface="Symbol"/>
              </a:rPr>
              <a:t></a:t>
            </a:r>
            <a:r>
              <a:rPr sz="2250" i="1" spc="-95" dirty="0">
                <a:latin typeface="Times New Roman"/>
                <a:cs typeface="Times New Roman"/>
              </a:rPr>
              <a:t>u</a:t>
            </a:r>
            <a:r>
              <a:rPr sz="2250" spc="-95" dirty="0">
                <a:latin typeface="Times New Roman"/>
                <a:cs typeface="Times New Roman"/>
              </a:rPr>
              <a:t>,</a:t>
            </a:r>
            <a:r>
              <a:rPr sz="2250" spc="-320" dirty="0">
                <a:latin typeface="Times New Roman"/>
                <a:cs typeface="Times New Roman"/>
              </a:rPr>
              <a:t> </a:t>
            </a:r>
            <a:r>
              <a:rPr sz="2250" i="1" spc="-60" dirty="0">
                <a:latin typeface="Times New Roman"/>
                <a:cs typeface="Times New Roman"/>
              </a:rPr>
              <a:t>v</a:t>
            </a:r>
            <a:r>
              <a:rPr sz="3000" spc="-60" dirty="0">
                <a:latin typeface="Symbol"/>
                <a:cs typeface="Symbol"/>
              </a:rPr>
              <a:t></a:t>
            </a:r>
            <a:endParaRPr sz="3000">
              <a:latin typeface="Symbol"/>
              <a:cs typeface="Symbol"/>
            </a:endParaRPr>
          </a:p>
          <a:p>
            <a:pPr marL="12700" marR="5080">
              <a:lnSpc>
                <a:spcPct val="100000"/>
              </a:lnSpc>
              <a:spcBef>
                <a:spcPts val="1610"/>
              </a:spcBef>
            </a:pPr>
            <a:r>
              <a:rPr sz="2000" spc="-5" dirty="0">
                <a:latin typeface="Tahoma"/>
                <a:cs typeface="Tahoma"/>
              </a:rPr>
              <a:t>Where F (u, v) is the Fourier transform of the uncorrupted image,  G (u, v) is the Fourier transform of the degradation image, H (u, v)  is the Fourier transform of the degradation process h (i,</a:t>
            </a:r>
            <a:r>
              <a:rPr sz="2000" spc="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j).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365" y="452119"/>
            <a:ext cx="1332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Cont.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400" y="1609597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556257"/>
            <a:ext cx="5472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Therefore from the above equation we can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write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294995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3833876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0" y="4443476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400" y="5053076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2896616"/>
            <a:ext cx="7567295" cy="27076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latin typeface="Tahoma"/>
                <a:cs typeface="Tahoma"/>
              </a:rPr>
              <a:t>From the above equation it is evident that the original image  cannot be restored in case the nature of the random noise function  is unknown</a:t>
            </a:r>
            <a:endParaRPr sz="2000">
              <a:latin typeface="Tahoma"/>
              <a:cs typeface="Tahoma"/>
            </a:endParaRPr>
          </a:p>
          <a:p>
            <a:pPr marL="12700" marR="570230">
              <a:lnSpc>
                <a:spcPts val="216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In case there is no </a:t>
            </a:r>
            <a:r>
              <a:rPr sz="2000" dirty="0">
                <a:latin typeface="Tahoma"/>
                <a:cs typeface="Tahoma"/>
              </a:rPr>
              <a:t>additive </a:t>
            </a:r>
            <a:r>
              <a:rPr sz="2000" spc="-5" dirty="0">
                <a:latin typeface="Tahoma"/>
                <a:cs typeface="Tahoma"/>
              </a:rPr>
              <a:t>noise N (u, v), the inverse filtering  performs very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well</a:t>
            </a:r>
            <a:endParaRPr sz="2000">
              <a:latin typeface="Tahoma"/>
              <a:cs typeface="Tahoma"/>
            </a:endParaRPr>
          </a:p>
          <a:p>
            <a:pPr marL="12700" marR="98425">
              <a:lnSpc>
                <a:spcPts val="2160"/>
              </a:lnSpc>
              <a:spcBef>
                <a:spcPts val="480"/>
              </a:spcBef>
              <a:tabLst>
                <a:tab pos="4383405" algn="l"/>
              </a:tabLst>
            </a:pPr>
            <a:r>
              <a:rPr sz="2000" spc="-5" dirty="0">
                <a:latin typeface="Tahoma"/>
                <a:cs typeface="Tahoma"/>
              </a:rPr>
              <a:t>If noise is present, then its influence becomes significant at higher  frequency (u, v), where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magnitude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of	H (u, v) becomes very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low.</a:t>
            </a:r>
            <a:endParaRPr sz="2000">
              <a:latin typeface="Tahoma"/>
              <a:cs typeface="Tahoma"/>
            </a:endParaRPr>
          </a:p>
          <a:p>
            <a:pPr marL="12700" marR="1251585">
              <a:lnSpc>
                <a:spcPts val="2160"/>
              </a:lnSpc>
              <a:spcBef>
                <a:spcPts val="480"/>
              </a:spcBef>
            </a:pPr>
            <a:r>
              <a:rPr sz="2000" spc="-5" dirty="0">
                <a:latin typeface="Tahoma"/>
                <a:cs typeface="Tahoma"/>
              </a:rPr>
              <a:t>The effect of noise in such cases influences the result of  restoration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3155" y="2227326"/>
            <a:ext cx="381000" cy="535305"/>
          </a:xfrm>
          <a:custGeom>
            <a:avLst/>
            <a:gdLst/>
            <a:ahLst/>
            <a:cxnLst/>
            <a:rect l="l" t="t" r="r" b="b"/>
            <a:pathLst>
              <a:path w="381000" h="535305">
                <a:moveTo>
                  <a:pt x="381000" y="0"/>
                </a:moveTo>
                <a:lnTo>
                  <a:pt x="0" y="534924"/>
                </a:lnTo>
              </a:path>
            </a:pathLst>
          </a:custGeom>
          <a:ln w="1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26379" y="2227326"/>
            <a:ext cx="382270" cy="535305"/>
          </a:xfrm>
          <a:custGeom>
            <a:avLst/>
            <a:gdLst/>
            <a:ahLst/>
            <a:cxnLst/>
            <a:rect l="l" t="t" r="r" b="b"/>
            <a:pathLst>
              <a:path w="382270" h="535305">
                <a:moveTo>
                  <a:pt x="381762" y="0"/>
                </a:moveTo>
                <a:lnTo>
                  <a:pt x="0" y="534924"/>
                </a:lnTo>
              </a:path>
            </a:pathLst>
          </a:custGeom>
          <a:ln w="11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57724" y="2062749"/>
            <a:ext cx="199517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51790">
              <a:lnSpc>
                <a:spcPts val="2765"/>
              </a:lnSpc>
              <a:spcBef>
                <a:spcPts val="100"/>
              </a:spcBef>
              <a:buFont typeface="Symbol"/>
              <a:buChar char=""/>
              <a:tabLst>
                <a:tab pos="389255" algn="l"/>
                <a:tab pos="389890" algn="l"/>
              </a:tabLst>
            </a:pPr>
            <a:r>
              <a:rPr sz="2150" spc="-55" dirty="0">
                <a:latin typeface="Times New Roman"/>
                <a:cs typeface="Times New Roman"/>
              </a:rPr>
              <a:t>N</a:t>
            </a:r>
            <a:r>
              <a:rPr sz="2850" spc="-55" dirty="0">
                <a:latin typeface="Symbol"/>
                <a:cs typeface="Symbol"/>
              </a:rPr>
              <a:t></a:t>
            </a:r>
            <a:r>
              <a:rPr sz="2150" spc="-55" dirty="0">
                <a:latin typeface="Times New Roman"/>
                <a:cs typeface="Times New Roman"/>
              </a:rPr>
              <a:t>u,</a:t>
            </a:r>
            <a:r>
              <a:rPr sz="2150" spc="-24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v</a:t>
            </a:r>
            <a:r>
              <a:rPr sz="2850" spc="-70" dirty="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  <a:p>
            <a:pPr marL="1182370">
              <a:lnSpc>
                <a:spcPts val="2765"/>
              </a:lnSpc>
            </a:pPr>
            <a:r>
              <a:rPr sz="2150" spc="-55" dirty="0">
                <a:latin typeface="Times New Roman"/>
                <a:cs typeface="Times New Roman"/>
              </a:rPr>
              <a:t>H</a:t>
            </a:r>
            <a:r>
              <a:rPr sz="2850" spc="-55" dirty="0">
                <a:latin typeface="Symbol"/>
                <a:cs typeface="Symbol"/>
              </a:rPr>
              <a:t></a:t>
            </a:r>
            <a:r>
              <a:rPr sz="2150" spc="-55" dirty="0">
                <a:latin typeface="Times New Roman"/>
                <a:cs typeface="Times New Roman"/>
              </a:rPr>
              <a:t>u,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-70" dirty="0">
                <a:latin typeface="Times New Roman"/>
                <a:cs typeface="Times New Roman"/>
              </a:rPr>
              <a:t>v</a:t>
            </a:r>
            <a:r>
              <a:rPr sz="2850" spc="-70" dirty="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18</a:t>
            </a:fld>
            <a:endParaRPr spc="-5" dirty="0"/>
          </a:p>
        </p:txBody>
      </p:sp>
      <p:sp>
        <p:nvSpPr>
          <p:cNvPr id="13" name="object 13"/>
          <p:cNvSpPr txBox="1"/>
          <p:nvPr/>
        </p:nvSpPr>
        <p:spPr>
          <a:xfrm>
            <a:off x="1561011" y="2188387"/>
            <a:ext cx="2634615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70"/>
              </a:lnSpc>
              <a:spcBef>
                <a:spcPts val="100"/>
              </a:spcBef>
            </a:pPr>
            <a:r>
              <a:rPr sz="2150" i="1" spc="5" dirty="0">
                <a:latin typeface="Times New Roman"/>
                <a:cs typeface="Times New Roman"/>
              </a:rPr>
              <a:t>F</a:t>
            </a:r>
            <a:r>
              <a:rPr sz="2150" i="1" spc="-320" dirty="0">
                <a:latin typeface="Times New Roman"/>
                <a:cs typeface="Times New Roman"/>
              </a:rPr>
              <a:t> </a:t>
            </a:r>
            <a:r>
              <a:rPr sz="2850" spc="-95" dirty="0">
                <a:latin typeface="Symbol"/>
                <a:cs typeface="Symbol"/>
              </a:rPr>
              <a:t></a:t>
            </a:r>
            <a:r>
              <a:rPr sz="2150" i="1" spc="-95" dirty="0">
                <a:latin typeface="Times New Roman"/>
                <a:cs typeface="Times New Roman"/>
              </a:rPr>
              <a:t>u</a:t>
            </a:r>
            <a:r>
              <a:rPr sz="2150" spc="-95" dirty="0">
                <a:latin typeface="Times New Roman"/>
                <a:cs typeface="Times New Roman"/>
              </a:rPr>
              <a:t>,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i="1" spc="-65" dirty="0">
                <a:latin typeface="Times New Roman"/>
                <a:cs typeface="Times New Roman"/>
              </a:rPr>
              <a:t>v</a:t>
            </a:r>
            <a:r>
              <a:rPr sz="2850" spc="-65" dirty="0">
                <a:latin typeface="Symbol"/>
                <a:cs typeface="Symbol"/>
              </a:rPr>
              <a:t></a:t>
            </a:r>
            <a:r>
              <a:rPr sz="2850" spc="-390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Symbol"/>
                <a:cs typeface="Symbol"/>
              </a:rPr>
              <a:t></a:t>
            </a:r>
            <a:r>
              <a:rPr sz="2150" spc="-110" dirty="0">
                <a:latin typeface="Times New Roman"/>
                <a:cs typeface="Times New Roman"/>
              </a:rPr>
              <a:t> </a:t>
            </a:r>
            <a:r>
              <a:rPr sz="3225" i="1" spc="-75" baseline="25839" dirty="0">
                <a:latin typeface="Times New Roman"/>
                <a:cs typeface="Times New Roman"/>
              </a:rPr>
              <a:t>G</a:t>
            </a:r>
            <a:r>
              <a:rPr sz="4275" spc="-75" baseline="19493" dirty="0">
                <a:latin typeface="Symbol"/>
                <a:cs typeface="Symbol"/>
              </a:rPr>
              <a:t></a:t>
            </a:r>
            <a:r>
              <a:rPr sz="3225" i="1" spc="-75" baseline="25839" dirty="0">
                <a:latin typeface="Times New Roman"/>
                <a:cs typeface="Times New Roman"/>
              </a:rPr>
              <a:t>u</a:t>
            </a:r>
            <a:r>
              <a:rPr sz="3225" spc="-75" baseline="25839" dirty="0">
                <a:latin typeface="Times New Roman"/>
                <a:cs typeface="Times New Roman"/>
              </a:rPr>
              <a:t>,</a:t>
            </a:r>
            <a:r>
              <a:rPr sz="3225" spc="-472" baseline="25839" dirty="0">
                <a:latin typeface="Times New Roman"/>
                <a:cs typeface="Times New Roman"/>
              </a:rPr>
              <a:t> </a:t>
            </a:r>
            <a:r>
              <a:rPr sz="3225" i="1" spc="-89" baseline="25839" dirty="0">
                <a:latin typeface="Times New Roman"/>
                <a:cs typeface="Times New Roman"/>
              </a:rPr>
              <a:t>v</a:t>
            </a:r>
            <a:r>
              <a:rPr sz="4275" spc="-89" baseline="19493" dirty="0">
                <a:latin typeface="Symbol"/>
                <a:cs typeface="Symbol"/>
              </a:rPr>
              <a:t></a:t>
            </a:r>
            <a:endParaRPr sz="4275" baseline="19493">
              <a:latin typeface="Symbol"/>
              <a:cs typeface="Symbol"/>
            </a:endParaRPr>
          </a:p>
          <a:p>
            <a:pPr marR="30480" algn="r">
              <a:lnSpc>
                <a:spcPts val="2270"/>
              </a:lnSpc>
            </a:pPr>
            <a:r>
              <a:rPr sz="2150" i="1" spc="5" dirty="0">
                <a:latin typeface="Times New Roman"/>
                <a:cs typeface="Times New Roman"/>
              </a:rPr>
              <a:t>H</a:t>
            </a:r>
            <a:r>
              <a:rPr sz="2150" i="1" spc="-300" dirty="0">
                <a:latin typeface="Times New Roman"/>
                <a:cs typeface="Times New Roman"/>
              </a:rPr>
              <a:t> </a:t>
            </a:r>
            <a:r>
              <a:rPr sz="2850" spc="-95" dirty="0">
                <a:latin typeface="Symbol"/>
                <a:cs typeface="Symbol"/>
              </a:rPr>
              <a:t></a:t>
            </a:r>
            <a:r>
              <a:rPr sz="2150" i="1" spc="-95" dirty="0">
                <a:latin typeface="Times New Roman"/>
                <a:cs typeface="Times New Roman"/>
              </a:rPr>
              <a:t>u</a:t>
            </a:r>
            <a:r>
              <a:rPr sz="2150" spc="-95" dirty="0">
                <a:latin typeface="Times New Roman"/>
                <a:cs typeface="Times New Roman"/>
              </a:rPr>
              <a:t>,</a:t>
            </a:r>
            <a:r>
              <a:rPr sz="2150" spc="-350" dirty="0">
                <a:latin typeface="Times New Roman"/>
                <a:cs typeface="Times New Roman"/>
              </a:rPr>
              <a:t> </a:t>
            </a:r>
            <a:r>
              <a:rPr sz="2150" i="1" spc="-60" dirty="0">
                <a:latin typeface="Times New Roman"/>
                <a:cs typeface="Times New Roman"/>
              </a:rPr>
              <a:t>v</a:t>
            </a:r>
            <a:r>
              <a:rPr sz="2850" spc="-60" dirty="0">
                <a:latin typeface="Symbol"/>
                <a:cs typeface="Symbol"/>
              </a:rPr>
              <a:t></a:t>
            </a:r>
            <a:endParaRPr sz="2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2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457" y="465487"/>
            <a:ext cx="778052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 </a:t>
            </a:r>
            <a:r>
              <a:rPr lang="en-US" spc="-45" dirty="0"/>
              <a:t>Restoration/Degradation </a:t>
            </a:r>
            <a:r>
              <a:rPr spc="-10" dirty="0"/>
              <a:t>modeling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34872" y="3447541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872" y="4387850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1EAB00-EE87-4056-B91E-7931C705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1" y="2700337"/>
            <a:ext cx="7983993" cy="25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8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20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222" y="510793"/>
            <a:ext cx="28740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Wiener</a:t>
            </a:r>
            <a:r>
              <a:rPr spc="-70" dirty="0"/>
              <a:t> </a:t>
            </a:r>
            <a:r>
              <a:rPr spc="-10" dirty="0"/>
              <a:t>Filter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3550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2305303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00" y="2973578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1582166"/>
            <a:ext cx="7380605" cy="166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8648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The Wiener is a minimum mean-square estimator which  theoretically minimizes average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error</a:t>
            </a:r>
            <a:endParaRPr sz="2000">
              <a:latin typeface="Tahoma"/>
              <a:cs typeface="Tahoma"/>
            </a:endParaRPr>
          </a:p>
          <a:p>
            <a:pPr marL="12700" marR="121920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latin typeface="Tahoma"/>
                <a:cs typeface="Tahoma"/>
              </a:rPr>
              <a:t>Wiener filter a method that restores an image in the presence of  blur as well as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noise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2000" spc="-5" dirty="0">
                <a:latin typeface="Tahoma"/>
                <a:cs typeface="Tahoma"/>
              </a:rPr>
              <a:t>Here, both the image f (x, y) and noise </a:t>
            </a:r>
            <a:r>
              <a:rPr sz="2000" spc="-5" dirty="0">
                <a:latin typeface="Symbol"/>
                <a:cs typeface="Symbol"/>
              </a:rPr>
              <a:t></a:t>
            </a:r>
            <a:r>
              <a:rPr sz="2000" spc="-5" dirty="0">
                <a:latin typeface="Tahoma"/>
                <a:cs typeface="Tahoma"/>
              </a:rPr>
              <a:t>(x, y) are the zero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mean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553" y="3226509"/>
            <a:ext cx="67932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random processes and the objective is to obtain an</a:t>
            </a:r>
            <a:r>
              <a:rPr sz="2000" spc="1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estimate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3840" y="3591396"/>
            <a:ext cx="7150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of the original image f (x, y) such that the mean square error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553" y="3896145"/>
            <a:ext cx="6449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ahoma"/>
                <a:cs typeface="Tahoma"/>
              </a:rPr>
              <a:t>minimized. The resulting estimate is also MMSE</a:t>
            </a:r>
            <a:r>
              <a:rPr sz="2000" spc="1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estimate.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7856" y="3226302"/>
            <a:ext cx="47879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200" i="1" spc="-45" dirty="0">
                <a:latin typeface="Times New Roman"/>
                <a:cs typeface="Times New Roman"/>
              </a:rPr>
              <a:t>f</a:t>
            </a:r>
            <a:r>
              <a:rPr sz="1800" spc="-67" baseline="16203" dirty="0">
                <a:latin typeface="Times New Roman"/>
                <a:cs typeface="Times New Roman"/>
              </a:rPr>
              <a:t>ˆ</a:t>
            </a:r>
            <a:r>
              <a:rPr sz="1550" spc="-45" dirty="0">
                <a:latin typeface="Symbol"/>
                <a:cs typeface="Symbol"/>
              </a:rPr>
              <a:t></a:t>
            </a:r>
            <a:r>
              <a:rPr sz="1200" i="1" spc="-45" dirty="0">
                <a:latin typeface="Times New Roman"/>
                <a:cs typeface="Times New Roman"/>
              </a:rPr>
              <a:t>x</a:t>
            </a:r>
            <a:r>
              <a:rPr sz="1200" spc="-45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y</a:t>
            </a:r>
            <a:r>
              <a:rPr sz="1550" spc="-2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5133" y="4087702"/>
            <a:ext cx="3581400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600" i="1" spc="135" dirty="0">
                <a:latin typeface="Times New Roman"/>
                <a:cs typeface="Times New Roman"/>
              </a:rPr>
              <a:t>e</a:t>
            </a:r>
            <a:r>
              <a:rPr sz="2250" spc="22" baseline="44444" dirty="0">
                <a:latin typeface="Times New Roman"/>
                <a:cs typeface="Times New Roman"/>
              </a:rPr>
              <a:t>2</a:t>
            </a:r>
            <a:r>
              <a:rPr sz="2250" baseline="44444" dirty="0">
                <a:latin typeface="Times New Roman"/>
                <a:cs typeface="Times New Roman"/>
              </a:rPr>
              <a:t> </a:t>
            </a:r>
            <a:r>
              <a:rPr sz="2250" spc="172" baseline="44444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Symbol"/>
                <a:cs typeface="Symbol"/>
              </a:rPr>
              <a:t>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145" dirty="0">
                <a:latin typeface="Times New Roman"/>
                <a:cs typeface="Times New Roman"/>
              </a:rPr>
              <a:t>E</a:t>
            </a:r>
            <a:r>
              <a:rPr sz="5600" spc="-2130" dirty="0">
                <a:latin typeface="Symbol"/>
                <a:cs typeface="Symbol"/>
              </a:rPr>
              <a:t></a:t>
            </a:r>
            <a:r>
              <a:rPr sz="4600" spc="-445" dirty="0">
                <a:latin typeface="Symbol"/>
                <a:cs typeface="Symbol"/>
              </a:rPr>
              <a:t></a:t>
            </a:r>
            <a:r>
              <a:rPr sz="2600" i="1" spc="5" dirty="0">
                <a:latin typeface="Times New Roman"/>
                <a:cs typeface="Times New Roman"/>
              </a:rPr>
              <a:t>f</a:t>
            </a:r>
            <a:r>
              <a:rPr sz="2600" i="1" spc="-25" dirty="0">
                <a:latin typeface="Times New Roman"/>
                <a:cs typeface="Times New Roman"/>
              </a:rPr>
              <a:t> </a:t>
            </a:r>
            <a:r>
              <a:rPr sz="3450" spc="-215" dirty="0">
                <a:latin typeface="Symbol"/>
                <a:cs typeface="Symbol"/>
              </a:rPr>
              <a:t></a:t>
            </a:r>
            <a:r>
              <a:rPr sz="2600" i="1" spc="30" dirty="0">
                <a:latin typeface="Times New Roman"/>
                <a:cs typeface="Times New Roman"/>
              </a:rPr>
              <a:t>x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200" dirty="0">
                <a:latin typeface="Times New Roman"/>
                <a:cs typeface="Times New Roman"/>
              </a:rPr>
              <a:t>y</a:t>
            </a:r>
            <a:r>
              <a:rPr sz="3450" spc="-65" dirty="0">
                <a:latin typeface="Symbol"/>
                <a:cs typeface="Symbol"/>
              </a:rPr>
              <a:t></a:t>
            </a:r>
            <a:r>
              <a:rPr sz="2600" spc="10" dirty="0">
                <a:latin typeface="Symbol"/>
                <a:cs typeface="Symbol"/>
              </a:rPr>
              <a:t></a:t>
            </a:r>
            <a:r>
              <a:rPr sz="2600" spc="280" dirty="0">
                <a:latin typeface="Times New Roman"/>
                <a:cs typeface="Times New Roman"/>
              </a:rPr>
              <a:t> </a:t>
            </a:r>
            <a:r>
              <a:rPr sz="2600" i="1" spc="-635" dirty="0">
                <a:latin typeface="Times New Roman"/>
                <a:cs typeface="Times New Roman"/>
              </a:rPr>
              <a:t>f</a:t>
            </a:r>
            <a:r>
              <a:rPr sz="3900" spc="277" baseline="45940" dirty="0">
                <a:latin typeface="MT Extra"/>
                <a:cs typeface="MT Extra"/>
              </a:rPr>
              <a:t></a:t>
            </a:r>
            <a:r>
              <a:rPr sz="3450" spc="-215" dirty="0">
                <a:latin typeface="Symbol"/>
                <a:cs typeface="Symbol"/>
              </a:rPr>
              <a:t></a:t>
            </a:r>
            <a:r>
              <a:rPr sz="2600" i="1" spc="30" dirty="0">
                <a:latin typeface="Times New Roman"/>
                <a:cs typeface="Times New Roman"/>
              </a:rPr>
              <a:t>x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i="1" spc="195" dirty="0">
                <a:latin typeface="Times New Roman"/>
                <a:cs typeface="Times New Roman"/>
              </a:rPr>
              <a:t>y</a:t>
            </a:r>
            <a:r>
              <a:rPr sz="3450" spc="-425" dirty="0">
                <a:latin typeface="Symbol"/>
                <a:cs typeface="Symbol"/>
              </a:rPr>
              <a:t></a:t>
            </a:r>
            <a:r>
              <a:rPr sz="4600" spc="-944" dirty="0">
                <a:latin typeface="Symbol"/>
                <a:cs typeface="Symbol"/>
              </a:rPr>
              <a:t></a:t>
            </a:r>
            <a:r>
              <a:rPr sz="2250" spc="22" baseline="66666" dirty="0">
                <a:latin typeface="Times New Roman"/>
                <a:cs typeface="Times New Roman"/>
              </a:rPr>
              <a:t>2</a:t>
            </a:r>
            <a:r>
              <a:rPr sz="2250" spc="-202" baseline="66666" dirty="0">
                <a:latin typeface="Times New Roman"/>
                <a:cs typeface="Times New Roman"/>
              </a:rPr>
              <a:t> </a:t>
            </a:r>
            <a:r>
              <a:rPr sz="5600" spc="-1450" dirty="0">
                <a:latin typeface="Symbol"/>
                <a:cs typeface="Symbol"/>
              </a:rPr>
              <a:t></a:t>
            </a:r>
            <a:endParaRPr sz="5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365" y="452119"/>
            <a:ext cx="1332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Cont.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483101" y="4237482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602"/>
                </a:lnTo>
              </a:path>
            </a:pathLst>
          </a:custGeom>
          <a:ln w="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1178" y="4237482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602"/>
                </a:lnTo>
              </a:path>
            </a:pathLst>
          </a:custGeom>
          <a:ln w="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0654" y="4360164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>
                <a:moveTo>
                  <a:pt x="0" y="0"/>
                </a:moveTo>
                <a:lnTo>
                  <a:pt x="614172" y="0"/>
                </a:lnTo>
              </a:path>
            </a:pathLst>
          </a:custGeom>
          <a:ln w="4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1765" y="4059173"/>
            <a:ext cx="1729739" cy="0"/>
          </a:xfrm>
          <a:custGeom>
            <a:avLst/>
            <a:gdLst/>
            <a:ahLst/>
            <a:cxnLst/>
            <a:rect l="l" t="t" r="r" b="b"/>
            <a:pathLst>
              <a:path w="1729739">
                <a:moveTo>
                  <a:pt x="0" y="0"/>
                </a:moveTo>
                <a:lnTo>
                  <a:pt x="1729739" y="0"/>
                </a:lnTo>
              </a:path>
            </a:pathLst>
          </a:custGeom>
          <a:ln w="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3864" y="541705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602"/>
                </a:lnTo>
              </a:path>
            </a:pathLst>
          </a:custGeom>
          <a:ln w="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50029" y="5417058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602"/>
                </a:lnTo>
              </a:path>
            </a:pathLst>
          </a:custGeom>
          <a:ln w="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51098" y="5804154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602"/>
                </a:lnTo>
              </a:path>
            </a:pathLst>
          </a:custGeom>
          <a:ln w="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6398" y="5804154"/>
            <a:ext cx="0" cy="245110"/>
          </a:xfrm>
          <a:custGeom>
            <a:avLst/>
            <a:gdLst/>
            <a:ahLst/>
            <a:cxnLst/>
            <a:rect l="l" t="t" r="r" b="b"/>
            <a:pathLst>
              <a:path h="245110">
                <a:moveTo>
                  <a:pt x="0" y="0"/>
                </a:moveTo>
                <a:lnTo>
                  <a:pt x="0" y="244602"/>
                </a:lnTo>
              </a:path>
            </a:pathLst>
          </a:custGeom>
          <a:ln w="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71867" y="4402344"/>
            <a:ext cx="81724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2410" algn="l"/>
                <a:tab pos="725805" algn="l"/>
              </a:tabLst>
            </a:pPr>
            <a:r>
              <a:rPr sz="1600" dirty="0">
                <a:latin typeface="Symbol"/>
                <a:cs typeface="Symbol"/>
              </a:rPr>
              <a:t>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900" i="1" spc="10" dirty="0">
                <a:latin typeface="Times New Roman"/>
                <a:cs typeface="Times New Roman"/>
              </a:rPr>
              <a:t>I	</a:t>
            </a:r>
            <a:r>
              <a:rPr sz="1600" dirty="0">
                <a:latin typeface="Symbol"/>
                <a:cs typeface="Symbol"/>
              </a:rPr>
              <a:t>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21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2621482" y="4660238"/>
            <a:ext cx="4723765" cy="13843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z="1600" i="1" dirty="0">
                <a:latin typeface="Times New Roman"/>
                <a:cs typeface="Times New Roman"/>
              </a:rPr>
              <a:t>Where</a:t>
            </a:r>
            <a:r>
              <a:rPr sz="1600" i="1" spc="-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95"/>
              </a:spcBef>
            </a:pPr>
            <a:r>
              <a:rPr sz="1600" i="1" spc="5" dirty="0">
                <a:latin typeface="Times New Roman"/>
                <a:cs typeface="Times New Roman"/>
              </a:rPr>
              <a:t>H</a:t>
            </a:r>
            <a:r>
              <a:rPr sz="1600" i="1" spc="-170" dirty="0">
                <a:latin typeface="Times New Roman"/>
                <a:cs typeface="Times New Roman"/>
              </a:rPr>
              <a:t> </a:t>
            </a:r>
            <a:r>
              <a:rPr sz="1350" spc="22" baseline="43209" dirty="0">
                <a:latin typeface="Symbol"/>
                <a:cs typeface="Symbol"/>
              </a:rPr>
              <a:t></a:t>
            </a:r>
            <a:r>
              <a:rPr sz="1350" spc="-127" baseline="43209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Symbol"/>
                <a:cs typeface="Symbol"/>
              </a:rPr>
              <a:t></a:t>
            </a:r>
            <a:r>
              <a:rPr sz="1600" i="1" spc="-65" dirty="0">
                <a:latin typeface="Times New Roman"/>
                <a:cs typeface="Times New Roman"/>
              </a:rPr>
              <a:t>u,v</a:t>
            </a:r>
            <a:r>
              <a:rPr sz="2100" spc="-65" dirty="0">
                <a:latin typeface="Symbol"/>
                <a:cs typeface="Symbol"/>
              </a:rPr>
              <a:t>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complex </a:t>
            </a:r>
            <a:r>
              <a:rPr sz="1600" i="1" spc="-5" dirty="0">
                <a:latin typeface="Times New Roman"/>
                <a:cs typeface="Times New Roman"/>
              </a:rPr>
              <a:t>conjugate</a:t>
            </a:r>
            <a:r>
              <a:rPr sz="1600" i="1" dirty="0">
                <a:latin typeface="Times New Roman"/>
                <a:cs typeface="Times New Roman"/>
              </a:rPr>
              <a:t> of</a:t>
            </a:r>
            <a:r>
              <a:rPr sz="1600" i="1" spc="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H(u,v)</a:t>
            </a:r>
            <a:endParaRPr sz="1600">
              <a:latin typeface="Times New Roman"/>
              <a:cs typeface="Times New Roman"/>
            </a:endParaRPr>
          </a:p>
          <a:p>
            <a:pPr marL="60325">
              <a:lnSpc>
                <a:spcPts val="780"/>
              </a:lnSpc>
              <a:spcBef>
                <a:spcPts val="350"/>
              </a:spcBef>
              <a:tabLst>
                <a:tab pos="1581150" algn="l"/>
              </a:tabLst>
            </a:pPr>
            <a:r>
              <a:rPr sz="1600" i="1" spc="45" dirty="0">
                <a:latin typeface="Times New Roman"/>
                <a:cs typeface="Times New Roman"/>
              </a:rPr>
              <a:t>S</a:t>
            </a:r>
            <a:r>
              <a:rPr sz="1350" i="1" spc="67" baseline="-24691" dirty="0">
                <a:latin typeface="Times New Roman"/>
                <a:cs typeface="Times New Roman"/>
              </a:rPr>
              <a:t>n </a:t>
            </a:r>
            <a:r>
              <a:rPr sz="2100" spc="-70" dirty="0">
                <a:latin typeface="Symbol"/>
                <a:cs typeface="Symbol"/>
              </a:rPr>
              <a:t></a:t>
            </a:r>
            <a:r>
              <a:rPr sz="1600" i="1" spc="-70" dirty="0">
                <a:latin typeface="Times New Roman"/>
                <a:cs typeface="Times New Roman"/>
              </a:rPr>
              <a:t>u</a:t>
            </a:r>
            <a:r>
              <a:rPr sz="1600" spc="-70" dirty="0">
                <a:latin typeface="Times New Roman"/>
                <a:cs typeface="Times New Roman"/>
              </a:rPr>
              <a:t>, </a:t>
            </a:r>
            <a:r>
              <a:rPr sz="1600" i="1" spc="-40" dirty="0">
                <a:latin typeface="Times New Roman"/>
                <a:cs typeface="Times New Roman"/>
              </a:rPr>
              <a:t>v</a:t>
            </a:r>
            <a:r>
              <a:rPr sz="2100" spc="-40" dirty="0">
                <a:latin typeface="Symbol"/>
                <a:cs typeface="Symbol"/>
              </a:rPr>
              <a:t>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N</a:t>
            </a:r>
            <a:r>
              <a:rPr sz="1600" i="1" spc="-220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Symbol"/>
                <a:cs typeface="Symbol"/>
              </a:rPr>
              <a:t></a:t>
            </a:r>
            <a:r>
              <a:rPr sz="1600" i="1" spc="-65" dirty="0">
                <a:latin typeface="Times New Roman"/>
                <a:cs typeface="Times New Roman"/>
              </a:rPr>
              <a:t>u,v</a:t>
            </a:r>
            <a:r>
              <a:rPr sz="2100" spc="-65" dirty="0">
                <a:latin typeface="Symbol"/>
                <a:cs typeface="Symbol"/>
              </a:rPr>
              <a:t></a:t>
            </a:r>
            <a:r>
              <a:rPr sz="2100" spc="-65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power spectrum of </a:t>
            </a:r>
            <a:r>
              <a:rPr sz="1600" i="1" spc="5" dirty="0">
                <a:latin typeface="Times New Roman"/>
                <a:cs typeface="Times New Roman"/>
              </a:rPr>
              <a:t>the</a:t>
            </a:r>
            <a:r>
              <a:rPr sz="1600" i="1" spc="-2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noise</a:t>
            </a:r>
            <a:endParaRPr sz="1600">
              <a:latin typeface="Times New Roman"/>
              <a:cs typeface="Times New Roman"/>
            </a:endParaRPr>
          </a:p>
          <a:p>
            <a:pPr marL="1454150">
              <a:lnSpc>
                <a:spcPts val="530"/>
              </a:lnSpc>
            </a:pPr>
            <a:r>
              <a:rPr sz="900" spc="15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325">
              <a:lnSpc>
                <a:spcPts val="780"/>
              </a:lnSpc>
              <a:spcBef>
                <a:spcPts val="595"/>
              </a:spcBef>
              <a:tabLst>
                <a:tab pos="1477645" algn="l"/>
              </a:tabLst>
            </a:pPr>
            <a:r>
              <a:rPr sz="1600" i="1" spc="55" dirty="0">
                <a:latin typeface="Times New Roman"/>
                <a:cs typeface="Times New Roman"/>
              </a:rPr>
              <a:t>S</a:t>
            </a:r>
            <a:r>
              <a:rPr sz="1350" i="1" spc="82" baseline="-24691" dirty="0">
                <a:latin typeface="Times New Roman"/>
                <a:cs typeface="Times New Roman"/>
              </a:rPr>
              <a:t>I </a:t>
            </a:r>
            <a:r>
              <a:rPr sz="2100" spc="-65" dirty="0">
                <a:latin typeface="Symbol"/>
                <a:cs typeface="Symbol"/>
              </a:rPr>
              <a:t></a:t>
            </a:r>
            <a:r>
              <a:rPr sz="1600" i="1" spc="-65" dirty="0">
                <a:latin typeface="Times New Roman"/>
                <a:cs typeface="Times New Roman"/>
              </a:rPr>
              <a:t>u,v</a:t>
            </a:r>
            <a:r>
              <a:rPr sz="2100" spc="-65" dirty="0">
                <a:latin typeface="Symbol"/>
                <a:cs typeface="Symbol"/>
              </a:rPr>
              <a:t>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210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Symbol"/>
                <a:cs typeface="Symbol"/>
              </a:rPr>
              <a:t></a:t>
            </a:r>
            <a:r>
              <a:rPr sz="1600" i="1" spc="-65" dirty="0">
                <a:latin typeface="Times New Roman"/>
                <a:cs typeface="Times New Roman"/>
              </a:rPr>
              <a:t>u,v</a:t>
            </a:r>
            <a:r>
              <a:rPr sz="2100" spc="-65" dirty="0">
                <a:latin typeface="Symbol"/>
                <a:cs typeface="Symbol"/>
              </a:rPr>
              <a:t></a:t>
            </a:r>
            <a:r>
              <a:rPr sz="2100" spc="-65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power spectrum of </a:t>
            </a:r>
            <a:r>
              <a:rPr sz="1600" i="1" spc="5" dirty="0">
                <a:latin typeface="Times New Roman"/>
                <a:cs typeface="Times New Roman"/>
              </a:rPr>
              <a:t>the </a:t>
            </a:r>
            <a:r>
              <a:rPr sz="1600" i="1" dirty="0">
                <a:latin typeface="Times New Roman"/>
                <a:cs typeface="Times New Roman"/>
              </a:rPr>
              <a:t>orginal</a:t>
            </a:r>
            <a:r>
              <a:rPr sz="1600" i="1" spc="-24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image</a:t>
            </a:r>
            <a:endParaRPr sz="1600">
              <a:latin typeface="Times New Roman"/>
              <a:cs typeface="Times New Roman"/>
            </a:endParaRPr>
          </a:p>
          <a:p>
            <a:pPr marL="1351280">
              <a:lnSpc>
                <a:spcPts val="530"/>
              </a:lnSpc>
            </a:pPr>
            <a:r>
              <a:rPr sz="900" spc="15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3347" y="4285296"/>
            <a:ext cx="102108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baseline="43402" dirty="0">
                <a:latin typeface="Symbol"/>
                <a:cs typeface="Symbol"/>
              </a:rPr>
              <a:t></a:t>
            </a:r>
            <a:r>
              <a:rPr sz="2400" baseline="43402" dirty="0">
                <a:latin typeface="Times New Roman"/>
                <a:cs typeface="Times New Roman"/>
              </a:rPr>
              <a:t> </a:t>
            </a:r>
            <a:r>
              <a:rPr sz="2400" baseline="27777" dirty="0">
                <a:latin typeface="Symbol"/>
                <a:cs typeface="Symbol"/>
              </a:rPr>
              <a:t></a:t>
            </a:r>
            <a:r>
              <a:rPr sz="2400" baseline="27777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S </a:t>
            </a:r>
            <a:r>
              <a:rPr sz="2100" spc="-70" dirty="0">
                <a:latin typeface="Symbol"/>
                <a:cs typeface="Symbol"/>
              </a:rPr>
              <a:t></a:t>
            </a:r>
            <a:r>
              <a:rPr sz="1600" i="1" spc="-70" dirty="0">
                <a:latin typeface="Times New Roman"/>
                <a:cs typeface="Times New Roman"/>
              </a:rPr>
              <a:t>u</a:t>
            </a:r>
            <a:r>
              <a:rPr sz="1600" spc="-70" dirty="0">
                <a:latin typeface="Times New Roman"/>
                <a:cs typeface="Times New Roman"/>
              </a:rPr>
              <a:t>,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i="1" spc="-10" dirty="0">
                <a:latin typeface="Times New Roman"/>
                <a:cs typeface="Times New Roman"/>
              </a:rPr>
              <a:t>v</a:t>
            </a:r>
            <a:r>
              <a:rPr sz="2100" spc="-10" dirty="0">
                <a:latin typeface="Symbol"/>
                <a:cs typeface="Symbol"/>
              </a:rPr>
              <a:t></a:t>
            </a:r>
            <a:r>
              <a:rPr sz="2400" spc="-15" baseline="27777" dirty="0">
                <a:latin typeface="Symbol"/>
                <a:cs typeface="Symbol"/>
              </a:rPr>
              <a:t></a:t>
            </a:r>
            <a:endParaRPr sz="2400" baseline="2777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6280" y="4005477"/>
            <a:ext cx="125095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407670" algn="l"/>
              </a:tabLst>
            </a:pPr>
            <a:r>
              <a:rPr sz="3150" spc="7" baseline="-25132" dirty="0">
                <a:latin typeface="Symbol"/>
                <a:cs typeface="Symbol"/>
              </a:rPr>
              <a:t></a:t>
            </a:r>
            <a:r>
              <a:rPr sz="900" spc="15" dirty="0">
                <a:latin typeface="Times New Roman"/>
                <a:cs typeface="Times New Roman"/>
              </a:rPr>
              <a:t>2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2400" baseline="3472" dirty="0">
                <a:latin typeface="Symbol"/>
                <a:cs typeface="Symbol"/>
              </a:rPr>
              <a:t></a:t>
            </a:r>
            <a:r>
              <a:rPr sz="2400" spc="-315" baseline="3472" dirty="0">
                <a:latin typeface="Times New Roman"/>
                <a:cs typeface="Times New Roman"/>
              </a:rPr>
              <a:t> </a:t>
            </a:r>
            <a:r>
              <a:rPr sz="1600" i="1" spc="75" dirty="0">
                <a:latin typeface="Times New Roman"/>
                <a:cs typeface="Times New Roman"/>
              </a:rPr>
              <a:t>S</a:t>
            </a:r>
            <a:r>
              <a:rPr sz="1350" i="1" spc="22" baseline="-24691" dirty="0">
                <a:latin typeface="Times New Roman"/>
                <a:cs typeface="Times New Roman"/>
              </a:rPr>
              <a:t>n</a:t>
            </a:r>
            <a:r>
              <a:rPr sz="1350" i="1" spc="-52" baseline="-24691" dirty="0">
                <a:latin typeface="Times New Roman"/>
                <a:cs typeface="Times New Roman"/>
              </a:rPr>
              <a:t> </a:t>
            </a:r>
            <a:r>
              <a:rPr sz="3150" spc="-382" baseline="1322" dirty="0">
                <a:latin typeface="Symbol"/>
                <a:cs typeface="Symbol"/>
              </a:rPr>
              <a:t></a:t>
            </a:r>
            <a:r>
              <a:rPr sz="1600" i="1" spc="45" dirty="0">
                <a:latin typeface="Times New Roman"/>
                <a:cs typeface="Times New Roman"/>
              </a:rPr>
              <a:t>u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225" dirty="0">
                <a:latin typeface="Times New Roman"/>
                <a:cs typeface="Times New Roman"/>
              </a:rPr>
              <a:t> </a:t>
            </a:r>
            <a:r>
              <a:rPr sz="1600" i="1" spc="85" dirty="0">
                <a:latin typeface="Times New Roman"/>
                <a:cs typeface="Times New Roman"/>
              </a:rPr>
              <a:t>v</a:t>
            </a:r>
            <a:r>
              <a:rPr sz="3150" spc="-195" baseline="1322" dirty="0">
                <a:latin typeface="Symbol"/>
                <a:cs typeface="Symbol"/>
              </a:rPr>
              <a:t></a:t>
            </a:r>
            <a:r>
              <a:rPr sz="2400" baseline="3472" dirty="0">
                <a:latin typeface="Symbol"/>
                <a:cs typeface="Symbol"/>
              </a:rPr>
              <a:t></a:t>
            </a:r>
            <a:endParaRPr sz="2400" baseline="3472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8010" y="4129114"/>
            <a:ext cx="53086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latin typeface="Times New Roman"/>
                <a:cs typeface="Times New Roman"/>
              </a:rPr>
              <a:t>H</a:t>
            </a:r>
            <a:r>
              <a:rPr sz="1600" i="1" spc="-229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Symbol"/>
                <a:cs typeface="Symbol"/>
              </a:rPr>
              <a:t></a:t>
            </a:r>
            <a:r>
              <a:rPr sz="1600" i="1" spc="-65" dirty="0">
                <a:latin typeface="Times New Roman"/>
                <a:cs typeface="Times New Roman"/>
              </a:rPr>
              <a:t>u</a:t>
            </a:r>
            <a:r>
              <a:rPr sz="1600" spc="-65" dirty="0">
                <a:latin typeface="Times New Roman"/>
                <a:cs typeface="Times New Roman"/>
              </a:rPr>
              <a:t>,</a:t>
            </a:r>
            <a:r>
              <a:rPr sz="1600" spc="-26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0148" y="3699357"/>
            <a:ext cx="73977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latin typeface="Times New Roman"/>
                <a:cs typeface="Times New Roman"/>
              </a:rPr>
              <a:t>H</a:t>
            </a:r>
            <a:r>
              <a:rPr sz="1600" i="1" spc="-190" dirty="0">
                <a:latin typeface="Times New Roman"/>
                <a:cs typeface="Times New Roman"/>
              </a:rPr>
              <a:t> </a:t>
            </a:r>
            <a:r>
              <a:rPr sz="1350" spc="22" baseline="43209" dirty="0">
                <a:latin typeface="Symbol"/>
                <a:cs typeface="Symbol"/>
              </a:rPr>
              <a:t></a:t>
            </a:r>
            <a:r>
              <a:rPr sz="1350" spc="-150" baseline="43209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Symbol"/>
                <a:cs typeface="Symbol"/>
              </a:rPr>
              <a:t></a:t>
            </a:r>
            <a:r>
              <a:rPr sz="1600" i="1" spc="-65" dirty="0">
                <a:latin typeface="Times New Roman"/>
                <a:cs typeface="Times New Roman"/>
              </a:rPr>
              <a:t>u</a:t>
            </a:r>
            <a:r>
              <a:rPr sz="1600" spc="-65" dirty="0">
                <a:latin typeface="Times New Roman"/>
                <a:cs typeface="Times New Roman"/>
              </a:rPr>
              <a:t>,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i="1" spc="-45" dirty="0">
                <a:latin typeface="Times New Roman"/>
                <a:cs typeface="Times New Roman"/>
              </a:rPr>
              <a:t>v</a:t>
            </a:r>
            <a:r>
              <a:rPr sz="2100" spc="-45" dirty="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46867" y="3828182"/>
            <a:ext cx="77787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spc="5" dirty="0">
                <a:latin typeface="Times New Roman"/>
                <a:cs typeface="Times New Roman"/>
              </a:rPr>
              <a:t>W</a:t>
            </a:r>
            <a:r>
              <a:rPr sz="1600" i="1" spc="-19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Symbol"/>
                <a:cs typeface="Symbol"/>
              </a:rPr>
              <a:t></a:t>
            </a:r>
            <a:r>
              <a:rPr sz="1600" i="1" spc="-70" dirty="0">
                <a:latin typeface="Times New Roman"/>
                <a:cs typeface="Times New Roman"/>
              </a:rPr>
              <a:t>u</a:t>
            </a:r>
            <a:r>
              <a:rPr sz="1600" spc="-70" dirty="0">
                <a:latin typeface="Times New Roman"/>
                <a:cs typeface="Times New Roman"/>
              </a:rPr>
              <a:t>,</a:t>
            </a:r>
            <a:r>
              <a:rPr sz="1600" spc="-245" dirty="0">
                <a:latin typeface="Times New Roman"/>
                <a:cs typeface="Times New Roman"/>
              </a:rPr>
              <a:t> </a:t>
            </a:r>
            <a:r>
              <a:rPr sz="1600" i="1" spc="-45" dirty="0">
                <a:latin typeface="Times New Roman"/>
                <a:cs typeface="Times New Roman"/>
              </a:rPr>
              <a:t>v</a:t>
            </a:r>
            <a:r>
              <a:rPr sz="2100" spc="-45" dirty="0">
                <a:latin typeface="Symbol"/>
                <a:cs typeface="Symbol"/>
              </a:rPr>
              <a:t></a:t>
            </a:r>
            <a:r>
              <a:rPr sz="2100" spc="-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6882" y="2025244"/>
            <a:ext cx="272732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i="1" dirty="0">
                <a:latin typeface="Times New Roman"/>
                <a:cs typeface="Times New Roman"/>
              </a:rPr>
              <a:t>Where</a:t>
            </a:r>
            <a:r>
              <a:rPr sz="1600" i="1" spc="-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w</a:t>
            </a:r>
            <a:r>
              <a:rPr sz="2100" spc="-20" dirty="0">
                <a:latin typeface="Symbol"/>
                <a:cs typeface="Symbol"/>
              </a:rPr>
              <a:t></a:t>
            </a:r>
            <a:r>
              <a:rPr sz="1600" spc="-20" dirty="0">
                <a:latin typeface="Times New Roman"/>
                <a:cs typeface="Times New Roman"/>
              </a:rPr>
              <a:t>x,</a:t>
            </a:r>
            <a:r>
              <a:rPr sz="1600" spc="-15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y</a:t>
            </a:r>
            <a:r>
              <a:rPr sz="2100" spc="10" dirty="0">
                <a:latin typeface="Symbol"/>
                <a:cs typeface="Symbol"/>
              </a:rPr>
              <a:t></a:t>
            </a:r>
            <a:r>
              <a:rPr sz="1600" spc="1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wiener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filter.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1278" y="2223599"/>
            <a:ext cx="3917950" cy="1479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3500">
              <a:lnSpc>
                <a:spcPts val="3825"/>
              </a:lnSpc>
              <a:spcBef>
                <a:spcPts val="114"/>
              </a:spcBef>
            </a:pPr>
            <a:r>
              <a:rPr sz="1600" i="1" spc="90" dirty="0">
                <a:latin typeface="Times New Roman"/>
                <a:cs typeface="Times New Roman"/>
              </a:rPr>
              <a:t>E</a:t>
            </a:r>
            <a:r>
              <a:rPr sz="3550" spc="-935" dirty="0">
                <a:latin typeface="Symbol"/>
                <a:cs typeface="Symbol"/>
              </a:rPr>
              <a:t></a:t>
            </a:r>
            <a:r>
              <a:rPr sz="2700" spc="-535" dirty="0">
                <a:latin typeface="Symbol"/>
                <a:cs typeface="Symbol"/>
              </a:rPr>
              <a:t>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2100" spc="-130" dirty="0">
                <a:latin typeface="Symbol"/>
                <a:cs typeface="Symbol"/>
              </a:rPr>
              <a:t>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i="1" spc="114" dirty="0">
                <a:latin typeface="Times New Roman"/>
                <a:cs typeface="Times New Roman"/>
              </a:rPr>
              <a:t>y</a:t>
            </a:r>
            <a:r>
              <a:rPr sz="2100" spc="-35" dirty="0">
                <a:latin typeface="Symbol"/>
                <a:cs typeface="Symbol"/>
              </a:rPr>
              <a:t>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i="1" spc="-395" dirty="0">
                <a:latin typeface="Times New Roman"/>
                <a:cs typeface="Times New Roman"/>
              </a:rPr>
              <a:t>f</a:t>
            </a:r>
            <a:r>
              <a:rPr sz="2400" spc="165" baseline="45138" dirty="0">
                <a:latin typeface="MT Extra"/>
                <a:cs typeface="MT Extra"/>
              </a:rPr>
              <a:t></a:t>
            </a:r>
            <a:r>
              <a:rPr sz="2100" spc="-130" dirty="0">
                <a:latin typeface="Symbol"/>
                <a:cs typeface="Symbol"/>
              </a:rPr>
              <a:t>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i="1" spc="120" dirty="0">
                <a:latin typeface="Times New Roman"/>
                <a:cs typeface="Times New Roman"/>
              </a:rPr>
              <a:t>y</a:t>
            </a:r>
            <a:r>
              <a:rPr sz="2100" spc="-340" dirty="0">
                <a:latin typeface="Symbol"/>
                <a:cs typeface="Symbol"/>
              </a:rPr>
              <a:t></a:t>
            </a:r>
            <a:r>
              <a:rPr sz="2700" spc="-780" dirty="0">
                <a:latin typeface="Symbol"/>
                <a:cs typeface="Symbol"/>
              </a:rPr>
              <a:t></a:t>
            </a:r>
            <a:r>
              <a:rPr sz="1350" spc="22" baseline="67901" dirty="0">
                <a:latin typeface="Times New Roman"/>
                <a:cs typeface="Times New Roman"/>
              </a:rPr>
              <a:t>2</a:t>
            </a:r>
            <a:r>
              <a:rPr sz="1350" spc="-30" baseline="67901" dirty="0">
                <a:latin typeface="Times New Roman"/>
                <a:cs typeface="Times New Roman"/>
              </a:rPr>
              <a:t> </a:t>
            </a:r>
            <a:r>
              <a:rPr sz="3550" spc="-65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  <a:p>
            <a:pPr marL="56515">
              <a:lnSpc>
                <a:spcPts val="3045"/>
              </a:lnSpc>
            </a:pPr>
            <a:r>
              <a:rPr sz="1600" dirty="0">
                <a:latin typeface="Symbol"/>
                <a:cs typeface="Symbol"/>
              </a:rPr>
              <a:t>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i="1" spc="80" dirty="0">
                <a:latin typeface="Times New Roman"/>
                <a:cs typeface="Times New Roman"/>
              </a:rPr>
              <a:t>E</a:t>
            </a:r>
            <a:r>
              <a:rPr sz="2900" spc="-305" dirty="0">
                <a:latin typeface="Symbol"/>
                <a:cs typeface="Symbol"/>
              </a:rPr>
              <a:t>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2100" spc="-130" dirty="0">
                <a:latin typeface="Symbol"/>
                <a:cs typeface="Symbol"/>
              </a:rPr>
              <a:t></a:t>
            </a:r>
            <a:r>
              <a:rPr sz="1600" i="1" spc="15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i="1" spc="110" dirty="0">
                <a:latin typeface="Times New Roman"/>
                <a:cs typeface="Times New Roman"/>
              </a:rPr>
              <a:t>y</a:t>
            </a:r>
            <a:r>
              <a:rPr sz="2100" spc="-220" dirty="0">
                <a:latin typeface="Symbol"/>
                <a:cs typeface="Symbol"/>
              </a:rPr>
              <a:t></a:t>
            </a:r>
            <a:r>
              <a:rPr sz="1350" spc="22" baseline="52469" dirty="0">
                <a:latin typeface="Times New Roman"/>
                <a:cs typeface="Times New Roman"/>
              </a:rPr>
              <a:t>2</a:t>
            </a:r>
            <a:r>
              <a:rPr sz="1350" spc="-37" baseline="52469" dirty="0">
                <a:latin typeface="Times New Roman"/>
                <a:cs typeface="Times New Roman"/>
              </a:rPr>
              <a:t> </a:t>
            </a:r>
            <a:r>
              <a:rPr sz="2900" spc="-425" dirty="0">
                <a:latin typeface="Symbol"/>
                <a:cs typeface="Symbol"/>
              </a:rPr>
              <a:t></a:t>
            </a:r>
            <a:r>
              <a:rPr sz="1600" dirty="0">
                <a:latin typeface="Symbol"/>
                <a:cs typeface="Symbol"/>
              </a:rPr>
              <a:t>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i="1" spc="75" dirty="0">
                <a:latin typeface="Times New Roman"/>
                <a:cs typeface="Times New Roman"/>
              </a:rPr>
              <a:t>E</a:t>
            </a:r>
            <a:r>
              <a:rPr sz="2900" spc="-310" dirty="0">
                <a:latin typeface="Symbol"/>
                <a:cs typeface="Symbol"/>
              </a:rPr>
              <a:t></a:t>
            </a:r>
            <a:r>
              <a:rPr sz="1600" i="1" spc="-395" dirty="0">
                <a:latin typeface="Times New Roman"/>
                <a:cs typeface="Times New Roman"/>
              </a:rPr>
              <a:t>f</a:t>
            </a:r>
            <a:r>
              <a:rPr sz="2400" spc="172" baseline="46875" dirty="0">
                <a:latin typeface="MT Extra"/>
                <a:cs typeface="MT Extra"/>
              </a:rPr>
              <a:t></a:t>
            </a:r>
            <a:r>
              <a:rPr sz="2100" spc="-130" dirty="0">
                <a:latin typeface="Symbol"/>
                <a:cs typeface="Symbol"/>
              </a:rPr>
              <a:t></a:t>
            </a:r>
            <a:r>
              <a:rPr sz="1600" i="1" spc="10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110" dirty="0">
                <a:latin typeface="Times New Roman"/>
                <a:cs typeface="Times New Roman"/>
              </a:rPr>
              <a:t>y</a:t>
            </a:r>
            <a:r>
              <a:rPr sz="2100" spc="-225" dirty="0">
                <a:latin typeface="Symbol"/>
                <a:cs typeface="Symbol"/>
              </a:rPr>
              <a:t></a:t>
            </a:r>
            <a:r>
              <a:rPr sz="1350" spc="22" baseline="52469" dirty="0">
                <a:latin typeface="Times New Roman"/>
                <a:cs typeface="Times New Roman"/>
              </a:rPr>
              <a:t>2</a:t>
            </a:r>
            <a:r>
              <a:rPr sz="1350" spc="-30" baseline="52469" dirty="0">
                <a:latin typeface="Times New Roman"/>
                <a:cs typeface="Times New Roman"/>
              </a:rPr>
              <a:t> </a:t>
            </a:r>
            <a:r>
              <a:rPr sz="2900" spc="-430" dirty="0">
                <a:latin typeface="Symbol"/>
                <a:cs typeface="Symbol"/>
              </a:rPr>
              <a:t>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r>
              <a:rPr sz="1600" i="1" spc="55" dirty="0">
                <a:latin typeface="Times New Roman"/>
                <a:cs typeface="Times New Roman"/>
              </a:rPr>
              <a:t>E</a:t>
            </a:r>
            <a:r>
              <a:rPr sz="2200" spc="-210" dirty="0">
                <a:latin typeface="Symbol"/>
                <a:cs typeface="Symbol"/>
              </a:rPr>
              <a:t>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2100" spc="-125" dirty="0">
                <a:latin typeface="Symbol"/>
                <a:cs typeface="Symbol"/>
              </a:rPr>
              <a:t></a:t>
            </a:r>
            <a:r>
              <a:rPr sz="1600" i="1" spc="10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110" dirty="0">
                <a:latin typeface="Times New Roman"/>
                <a:cs typeface="Times New Roman"/>
              </a:rPr>
              <a:t>y</a:t>
            </a:r>
            <a:r>
              <a:rPr sz="2100" spc="-175" dirty="0">
                <a:latin typeface="Symbol"/>
                <a:cs typeface="Symbol"/>
              </a:rPr>
              <a:t>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3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</a:t>
            </a:r>
            <a:r>
              <a:rPr sz="1600" i="1" spc="10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110" dirty="0">
                <a:latin typeface="Times New Roman"/>
                <a:cs typeface="Times New Roman"/>
              </a:rPr>
              <a:t>y</a:t>
            </a:r>
            <a:r>
              <a:rPr sz="2100" spc="-270" dirty="0">
                <a:latin typeface="Symbol"/>
                <a:cs typeface="Symbol"/>
              </a:rPr>
              <a:t></a:t>
            </a:r>
            <a:r>
              <a:rPr sz="2200" spc="-210" dirty="0">
                <a:latin typeface="Symbol"/>
                <a:cs typeface="Symbol"/>
              </a:rPr>
              <a:t></a:t>
            </a:r>
            <a:endParaRPr sz="2200">
              <a:latin typeface="Symbol"/>
              <a:cs typeface="Symbol"/>
            </a:endParaRPr>
          </a:p>
          <a:p>
            <a:pPr marL="44450">
              <a:lnSpc>
                <a:spcPct val="100000"/>
              </a:lnSpc>
              <a:spcBef>
                <a:spcPts val="229"/>
              </a:spcBef>
            </a:pPr>
            <a:r>
              <a:rPr sz="1600" dirty="0">
                <a:latin typeface="Times New Roman"/>
                <a:cs typeface="Times New Roman"/>
              </a:rPr>
              <a:t>.....................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sz="1600" i="1" dirty="0">
                <a:latin typeface="Times New Roman"/>
                <a:cs typeface="Times New Roman"/>
              </a:rPr>
              <a:t>Winner filter equation for an </a:t>
            </a:r>
            <a:r>
              <a:rPr sz="1600" i="1" spc="5" dirty="0">
                <a:latin typeface="Times New Roman"/>
                <a:cs typeface="Times New Roman"/>
              </a:rPr>
              <a:t>N </a:t>
            </a:r>
            <a:r>
              <a:rPr sz="1600" dirty="0">
                <a:latin typeface="Symbol"/>
                <a:cs typeface="Symbol"/>
              </a:rPr>
              <a:t></a:t>
            </a:r>
            <a:r>
              <a:rPr sz="1600" spc="-17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Nimage: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3031" y="1359758"/>
            <a:ext cx="2750820" cy="708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75" marR="17780" indent="-29209">
              <a:lnSpc>
                <a:spcPct val="1067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g</a:t>
            </a:r>
            <a:r>
              <a:rPr sz="2100" dirty="0">
                <a:latin typeface="Symbol"/>
                <a:cs typeface="Symbol"/>
              </a:rPr>
              <a:t>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y</a:t>
            </a:r>
            <a:r>
              <a:rPr sz="2100" spc="-30" dirty="0">
                <a:latin typeface="Symbol"/>
                <a:cs typeface="Symbol"/>
              </a:rPr>
              <a:t></a:t>
            </a:r>
            <a:r>
              <a:rPr sz="2100" spc="-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h</a:t>
            </a:r>
            <a:r>
              <a:rPr sz="2100" spc="-25" dirty="0">
                <a:latin typeface="Symbol"/>
                <a:cs typeface="Symbol"/>
              </a:rPr>
              <a:t>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y</a:t>
            </a:r>
            <a:r>
              <a:rPr sz="2100" dirty="0">
                <a:latin typeface="Symbol"/>
                <a:cs typeface="Symbol"/>
              </a:rPr>
              <a:t></a:t>
            </a:r>
            <a:r>
              <a:rPr sz="1600" dirty="0">
                <a:latin typeface="Symbol"/>
                <a:cs typeface="Symbol"/>
              </a:rPr>
              <a:t>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600" i="1" spc="-35" dirty="0">
                <a:latin typeface="Times New Roman"/>
                <a:cs typeface="Times New Roman"/>
              </a:rPr>
              <a:t> </a:t>
            </a:r>
            <a:r>
              <a:rPr sz="2100" spc="-35" dirty="0">
                <a:latin typeface="Symbol"/>
                <a:cs typeface="Symbol"/>
              </a:rPr>
              <a:t>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25" dirty="0">
                <a:latin typeface="Times New Roman"/>
                <a:cs typeface="Times New Roman"/>
              </a:rPr>
              <a:t>y</a:t>
            </a:r>
            <a:r>
              <a:rPr sz="2100" spc="25" dirty="0">
                <a:latin typeface="Symbol"/>
                <a:cs typeface="Symbol"/>
              </a:rPr>
              <a:t></a:t>
            </a:r>
            <a:r>
              <a:rPr sz="1600" spc="25" dirty="0">
                <a:latin typeface="Symbol"/>
                <a:cs typeface="Symbol"/>
              </a:rPr>
              <a:t>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i="1" spc="-25" dirty="0">
                <a:latin typeface="Times New Roman"/>
                <a:cs typeface="Times New Roman"/>
              </a:rPr>
              <a:t>n</a:t>
            </a:r>
            <a:r>
              <a:rPr sz="2100" spc="-25" dirty="0">
                <a:latin typeface="Symbol"/>
                <a:cs typeface="Symbol"/>
              </a:rPr>
              <a:t></a:t>
            </a:r>
            <a:r>
              <a:rPr sz="1600" i="1" spc="-25" dirty="0">
                <a:latin typeface="Times New Roman"/>
                <a:cs typeface="Times New Roman"/>
              </a:rPr>
              <a:t>x</a:t>
            </a:r>
            <a:r>
              <a:rPr sz="1600" spc="-25" dirty="0">
                <a:latin typeface="Times New Roman"/>
                <a:cs typeface="Times New Roman"/>
              </a:rPr>
              <a:t>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y</a:t>
            </a:r>
            <a:r>
              <a:rPr sz="2100" spc="-30" dirty="0">
                <a:latin typeface="Symbol"/>
                <a:cs typeface="Symbol"/>
              </a:rPr>
              <a:t>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1600" i="1" spc="-80" dirty="0">
                <a:latin typeface="Times New Roman"/>
                <a:cs typeface="Times New Roman"/>
              </a:rPr>
              <a:t>f</a:t>
            </a:r>
            <a:r>
              <a:rPr sz="2400" spc="-120" baseline="46875" dirty="0">
                <a:latin typeface="MT Extra"/>
                <a:cs typeface="MT Extra"/>
              </a:rPr>
              <a:t></a:t>
            </a:r>
            <a:r>
              <a:rPr sz="2100" spc="-80" dirty="0">
                <a:latin typeface="Symbol"/>
                <a:cs typeface="Symbol"/>
              </a:rPr>
              <a:t></a:t>
            </a:r>
            <a:r>
              <a:rPr sz="1600" i="1" spc="-80" dirty="0">
                <a:latin typeface="Times New Roman"/>
                <a:cs typeface="Times New Roman"/>
              </a:rPr>
              <a:t>x</a:t>
            </a:r>
            <a:r>
              <a:rPr sz="1600" spc="-80" dirty="0">
                <a:latin typeface="Times New Roman"/>
                <a:cs typeface="Times New Roman"/>
              </a:rPr>
              <a:t>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y</a:t>
            </a:r>
            <a:r>
              <a:rPr sz="2100" spc="-30" dirty="0">
                <a:latin typeface="Symbol"/>
                <a:cs typeface="Symbol"/>
              </a:rPr>
              <a:t>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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i="1" spc="-35" dirty="0">
                <a:latin typeface="Times New Roman"/>
                <a:cs typeface="Times New Roman"/>
              </a:rPr>
              <a:t>w</a:t>
            </a:r>
            <a:r>
              <a:rPr sz="2100" spc="-35" dirty="0">
                <a:latin typeface="Symbol"/>
                <a:cs typeface="Symbol"/>
              </a:rPr>
              <a:t></a:t>
            </a:r>
            <a:r>
              <a:rPr sz="1600" i="1" spc="-35" dirty="0">
                <a:latin typeface="Times New Roman"/>
                <a:cs typeface="Times New Roman"/>
              </a:rPr>
              <a:t>x</a:t>
            </a:r>
            <a:r>
              <a:rPr sz="1600" spc="-35" dirty="0">
                <a:latin typeface="Times New Roman"/>
                <a:cs typeface="Times New Roman"/>
              </a:rPr>
              <a:t>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i="1" spc="5" dirty="0">
                <a:latin typeface="Times New Roman"/>
                <a:cs typeface="Times New Roman"/>
              </a:rPr>
              <a:t>y</a:t>
            </a:r>
            <a:r>
              <a:rPr sz="2100" spc="5" dirty="0">
                <a:latin typeface="Symbol"/>
                <a:cs typeface="Symbol"/>
              </a:rPr>
              <a:t></a:t>
            </a:r>
            <a:r>
              <a:rPr sz="1600" spc="5" dirty="0">
                <a:latin typeface="Symbol"/>
                <a:cs typeface="Symbol"/>
              </a:rPr>
              <a:t></a:t>
            </a:r>
            <a:r>
              <a:rPr sz="1600" spc="-12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g</a:t>
            </a:r>
            <a:r>
              <a:rPr sz="2100" dirty="0">
                <a:latin typeface="Symbol"/>
                <a:cs typeface="Symbol"/>
              </a:rPr>
              <a:t></a:t>
            </a:r>
            <a:r>
              <a:rPr sz="1600" i="1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i="1" spc="-30" dirty="0">
                <a:latin typeface="Times New Roman"/>
                <a:cs typeface="Times New Roman"/>
              </a:rPr>
              <a:t>y</a:t>
            </a:r>
            <a:r>
              <a:rPr sz="2100" spc="-30" dirty="0">
                <a:latin typeface="Symbol"/>
                <a:cs typeface="Symbol"/>
              </a:rPr>
              <a:t>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4365" y="452119"/>
            <a:ext cx="13322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/>
              <a:t>Cont.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400" y="1646936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579117"/>
            <a:ext cx="711644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671309" algn="l"/>
              </a:tabLst>
            </a:pPr>
            <a:r>
              <a:rPr sz="2400" spc="-5" dirty="0">
                <a:latin typeface="Tahoma"/>
                <a:cs typeface="Tahoma"/>
              </a:rPr>
              <a:t>The Wiener filter response is reduced at </a:t>
            </a:r>
            <a:r>
              <a:rPr sz="2400" dirty="0">
                <a:latin typeface="Tahoma"/>
                <a:cs typeface="Tahoma"/>
              </a:rPr>
              <a:t>high  </a:t>
            </a:r>
            <a:r>
              <a:rPr sz="2400" spc="-5" dirty="0">
                <a:latin typeface="Tahoma"/>
                <a:cs typeface="Tahoma"/>
              </a:rPr>
              <a:t>frequencies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compared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dirty="0">
                <a:latin typeface="Tahoma"/>
                <a:cs typeface="Tahoma"/>
              </a:rPr>
              <a:t> an </a:t>
            </a:r>
            <a:r>
              <a:rPr sz="2400" spc="-5" dirty="0">
                <a:latin typeface="Tahoma"/>
                <a:cs typeface="Tahoma"/>
              </a:rPr>
              <a:t>inverse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filter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due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5" dirty="0"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2308809"/>
            <a:ext cx="2987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power spectrum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ratio,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00" y="2815082"/>
            <a:ext cx="1581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61688" y="2554985"/>
            <a:ext cx="455930" cy="0"/>
          </a:xfrm>
          <a:custGeom>
            <a:avLst/>
            <a:gdLst/>
            <a:ahLst/>
            <a:cxnLst/>
            <a:rect l="l" t="t" r="r" b="b"/>
            <a:pathLst>
              <a:path w="455929">
                <a:moveTo>
                  <a:pt x="0" y="0"/>
                </a:moveTo>
                <a:lnTo>
                  <a:pt x="455676" y="0"/>
                </a:lnTo>
              </a:path>
            </a:pathLst>
          </a:custGeom>
          <a:ln w="63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58791" y="2497956"/>
            <a:ext cx="66484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spc="104" baseline="27777" dirty="0">
                <a:latin typeface="Symbol"/>
                <a:cs typeface="Symbol"/>
              </a:rPr>
              <a:t></a:t>
            </a:r>
            <a:r>
              <a:rPr sz="1200" spc="70" dirty="0">
                <a:latin typeface="Times New Roman"/>
                <a:cs typeface="Times New Roman"/>
              </a:rPr>
              <a:t>S </a:t>
            </a:r>
            <a:r>
              <a:rPr sz="1550" spc="-50" dirty="0">
                <a:latin typeface="Symbol"/>
                <a:cs typeface="Symbol"/>
              </a:rPr>
              <a:t></a:t>
            </a:r>
            <a:r>
              <a:rPr sz="1200" i="1" spc="-50" dirty="0">
                <a:latin typeface="Times New Roman"/>
                <a:cs typeface="Times New Roman"/>
              </a:rPr>
              <a:t>u</a:t>
            </a:r>
            <a:r>
              <a:rPr sz="1200" spc="-50" dirty="0">
                <a:latin typeface="Times New Roman"/>
                <a:cs typeface="Times New Roman"/>
              </a:rPr>
              <a:t>,</a:t>
            </a:r>
            <a:r>
              <a:rPr sz="1200" spc="-210" dirty="0">
                <a:latin typeface="Times New Roman"/>
                <a:cs typeface="Times New Roman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v</a:t>
            </a:r>
            <a:r>
              <a:rPr sz="1550" spc="15" dirty="0">
                <a:latin typeface="Symbol"/>
                <a:cs typeface="Symbol"/>
              </a:rPr>
              <a:t></a:t>
            </a:r>
            <a:r>
              <a:rPr sz="1800" spc="22" baseline="27777" dirty="0">
                <a:latin typeface="Symbol"/>
                <a:cs typeface="Symbol"/>
              </a:rPr>
              <a:t></a:t>
            </a:r>
            <a:endParaRPr sz="1800" baseline="2777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4191" y="2585738"/>
            <a:ext cx="614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1655" algn="l"/>
              </a:tabLst>
            </a:pPr>
            <a:r>
              <a:rPr sz="1200" dirty="0">
                <a:latin typeface="Symbol"/>
                <a:cs typeface="Symbol"/>
              </a:rPr>
              <a:t>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I	</a:t>
            </a:r>
            <a:r>
              <a:rPr sz="1200" dirty="0"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8791" y="2283032"/>
            <a:ext cx="66484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800" spc="37" baseline="4629" dirty="0">
                <a:latin typeface="Symbol"/>
                <a:cs typeface="Symbol"/>
              </a:rPr>
              <a:t></a:t>
            </a:r>
            <a:r>
              <a:rPr sz="1200" spc="25" dirty="0">
                <a:latin typeface="Times New Roman"/>
                <a:cs typeface="Times New Roman"/>
              </a:rPr>
              <a:t>S</a:t>
            </a:r>
            <a:r>
              <a:rPr sz="1050" spc="37" baseline="-23809" dirty="0">
                <a:latin typeface="Times New Roman"/>
                <a:cs typeface="Times New Roman"/>
              </a:rPr>
              <a:t>n </a:t>
            </a:r>
            <a:r>
              <a:rPr sz="1550" spc="-50" dirty="0">
                <a:latin typeface="Symbol"/>
                <a:cs typeface="Symbol"/>
              </a:rPr>
              <a:t></a:t>
            </a:r>
            <a:r>
              <a:rPr sz="1200" i="1" spc="-50" dirty="0">
                <a:latin typeface="Times New Roman"/>
                <a:cs typeface="Times New Roman"/>
              </a:rPr>
              <a:t>u</a:t>
            </a:r>
            <a:r>
              <a:rPr sz="1200" spc="-50" dirty="0">
                <a:latin typeface="Times New Roman"/>
                <a:cs typeface="Times New Roman"/>
              </a:rPr>
              <a:t>,</a:t>
            </a:r>
            <a:r>
              <a:rPr sz="1200" spc="-24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v</a:t>
            </a:r>
            <a:r>
              <a:rPr sz="1550" spc="-10" dirty="0">
                <a:latin typeface="Symbol"/>
                <a:cs typeface="Symbol"/>
              </a:rPr>
              <a:t></a:t>
            </a:r>
            <a:r>
              <a:rPr sz="1800" spc="-15" baseline="4629" dirty="0">
                <a:latin typeface="Symbol"/>
                <a:cs typeface="Symbol"/>
              </a:rPr>
              <a:t></a:t>
            </a:r>
            <a:endParaRPr sz="1800" baseline="4629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900" y="2747264"/>
            <a:ext cx="7489825" cy="14871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100" marR="30480">
              <a:lnSpc>
                <a:spcPct val="93400"/>
              </a:lnSpc>
              <a:spcBef>
                <a:spcPts val="290"/>
              </a:spcBef>
              <a:tabLst>
                <a:tab pos="4885690" algn="l"/>
              </a:tabLst>
            </a:pPr>
            <a:r>
              <a:rPr sz="2400" spc="-5" dirty="0">
                <a:latin typeface="Tahoma"/>
                <a:cs typeface="Tahoma"/>
              </a:rPr>
              <a:t>The practical wiener filter replaces the power spectrum  ratio with </a:t>
            </a:r>
            <a:r>
              <a:rPr sz="2400" dirty="0">
                <a:latin typeface="Tahoma"/>
                <a:cs typeface="Tahoma"/>
              </a:rPr>
              <a:t>an </a:t>
            </a:r>
            <a:r>
              <a:rPr sz="2400" spc="-5" dirty="0">
                <a:latin typeface="Tahoma"/>
                <a:cs typeface="Tahoma"/>
              </a:rPr>
              <a:t>experimentally determine </a:t>
            </a:r>
            <a:r>
              <a:rPr sz="2400" spc="-10" dirty="0">
                <a:latin typeface="Tahoma"/>
                <a:cs typeface="Tahoma"/>
              </a:rPr>
              <a:t>constant,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real applications </a:t>
            </a:r>
            <a:r>
              <a:rPr sz="3300" i="1" spc="104" baseline="5050" dirty="0">
                <a:latin typeface="Times New Roman"/>
                <a:cs typeface="Times New Roman"/>
              </a:rPr>
              <a:t>S</a:t>
            </a:r>
            <a:r>
              <a:rPr sz="1950" i="1" spc="104" baseline="-14957" dirty="0">
                <a:latin typeface="Times New Roman"/>
                <a:cs typeface="Times New Roman"/>
              </a:rPr>
              <a:t>I</a:t>
            </a:r>
            <a:r>
              <a:rPr sz="1950" i="1" spc="555" baseline="-14957" dirty="0">
                <a:latin typeface="Times New Roman"/>
                <a:cs typeface="Times New Roman"/>
              </a:rPr>
              <a:t> </a:t>
            </a:r>
            <a:r>
              <a:rPr sz="4350" spc="-135" baseline="3831" dirty="0">
                <a:latin typeface="Symbol"/>
                <a:cs typeface="Symbol"/>
              </a:rPr>
              <a:t></a:t>
            </a:r>
            <a:r>
              <a:rPr sz="3300" i="1" spc="-135" baseline="5050" dirty="0">
                <a:latin typeface="Times New Roman"/>
                <a:cs typeface="Times New Roman"/>
              </a:rPr>
              <a:t>u</a:t>
            </a:r>
            <a:r>
              <a:rPr sz="3300" spc="-135" baseline="5050" dirty="0">
                <a:latin typeface="Times New Roman"/>
                <a:cs typeface="Times New Roman"/>
              </a:rPr>
              <a:t>,</a:t>
            </a:r>
            <a:r>
              <a:rPr sz="3300" spc="-457" baseline="5050" dirty="0">
                <a:latin typeface="Times New Roman"/>
                <a:cs typeface="Times New Roman"/>
              </a:rPr>
              <a:t> </a:t>
            </a:r>
            <a:r>
              <a:rPr sz="3300" i="1" spc="-82" baseline="5050" dirty="0">
                <a:latin typeface="Times New Roman"/>
                <a:cs typeface="Times New Roman"/>
              </a:rPr>
              <a:t>v</a:t>
            </a:r>
            <a:r>
              <a:rPr sz="4350" spc="-82" baseline="3831" dirty="0">
                <a:latin typeface="Symbol"/>
                <a:cs typeface="Symbol"/>
              </a:rPr>
              <a:t></a:t>
            </a:r>
            <a:r>
              <a:rPr sz="4350" spc="-82" baseline="3831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ahoma"/>
                <a:cs typeface="Tahoma"/>
              </a:rPr>
              <a:t>cannot be  </a:t>
            </a:r>
            <a:r>
              <a:rPr sz="2400" spc="-10" dirty="0">
                <a:latin typeface="Tahoma"/>
                <a:cs typeface="Tahoma"/>
              </a:rPr>
              <a:t>determined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77867" y="4831841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8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4365" y="4831841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4">
                <a:moveTo>
                  <a:pt x="0" y="0"/>
                </a:moveTo>
                <a:lnTo>
                  <a:pt x="0" y="376428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5101" y="4728971"/>
            <a:ext cx="1595120" cy="0"/>
          </a:xfrm>
          <a:custGeom>
            <a:avLst/>
            <a:gdLst/>
            <a:ahLst/>
            <a:cxnLst/>
            <a:rect l="l" t="t" r="r" b="b"/>
            <a:pathLst>
              <a:path w="1595120">
                <a:moveTo>
                  <a:pt x="0" y="0"/>
                </a:moveTo>
                <a:lnTo>
                  <a:pt x="1594866" y="0"/>
                </a:lnTo>
              </a:path>
            </a:pathLst>
          </a:custGeom>
          <a:ln w="13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42144" y="4712629"/>
            <a:ext cx="11747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22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4307889" y="4670408"/>
            <a:ext cx="150622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22680" algn="l"/>
              </a:tabLst>
            </a:pPr>
            <a:r>
              <a:rPr sz="2450" i="1" spc="15" dirty="0">
                <a:latin typeface="Times New Roman"/>
                <a:cs typeface="Times New Roman"/>
              </a:rPr>
              <a:t>H</a:t>
            </a:r>
            <a:r>
              <a:rPr sz="2450" i="1" spc="-280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Symbol"/>
                <a:cs typeface="Symbol"/>
              </a:rPr>
              <a:t></a:t>
            </a:r>
            <a:r>
              <a:rPr sz="2450" i="1" spc="-100" dirty="0">
                <a:latin typeface="Times New Roman"/>
                <a:cs typeface="Times New Roman"/>
              </a:rPr>
              <a:t>u</a:t>
            </a:r>
            <a:r>
              <a:rPr sz="2450" spc="-100" dirty="0">
                <a:latin typeface="Times New Roman"/>
                <a:cs typeface="Times New Roman"/>
              </a:rPr>
              <a:t>,</a:t>
            </a:r>
            <a:r>
              <a:rPr sz="2450" spc="-340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Times New Roman"/>
                <a:cs typeface="Times New Roman"/>
              </a:rPr>
              <a:t>v</a:t>
            </a:r>
            <a:r>
              <a:rPr sz="3250" spc="-65" dirty="0">
                <a:latin typeface="Symbol"/>
                <a:cs typeface="Symbol"/>
              </a:rPr>
              <a:t></a:t>
            </a:r>
            <a:r>
              <a:rPr sz="3250" spc="-65" dirty="0">
                <a:latin typeface="Times New Roman"/>
                <a:cs typeface="Times New Roman"/>
              </a:rPr>
              <a:t>	</a:t>
            </a:r>
            <a:r>
              <a:rPr sz="2450" spc="15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k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3464" y="4181133"/>
            <a:ext cx="109982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i="1" spc="15" dirty="0">
                <a:latin typeface="Times New Roman"/>
                <a:cs typeface="Times New Roman"/>
              </a:rPr>
              <a:t>H</a:t>
            </a:r>
            <a:r>
              <a:rPr sz="2450" i="1" spc="-275" dirty="0">
                <a:latin typeface="Times New Roman"/>
                <a:cs typeface="Times New Roman"/>
              </a:rPr>
              <a:t> </a:t>
            </a:r>
            <a:r>
              <a:rPr sz="2175" spc="-7" baseline="42145" dirty="0">
                <a:latin typeface="Symbol"/>
                <a:cs typeface="Symbol"/>
              </a:rPr>
              <a:t></a:t>
            </a:r>
            <a:r>
              <a:rPr sz="2175" spc="-232" baseline="42145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Symbol"/>
                <a:cs typeface="Symbol"/>
              </a:rPr>
              <a:t></a:t>
            </a:r>
            <a:r>
              <a:rPr sz="2450" i="1" spc="-100" dirty="0">
                <a:latin typeface="Times New Roman"/>
                <a:cs typeface="Times New Roman"/>
              </a:rPr>
              <a:t>u</a:t>
            </a:r>
            <a:r>
              <a:rPr sz="2450" spc="-100" dirty="0">
                <a:latin typeface="Times New Roman"/>
                <a:cs typeface="Times New Roman"/>
              </a:rPr>
              <a:t>,</a:t>
            </a:r>
            <a:r>
              <a:rPr sz="2450" spc="-365" dirty="0">
                <a:latin typeface="Times New Roman"/>
                <a:cs typeface="Times New Roman"/>
              </a:rPr>
              <a:t> </a:t>
            </a:r>
            <a:r>
              <a:rPr sz="2450" i="1" spc="-60" dirty="0">
                <a:latin typeface="Times New Roman"/>
                <a:cs typeface="Times New Roman"/>
              </a:rPr>
              <a:t>v</a:t>
            </a:r>
            <a:r>
              <a:rPr sz="3250" spc="-60" dirty="0">
                <a:latin typeface="Symbol"/>
                <a:cs typeface="Symbol"/>
              </a:rPr>
              <a:t>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6467" y="4379990"/>
            <a:ext cx="118364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20" dirty="0">
                <a:latin typeface="Times New Roman"/>
                <a:cs typeface="Times New Roman"/>
              </a:rPr>
              <a:t>W</a:t>
            </a:r>
            <a:r>
              <a:rPr sz="2450" i="1" spc="-280" dirty="0">
                <a:latin typeface="Times New Roman"/>
                <a:cs typeface="Times New Roman"/>
              </a:rPr>
              <a:t> </a:t>
            </a:r>
            <a:r>
              <a:rPr sz="3250" spc="-100" dirty="0">
                <a:latin typeface="Symbol"/>
                <a:cs typeface="Symbol"/>
              </a:rPr>
              <a:t></a:t>
            </a:r>
            <a:r>
              <a:rPr sz="2450" i="1" spc="-100" dirty="0">
                <a:latin typeface="Times New Roman"/>
                <a:cs typeface="Times New Roman"/>
              </a:rPr>
              <a:t>u</a:t>
            </a:r>
            <a:r>
              <a:rPr sz="2450" spc="-100" dirty="0">
                <a:latin typeface="Times New Roman"/>
                <a:cs typeface="Times New Roman"/>
              </a:rPr>
              <a:t>,</a:t>
            </a:r>
            <a:r>
              <a:rPr sz="2450" spc="-360" dirty="0">
                <a:latin typeface="Times New Roman"/>
                <a:cs typeface="Times New Roman"/>
              </a:rPr>
              <a:t> </a:t>
            </a:r>
            <a:r>
              <a:rPr sz="2450" i="1" spc="-65" dirty="0">
                <a:latin typeface="Times New Roman"/>
                <a:cs typeface="Times New Roman"/>
              </a:rPr>
              <a:t>v</a:t>
            </a:r>
            <a:r>
              <a:rPr sz="3250" spc="-65" dirty="0">
                <a:latin typeface="Symbol"/>
                <a:cs typeface="Symbol"/>
              </a:rPr>
              <a:t></a:t>
            </a:r>
            <a:r>
              <a:rPr sz="3250" spc="-4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3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1450" y="452119"/>
            <a:ext cx="37966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0" dirty="0"/>
              <a:t>Noise</a:t>
            </a:r>
            <a:r>
              <a:rPr sz="4400" spc="-45" dirty="0"/>
              <a:t> </a:t>
            </a:r>
            <a:r>
              <a:rPr sz="4400" spc="-10" dirty="0"/>
              <a:t>modeling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34872" y="165379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872" y="3447541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872" y="4387850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822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An image gets corrupted by noise, which</a:t>
            </a:r>
            <a:r>
              <a:rPr spc="-80" dirty="0"/>
              <a:t> </a:t>
            </a:r>
            <a:r>
              <a:rPr dirty="0"/>
              <a:t>may  arise in the process of acquiring the image or  during its transmission, or even during  reproduction of the</a:t>
            </a:r>
            <a:r>
              <a:rPr spc="-10" dirty="0"/>
              <a:t> </a:t>
            </a:r>
            <a:r>
              <a:rPr dirty="0"/>
              <a:t>image</a:t>
            </a:r>
          </a:p>
          <a:p>
            <a:pPr marL="1038225" marR="17780">
              <a:lnSpc>
                <a:spcPct val="100000"/>
              </a:lnSpc>
              <a:spcBef>
                <a:spcPts val="685"/>
              </a:spcBef>
            </a:pPr>
            <a:r>
              <a:rPr dirty="0"/>
              <a:t>Removal of noise from an image is one of</a:t>
            </a:r>
            <a:r>
              <a:rPr spc="-80" dirty="0"/>
              <a:t> </a:t>
            </a:r>
            <a:r>
              <a:rPr dirty="0"/>
              <a:t>the  most important tasks in image</a:t>
            </a:r>
            <a:r>
              <a:rPr spc="-40" dirty="0"/>
              <a:t> </a:t>
            </a:r>
            <a:r>
              <a:rPr dirty="0"/>
              <a:t>processing</a:t>
            </a:r>
          </a:p>
          <a:p>
            <a:pPr marL="1038225" marR="354965">
              <a:lnSpc>
                <a:spcPct val="100000"/>
              </a:lnSpc>
              <a:spcBef>
                <a:spcPts val="685"/>
              </a:spcBef>
            </a:pPr>
            <a:r>
              <a:rPr dirty="0"/>
              <a:t>Depending on the nature of the noise,</a:t>
            </a:r>
            <a:r>
              <a:rPr spc="-85" dirty="0"/>
              <a:t> </a:t>
            </a:r>
            <a:r>
              <a:rPr dirty="0"/>
              <a:t>such  as additive or multiplicative type of noise,  there are several approaches towards  removing noise from an</a:t>
            </a:r>
            <a:r>
              <a:rPr spc="-15" dirty="0"/>
              <a:t> </a:t>
            </a:r>
            <a:r>
              <a:rPr dirty="0"/>
              <a:t>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4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138" y="510793"/>
            <a:ext cx="3456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Noise</a:t>
            </a:r>
            <a:r>
              <a:rPr spc="-100" dirty="0"/>
              <a:t> </a:t>
            </a:r>
            <a:r>
              <a:rPr dirty="0"/>
              <a:t>modeling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379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3618991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3545840"/>
            <a:ext cx="7538084" cy="1734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800" dirty="0">
                <a:latin typeface="Tahoma"/>
                <a:cs typeface="Tahoma"/>
              </a:rPr>
              <a:t>Here u (x, y) represents the original image,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and  v (x, y) is the observed image, g() is generally  nonlinear function and </a:t>
            </a:r>
            <a:r>
              <a:rPr sz="2800" dirty="0">
                <a:latin typeface="Symbol"/>
                <a:cs typeface="Symbol"/>
              </a:rPr>
              <a:t></a:t>
            </a:r>
            <a:r>
              <a:rPr sz="2800" dirty="0">
                <a:latin typeface="Tahoma"/>
                <a:cs typeface="Tahoma"/>
              </a:rPr>
              <a:t>(x, y) represent the  additive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noise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88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Mathematically the imaging procedure</a:t>
            </a:r>
            <a:r>
              <a:rPr spc="-75" dirty="0"/>
              <a:t> </a:t>
            </a:r>
            <a:r>
              <a:rPr dirty="0"/>
              <a:t>including  corruption by noise can be represented</a:t>
            </a:r>
            <a:r>
              <a:rPr spc="-40" dirty="0"/>
              <a:t> </a:t>
            </a:r>
            <a:r>
              <a:rPr dirty="0"/>
              <a:t>by</a:t>
            </a:r>
          </a:p>
          <a:p>
            <a:pPr marL="655955" marR="526415" algn="ctr">
              <a:lnSpc>
                <a:spcPct val="100000"/>
              </a:lnSpc>
              <a:spcBef>
                <a:spcPts val="760"/>
              </a:spcBef>
            </a:pPr>
            <a:r>
              <a:rPr sz="2700" i="1" spc="-30" dirty="0">
                <a:latin typeface="Times New Roman"/>
                <a:cs typeface="Times New Roman"/>
              </a:rPr>
              <a:t>v</a:t>
            </a:r>
            <a:r>
              <a:rPr sz="3600" spc="-30" dirty="0">
                <a:latin typeface="Symbol"/>
                <a:cs typeface="Symbol"/>
              </a:rPr>
              <a:t></a:t>
            </a:r>
            <a:r>
              <a:rPr sz="2700" i="1" spc="-30" dirty="0">
                <a:latin typeface="Times New Roman"/>
                <a:cs typeface="Times New Roman"/>
              </a:rPr>
              <a:t>x</a:t>
            </a:r>
            <a:r>
              <a:rPr sz="2700" spc="-30" dirty="0">
                <a:latin typeface="Times New Roman"/>
                <a:cs typeface="Times New Roman"/>
              </a:rPr>
              <a:t>, </a:t>
            </a:r>
            <a:r>
              <a:rPr sz="2700" i="1" spc="-50" dirty="0">
                <a:latin typeface="Times New Roman"/>
                <a:cs typeface="Times New Roman"/>
              </a:rPr>
              <a:t>y</a:t>
            </a:r>
            <a:r>
              <a:rPr sz="3600" spc="-50" dirty="0">
                <a:latin typeface="Symbol"/>
                <a:cs typeface="Symbol"/>
              </a:rPr>
              <a:t></a:t>
            </a:r>
            <a:r>
              <a:rPr sz="3600" spc="-63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i="1" spc="-75" dirty="0">
                <a:latin typeface="Times New Roman"/>
                <a:cs typeface="Times New Roman"/>
              </a:rPr>
              <a:t>g</a:t>
            </a:r>
            <a:r>
              <a:rPr sz="3700" spc="-75" dirty="0">
                <a:latin typeface="Symbol"/>
                <a:cs typeface="Symbol"/>
              </a:rPr>
              <a:t></a:t>
            </a:r>
            <a:r>
              <a:rPr sz="2700" i="1" spc="-75" dirty="0">
                <a:latin typeface="Times New Roman"/>
                <a:cs typeface="Times New Roman"/>
              </a:rPr>
              <a:t>u</a:t>
            </a:r>
            <a:r>
              <a:rPr sz="3600" spc="-75" dirty="0">
                <a:latin typeface="Symbol"/>
                <a:cs typeface="Symbol"/>
              </a:rPr>
              <a:t></a:t>
            </a:r>
            <a:r>
              <a:rPr sz="2700" i="1" spc="-75" dirty="0">
                <a:latin typeface="Times New Roman"/>
                <a:cs typeface="Times New Roman"/>
              </a:rPr>
              <a:t>x</a:t>
            </a:r>
            <a:r>
              <a:rPr sz="2700" spc="-75" dirty="0">
                <a:latin typeface="Times New Roman"/>
                <a:cs typeface="Times New Roman"/>
              </a:rPr>
              <a:t>, </a:t>
            </a:r>
            <a:r>
              <a:rPr sz="2700" i="1" spc="40" dirty="0">
                <a:latin typeface="Times New Roman"/>
                <a:cs typeface="Times New Roman"/>
              </a:rPr>
              <a:t>y</a:t>
            </a:r>
            <a:r>
              <a:rPr sz="3600" spc="40" dirty="0">
                <a:latin typeface="Symbol"/>
                <a:cs typeface="Symbol"/>
              </a:rPr>
              <a:t></a:t>
            </a:r>
            <a:r>
              <a:rPr sz="2700" spc="40" dirty="0">
                <a:latin typeface="Symbol"/>
                <a:cs typeface="Symbol"/>
              </a:rPr>
              <a:t></a:t>
            </a:r>
            <a:r>
              <a:rPr sz="2850" i="1" spc="40" dirty="0">
                <a:latin typeface="Symbol"/>
                <a:cs typeface="Symbol"/>
              </a:rPr>
              <a:t></a:t>
            </a:r>
            <a:r>
              <a:rPr sz="3600" spc="40" dirty="0">
                <a:latin typeface="Symbol"/>
                <a:cs typeface="Symbol"/>
              </a:rPr>
              <a:t></a:t>
            </a:r>
            <a:r>
              <a:rPr sz="2700" i="1" spc="40" dirty="0">
                <a:latin typeface="Times New Roman"/>
                <a:cs typeface="Times New Roman"/>
              </a:rPr>
              <a:t>x</a:t>
            </a:r>
            <a:r>
              <a:rPr sz="2700" spc="40" dirty="0">
                <a:latin typeface="Times New Roman"/>
                <a:cs typeface="Times New Roman"/>
              </a:rPr>
              <a:t>, </a:t>
            </a:r>
            <a:r>
              <a:rPr sz="2700" i="1" spc="-200" dirty="0">
                <a:latin typeface="Times New Roman"/>
                <a:cs typeface="Times New Roman"/>
              </a:rPr>
              <a:t>y</a:t>
            </a:r>
            <a:r>
              <a:rPr sz="3600" spc="-200" dirty="0">
                <a:latin typeface="Symbol"/>
                <a:cs typeface="Symbol"/>
              </a:rPr>
              <a:t></a:t>
            </a:r>
            <a:r>
              <a:rPr sz="3700" spc="-200" dirty="0">
                <a:latin typeface="Symbol"/>
                <a:cs typeface="Symbol"/>
              </a:rPr>
              <a:t></a:t>
            </a:r>
            <a:endParaRPr sz="3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5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1114297" y="755396"/>
            <a:ext cx="6993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3339A"/>
                </a:solidFill>
                <a:latin typeface="Tahoma"/>
                <a:cs typeface="Tahoma"/>
              </a:rPr>
              <a:t>Types of noise </a:t>
            </a:r>
            <a:r>
              <a:rPr sz="2400" dirty="0">
                <a:solidFill>
                  <a:srgbClr val="33339A"/>
                </a:solidFill>
                <a:latin typeface="Tahoma"/>
                <a:cs typeface="Tahoma"/>
              </a:rPr>
              <a:t>in an </a:t>
            </a:r>
            <a:r>
              <a:rPr sz="2400" spc="-5" dirty="0">
                <a:solidFill>
                  <a:srgbClr val="33339A"/>
                </a:solidFill>
                <a:latin typeface="Tahoma"/>
                <a:cs typeface="Tahoma"/>
              </a:rPr>
              <a:t>image </a:t>
            </a:r>
            <a:r>
              <a:rPr sz="2400" dirty="0">
                <a:solidFill>
                  <a:srgbClr val="33339A"/>
                </a:solidFill>
                <a:latin typeface="Tahoma"/>
                <a:cs typeface="Tahoma"/>
              </a:rPr>
              <a:t>and </a:t>
            </a:r>
            <a:r>
              <a:rPr sz="2400" spc="-5" dirty="0">
                <a:solidFill>
                  <a:srgbClr val="33339A"/>
                </a:solidFill>
                <a:latin typeface="Tahoma"/>
                <a:cs typeface="Tahoma"/>
              </a:rPr>
              <a:t>their</a:t>
            </a:r>
            <a:r>
              <a:rPr sz="2400" spc="85" dirty="0">
                <a:solidFill>
                  <a:srgbClr val="33339A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Tahoma"/>
                <a:cs typeface="Tahoma"/>
              </a:rPr>
              <a:t>Characteristics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165379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447319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4400041"/>
            <a:ext cx="6557009" cy="1305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5"/>
              </a:spcBef>
            </a:pPr>
            <a:r>
              <a:rPr sz="2800" dirty="0">
                <a:latin typeface="Tahoma"/>
                <a:cs typeface="Tahoma"/>
              </a:rPr>
              <a:t>Where g (x, y) is the result of the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original  image function </a:t>
            </a:r>
            <a:r>
              <a:rPr sz="2800" spc="-5" dirty="0">
                <a:latin typeface="Tahoma"/>
                <a:cs typeface="Tahoma"/>
              </a:rPr>
              <a:t>f </a:t>
            </a:r>
            <a:r>
              <a:rPr sz="2800" dirty="0">
                <a:latin typeface="Tahoma"/>
                <a:cs typeface="Tahoma"/>
              </a:rPr>
              <a:t>(x, y) corrupted by the  additive Gaussian noise </a:t>
            </a:r>
            <a:r>
              <a:rPr sz="2800" spc="-5" dirty="0">
                <a:latin typeface="Symbol"/>
                <a:cs typeface="Symbol"/>
              </a:rPr>
              <a:t></a:t>
            </a:r>
            <a:r>
              <a:rPr sz="2800" spc="-5" dirty="0">
                <a:latin typeface="Tahoma"/>
                <a:cs typeface="Tahoma"/>
              </a:rPr>
              <a:t>(x,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y)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0109" y="1560404"/>
            <a:ext cx="6955790" cy="24225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20"/>
              </a:spcBef>
            </a:pPr>
            <a:r>
              <a:rPr sz="2950" b="1" i="1" spc="-80" dirty="0">
                <a:solidFill>
                  <a:srgbClr val="000000"/>
                </a:solidFill>
                <a:latin typeface="Tahoma"/>
                <a:cs typeface="Tahoma"/>
              </a:rPr>
              <a:t>Additive noise: </a:t>
            </a:r>
            <a:r>
              <a:rPr sz="2800" spc="-5" dirty="0">
                <a:solidFill>
                  <a:srgbClr val="000000"/>
                </a:solidFill>
              </a:rPr>
              <a:t>Sometime the </a:t>
            </a:r>
            <a:r>
              <a:rPr sz="2800" dirty="0">
                <a:solidFill>
                  <a:srgbClr val="000000"/>
                </a:solidFill>
              </a:rPr>
              <a:t>noises  generated from sensors are white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Gaussian,  </a:t>
            </a:r>
            <a:r>
              <a:rPr sz="2800" spc="-5" dirty="0">
                <a:solidFill>
                  <a:srgbClr val="000000"/>
                </a:solidFill>
              </a:rPr>
              <a:t>which </a:t>
            </a:r>
            <a:r>
              <a:rPr sz="2800" dirty="0">
                <a:solidFill>
                  <a:srgbClr val="000000"/>
                </a:solidFill>
              </a:rPr>
              <a:t>is </a:t>
            </a:r>
            <a:r>
              <a:rPr sz="2800" spc="-5" dirty="0">
                <a:solidFill>
                  <a:srgbClr val="000000"/>
                </a:solidFill>
              </a:rPr>
              <a:t>essentially additive and signal  </a:t>
            </a:r>
            <a:r>
              <a:rPr sz="2800" dirty="0">
                <a:solidFill>
                  <a:srgbClr val="000000"/>
                </a:solidFill>
              </a:rPr>
              <a:t>independent,</a:t>
            </a:r>
            <a:r>
              <a:rPr sz="2800" spc="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i.e.</a:t>
            </a:r>
            <a:endParaRPr sz="2800">
              <a:latin typeface="Tahoma"/>
              <a:cs typeface="Tahoma"/>
            </a:endParaRPr>
          </a:p>
          <a:p>
            <a:pPr marL="295910" algn="ctr">
              <a:lnSpc>
                <a:spcPct val="100000"/>
              </a:lnSpc>
              <a:spcBef>
                <a:spcPts val="700"/>
              </a:spcBef>
              <a:tabLst>
                <a:tab pos="1703705" algn="l"/>
              </a:tabLst>
            </a:pPr>
            <a:r>
              <a:rPr sz="2900" i="1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380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9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9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800" spc="-55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r>
              <a:rPr sz="3800" spc="-5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r>
              <a:rPr sz="290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2900" i="1" dirty="0">
                <a:solidFill>
                  <a:srgbClr val="000000"/>
                </a:solidFill>
                <a:latin typeface="Times New Roman"/>
                <a:cs typeface="Times New Roman"/>
              </a:rPr>
              <a:t>f </a:t>
            </a:r>
            <a:r>
              <a:rPr sz="2900" spc="75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900" i="1" spc="75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900" spc="75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2900" i="1" spc="6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2900" spc="6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sz="2900" spc="-5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spc="20" dirty="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sz="3050" i="1" spc="20" dirty="0">
                <a:solidFill>
                  <a:srgbClr val="000000"/>
                </a:solidFill>
                <a:latin typeface="Symbol"/>
                <a:cs typeface="Symbol"/>
              </a:rPr>
              <a:t></a:t>
            </a:r>
            <a:r>
              <a:rPr sz="3800" spc="20" dirty="0">
                <a:solidFill>
                  <a:srgbClr val="000000"/>
                </a:solidFill>
                <a:latin typeface="Symbol"/>
                <a:cs typeface="Symbol"/>
              </a:rPr>
              <a:t></a:t>
            </a:r>
            <a:r>
              <a:rPr sz="2900" i="1" spc="2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900" spc="2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2900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3800" spc="-55" dirty="0">
                <a:solidFill>
                  <a:srgbClr val="000000"/>
                </a:solidFill>
                <a:latin typeface="Symbol"/>
                <a:cs typeface="Symbol"/>
              </a:rPr>
              <a:t></a:t>
            </a:r>
            <a:endParaRPr sz="3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0" y="510793"/>
            <a:ext cx="1214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379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4899152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143" y="1560404"/>
            <a:ext cx="7405370" cy="3718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14"/>
              </a:spcBef>
            </a:pPr>
            <a:r>
              <a:rPr sz="2950" b="1" i="1" spc="-80" dirty="0">
                <a:latin typeface="Tahoma"/>
                <a:cs typeface="Tahoma"/>
              </a:rPr>
              <a:t>Multiplicative noise: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graininess </a:t>
            </a:r>
            <a:r>
              <a:rPr sz="2800" spc="-5" dirty="0">
                <a:latin typeface="Tahoma"/>
                <a:cs typeface="Tahoma"/>
              </a:rPr>
              <a:t>from  </a:t>
            </a:r>
            <a:r>
              <a:rPr sz="2800" dirty="0">
                <a:latin typeface="Tahoma"/>
                <a:cs typeface="Tahoma"/>
              </a:rPr>
              <a:t>photographic plates essentially multiplicative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in  nature. The speckle noise from the imaging  system as in coherent, ultra sound imaging </a:t>
            </a:r>
            <a:r>
              <a:rPr sz="2800" spc="-5" dirty="0">
                <a:latin typeface="Tahoma"/>
                <a:cs typeface="Tahoma"/>
              </a:rPr>
              <a:t>etc  </a:t>
            </a:r>
            <a:r>
              <a:rPr sz="2800" dirty="0">
                <a:latin typeface="Tahoma"/>
                <a:cs typeface="Tahoma"/>
              </a:rPr>
              <a:t>are also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multiplicative</a:t>
            </a:r>
            <a:endParaRPr sz="2800">
              <a:latin typeface="Tahoma"/>
              <a:cs typeface="Tahoma"/>
            </a:endParaRPr>
          </a:p>
          <a:p>
            <a:pPr marR="61594" algn="ctr">
              <a:lnSpc>
                <a:spcPct val="100000"/>
              </a:lnSpc>
              <a:spcBef>
                <a:spcPts val="1380"/>
              </a:spcBef>
              <a:tabLst>
                <a:tab pos="1866900" algn="l"/>
              </a:tabLst>
            </a:pPr>
            <a:r>
              <a:rPr sz="3850" i="1" spc="5" dirty="0">
                <a:latin typeface="Times New Roman"/>
                <a:cs typeface="Times New Roman"/>
              </a:rPr>
              <a:t>g</a:t>
            </a:r>
            <a:r>
              <a:rPr sz="5050" spc="5" dirty="0">
                <a:latin typeface="Symbol"/>
                <a:cs typeface="Symbol"/>
              </a:rPr>
              <a:t></a:t>
            </a:r>
            <a:r>
              <a:rPr sz="3850" i="1" spc="5" dirty="0">
                <a:latin typeface="Times New Roman"/>
                <a:cs typeface="Times New Roman"/>
              </a:rPr>
              <a:t>x</a:t>
            </a:r>
            <a:r>
              <a:rPr sz="3850" spc="5" dirty="0">
                <a:latin typeface="Times New Roman"/>
                <a:cs typeface="Times New Roman"/>
              </a:rPr>
              <a:t>,</a:t>
            </a:r>
            <a:r>
              <a:rPr sz="3850" spc="-120" dirty="0">
                <a:latin typeface="Times New Roman"/>
                <a:cs typeface="Times New Roman"/>
              </a:rPr>
              <a:t> </a:t>
            </a:r>
            <a:r>
              <a:rPr sz="3850" i="1" spc="-80" dirty="0">
                <a:latin typeface="Times New Roman"/>
                <a:cs typeface="Times New Roman"/>
              </a:rPr>
              <a:t>y</a:t>
            </a:r>
            <a:r>
              <a:rPr sz="5050" spc="-80" dirty="0">
                <a:latin typeface="Symbol"/>
                <a:cs typeface="Symbol"/>
              </a:rPr>
              <a:t></a:t>
            </a:r>
            <a:r>
              <a:rPr sz="5050" spc="-68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5" dirty="0">
                <a:latin typeface="Times New Roman"/>
                <a:cs typeface="Times New Roman"/>
              </a:rPr>
              <a:t>	</a:t>
            </a:r>
            <a:r>
              <a:rPr sz="3850" i="1" spc="-5" dirty="0">
                <a:latin typeface="Times New Roman"/>
                <a:cs typeface="Times New Roman"/>
              </a:rPr>
              <a:t>f </a:t>
            </a:r>
            <a:r>
              <a:rPr sz="3850" spc="100" dirty="0">
                <a:latin typeface="Times New Roman"/>
                <a:cs typeface="Times New Roman"/>
              </a:rPr>
              <a:t>(</a:t>
            </a:r>
            <a:r>
              <a:rPr sz="3850" i="1" spc="100" dirty="0">
                <a:latin typeface="Times New Roman"/>
                <a:cs typeface="Times New Roman"/>
              </a:rPr>
              <a:t>x</a:t>
            </a:r>
            <a:r>
              <a:rPr sz="3850" spc="100" dirty="0">
                <a:latin typeface="Times New Roman"/>
                <a:cs typeface="Times New Roman"/>
              </a:rPr>
              <a:t>, </a:t>
            </a:r>
            <a:r>
              <a:rPr sz="3850" i="1" spc="55" dirty="0">
                <a:latin typeface="Times New Roman"/>
                <a:cs typeface="Times New Roman"/>
              </a:rPr>
              <a:t>y</a:t>
            </a:r>
            <a:r>
              <a:rPr sz="3850" spc="55" dirty="0">
                <a:latin typeface="Times New Roman"/>
                <a:cs typeface="Times New Roman"/>
              </a:rPr>
              <a:t>)*</a:t>
            </a:r>
            <a:r>
              <a:rPr sz="4050" i="1" spc="55" dirty="0">
                <a:latin typeface="Symbol"/>
                <a:cs typeface="Symbol"/>
              </a:rPr>
              <a:t></a:t>
            </a:r>
            <a:r>
              <a:rPr sz="5050" spc="55" dirty="0">
                <a:latin typeface="Symbol"/>
                <a:cs typeface="Symbol"/>
              </a:rPr>
              <a:t></a:t>
            </a:r>
            <a:r>
              <a:rPr sz="3850" i="1" spc="55" dirty="0">
                <a:latin typeface="Times New Roman"/>
                <a:cs typeface="Times New Roman"/>
              </a:rPr>
              <a:t>x</a:t>
            </a:r>
            <a:r>
              <a:rPr sz="3850" spc="55" dirty="0">
                <a:latin typeface="Times New Roman"/>
                <a:cs typeface="Times New Roman"/>
              </a:rPr>
              <a:t>,</a:t>
            </a:r>
            <a:r>
              <a:rPr sz="3850" spc="-455" dirty="0">
                <a:latin typeface="Times New Roman"/>
                <a:cs typeface="Times New Roman"/>
              </a:rPr>
              <a:t> </a:t>
            </a:r>
            <a:r>
              <a:rPr sz="3850" i="1" spc="-75" dirty="0">
                <a:latin typeface="Times New Roman"/>
                <a:cs typeface="Times New Roman"/>
              </a:rPr>
              <a:t>y</a:t>
            </a:r>
            <a:r>
              <a:rPr sz="5050" spc="-75" dirty="0">
                <a:latin typeface="Symbol"/>
                <a:cs typeface="Symbol"/>
              </a:rPr>
              <a:t></a:t>
            </a:r>
            <a:endParaRPr sz="5050">
              <a:latin typeface="Symbol"/>
              <a:cs typeface="Symbol"/>
            </a:endParaRPr>
          </a:p>
          <a:p>
            <a:pPr marL="123825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latin typeface="Tahoma"/>
                <a:cs typeface="Tahoma"/>
              </a:rPr>
              <a:t>where </a:t>
            </a:r>
            <a:r>
              <a:rPr sz="2800" dirty="0">
                <a:latin typeface="Symbol"/>
                <a:cs typeface="Symbol"/>
              </a:rPr>
              <a:t></a:t>
            </a:r>
            <a:r>
              <a:rPr sz="2800" dirty="0">
                <a:latin typeface="Tahoma"/>
                <a:cs typeface="Tahoma"/>
              </a:rPr>
              <a:t>(x, </a:t>
            </a:r>
            <a:r>
              <a:rPr sz="2800" spc="-5" dirty="0">
                <a:latin typeface="Tahoma"/>
                <a:cs typeface="Tahoma"/>
              </a:rPr>
              <a:t>y) </a:t>
            </a:r>
            <a:r>
              <a:rPr sz="2800" dirty="0">
                <a:latin typeface="Tahoma"/>
                <a:cs typeface="Tahoma"/>
              </a:rPr>
              <a:t>is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dirty="0">
                <a:latin typeface="Tahoma"/>
                <a:cs typeface="Tahoma"/>
              </a:rPr>
              <a:t>multiplicative</a:t>
            </a:r>
            <a:r>
              <a:rPr sz="2800" spc="-5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noise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7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18742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247294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90880" marR="5080">
              <a:lnSpc>
                <a:spcPts val="3020"/>
              </a:lnSpc>
              <a:spcBef>
                <a:spcPts val="484"/>
              </a:spcBef>
            </a:pPr>
            <a:r>
              <a:rPr dirty="0"/>
              <a:t>Impulse noise: Quite often the noisy</a:t>
            </a:r>
            <a:r>
              <a:rPr spc="-85" dirty="0"/>
              <a:t> </a:t>
            </a:r>
            <a:r>
              <a:rPr dirty="0"/>
              <a:t>sensors  generate impulse noise</a:t>
            </a:r>
          </a:p>
          <a:p>
            <a:pPr marL="690880" marR="148590">
              <a:lnSpc>
                <a:spcPts val="3020"/>
              </a:lnSpc>
              <a:spcBef>
                <a:spcPts val="685"/>
              </a:spcBef>
            </a:pPr>
            <a:r>
              <a:rPr dirty="0"/>
              <a:t>Sometimes the noise generated from</a:t>
            </a:r>
            <a:r>
              <a:rPr spc="-85" dirty="0"/>
              <a:t> </a:t>
            </a:r>
            <a:r>
              <a:rPr dirty="0"/>
              <a:t>digital  image transmission system is impulsive in  nature, </a:t>
            </a:r>
            <a:r>
              <a:rPr spc="-5" dirty="0"/>
              <a:t>which can </a:t>
            </a:r>
            <a:r>
              <a:rPr dirty="0"/>
              <a:t>be </a:t>
            </a:r>
            <a:r>
              <a:rPr spc="-5" dirty="0"/>
              <a:t>model 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400" y="4650739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3966619"/>
            <a:ext cx="7320915" cy="18313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84785" algn="ctr">
              <a:lnSpc>
                <a:spcPct val="100000"/>
              </a:lnSpc>
              <a:spcBef>
                <a:spcPts val="130"/>
              </a:spcBef>
            </a:pPr>
            <a:r>
              <a:rPr sz="2900" i="1" spc="15" dirty="0">
                <a:latin typeface="Times New Roman"/>
                <a:cs typeface="Times New Roman"/>
              </a:rPr>
              <a:t>g</a:t>
            </a:r>
            <a:r>
              <a:rPr sz="3850" spc="15" dirty="0">
                <a:latin typeface="Symbol"/>
                <a:cs typeface="Symbol"/>
              </a:rPr>
              <a:t></a:t>
            </a:r>
            <a:r>
              <a:rPr sz="2900" i="1" spc="15" dirty="0">
                <a:latin typeface="Times New Roman"/>
                <a:cs typeface="Times New Roman"/>
              </a:rPr>
              <a:t>x</a:t>
            </a:r>
            <a:r>
              <a:rPr sz="2900" spc="15" dirty="0">
                <a:latin typeface="Times New Roman"/>
                <a:cs typeface="Times New Roman"/>
              </a:rPr>
              <a:t>,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i="1" spc="-45" dirty="0">
                <a:latin typeface="Times New Roman"/>
                <a:cs typeface="Times New Roman"/>
              </a:rPr>
              <a:t>y</a:t>
            </a:r>
            <a:r>
              <a:rPr sz="3850" spc="-45" dirty="0">
                <a:latin typeface="Symbol"/>
                <a:cs typeface="Symbol"/>
              </a:rPr>
              <a:t></a:t>
            </a:r>
            <a:r>
              <a:rPr sz="3850" spc="-520" dirty="0">
                <a:latin typeface="Times New Roman"/>
                <a:cs typeface="Times New Roman"/>
              </a:rPr>
              <a:t> </a:t>
            </a:r>
            <a:r>
              <a:rPr sz="2900" spc="20" dirty="0">
                <a:latin typeface="Symbol"/>
                <a:cs typeface="Symbol"/>
              </a:rPr>
              <a:t>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3850" spc="-140" dirty="0">
                <a:latin typeface="Symbol"/>
                <a:cs typeface="Symbol"/>
              </a:rPr>
              <a:t></a:t>
            </a:r>
            <a:r>
              <a:rPr sz="2900" spc="-140" dirty="0">
                <a:latin typeface="Times New Roman"/>
                <a:cs typeface="Times New Roman"/>
              </a:rPr>
              <a:t>1</a:t>
            </a:r>
            <a:r>
              <a:rPr sz="2900" spc="-140" dirty="0">
                <a:latin typeface="Symbol"/>
                <a:cs typeface="Symbol"/>
              </a:rPr>
              <a:t></a:t>
            </a:r>
            <a:r>
              <a:rPr sz="2900" spc="125" dirty="0">
                <a:latin typeface="Times New Roman"/>
                <a:cs typeface="Times New Roman"/>
              </a:rPr>
              <a:t> </a:t>
            </a:r>
            <a:r>
              <a:rPr sz="2900" i="1" spc="-55" dirty="0">
                <a:latin typeface="Times New Roman"/>
                <a:cs typeface="Times New Roman"/>
              </a:rPr>
              <a:t>p</a:t>
            </a:r>
            <a:r>
              <a:rPr sz="3850" spc="-55" dirty="0">
                <a:latin typeface="Symbol"/>
                <a:cs typeface="Symbol"/>
              </a:rPr>
              <a:t></a:t>
            </a:r>
            <a:r>
              <a:rPr sz="3850" spc="-57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f</a:t>
            </a:r>
            <a:r>
              <a:rPr sz="2900" i="1" spc="-20" dirty="0">
                <a:latin typeface="Times New Roman"/>
                <a:cs typeface="Times New Roman"/>
              </a:rPr>
              <a:t> </a:t>
            </a:r>
            <a:r>
              <a:rPr sz="2900" spc="90" dirty="0">
                <a:latin typeface="Times New Roman"/>
                <a:cs typeface="Times New Roman"/>
              </a:rPr>
              <a:t>(</a:t>
            </a:r>
            <a:r>
              <a:rPr sz="2900" i="1" spc="90" dirty="0">
                <a:latin typeface="Times New Roman"/>
                <a:cs typeface="Times New Roman"/>
              </a:rPr>
              <a:t>x</a:t>
            </a:r>
            <a:r>
              <a:rPr sz="2900" spc="90" dirty="0">
                <a:latin typeface="Times New Roman"/>
                <a:cs typeface="Times New Roman"/>
              </a:rPr>
              <a:t>,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i="1" spc="75" dirty="0">
                <a:latin typeface="Times New Roman"/>
                <a:cs typeface="Times New Roman"/>
              </a:rPr>
              <a:t>y</a:t>
            </a:r>
            <a:r>
              <a:rPr sz="2900" spc="75" dirty="0">
                <a:latin typeface="Times New Roman"/>
                <a:cs typeface="Times New Roman"/>
              </a:rPr>
              <a:t>)</a:t>
            </a:r>
            <a:r>
              <a:rPr sz="2900" spc="-235" dirty="0">
                <a:latin typeface="Times New Roman"/>
                <a:cs typeface="Times New Roman"/>
              </a:rPr>
              <a:t> </a:t>
            </a:r>
            <a:r>
              <a:rPr sz="2900" spc="20" dirty="0">
                <a:latin typeface="Symbol"/>
                <a:cs typeface="Symbol"/>
              </a:rPr>
              <a:t></a:t>
            </a:r>
            <a:r>
              <a:rPr sz="2900" spc="180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p</a:t>
            </a:r>
            <a:r>
              <a:rPr sz="2900" spc="-50" dirty="0">
                <a:latin typeface="Times New Roman"/>
                <a:cs typeface="Times New Roman"/>
              </a:rPr>
              <a:t>.</a:t>
            </a:r>
            <a:r>
              <a:rPr sz="2900" i="1" spc="-50" dirty="0">
                <a:latin typeface="Times New Roman"/>
                <a:cs typeface="Times New Roman"/>
              </a:rPr>
              <a:t>i</a:t>
            </a:r>
            <a:r>
              <a:rPr sz="3850" spc="-50" dirty="0">
                <a:latin typeface="Symbol"/>
                <a:cs typeface="Symbol"/>
              </a:rPr>
              <a:t></a:t>
            </a:r>
            <a:r>
              <a:rPr sz="2900" i="1" spc="-50" dirty="0">
                <a:latin typeface="Times New Roman"/>
                <a:cs typeface="Times New Roman"/>
              </a:rPr>
              <a:t>x</a:t>
            </a:r>
            <a:r>
              <a:rPr sz="2900" spc="-50" dirty="0">
                <a:latin typeface="Times New Roman"/>
                <a:cs typeface="Times New Roman"/>
              </a:rPr>
              <a:t>,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y</a:t>
            </a:r>
            <a:r>
              <a:rPr sz="3850" spc="-50" dirty="0">
                <a:latin typeface="Symbol"/>
                <a:cs typeface="Symbol"/>
              </a:rPr>
              <a:t></a:t>
            </a:r>
            <a:endParaRPr sz="3850">
              <a:latin typeface="Symbol"/>
              <a:cs typeface="Symbol"/>
            </a:endParaRPr>
          </a:p>
          <a:p>
            <a:pPr marL="12700" marR="5080">
              <a:lnSpc>
                <a:spcPts val="3020"/>
              </a:lnSpc>
              <a:spcBef>
                <a:spcPts val="545"/>
              </a:spcBef>
            </a:pPr>
            <a:r>
              <a:rPr sz="2800" dirty="0">
                <a:latin typeface="Tahoma"/>
                <a:cs typeface="Tahoma"/>
              </a:rPr>
              <a:t>Where i (x, y) is the impulsive noise and p is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a  binary parameter that assumes the values of  either 0 or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1.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8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/>
              <a:t>Cont.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66748"/>
            <a:ext cx="2057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400" y="3225799"/>
            <a:ext cx="2057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1579880"/>
            <a:ext cx="7107555" cy="3046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Tahoma"/>
                <a:cs typeface="Tahoma"/>
              </a:rPr>
              <a:t>The impulsive noise may be easily  detected from the noisy image because  of the contrast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anomalies.</a:t>
            </a:r>
            <a:endParaRPr sz="3200">
              <a:latin typeface="Tahoma"/>
              <a:cs typeface="Tahoma"/>
            </a:endParaRPr>
          </a:p>
          <a:p>
            <a:pPr marL="12700" marR="208915">
              <a:lnSpc>
                <a:spcPct val="100000"/>
              </a:lnSpc>
              <a:spcBef>
                <a:spcPts val="760"/>
              </a:spcBef>
            </a:pPr>
            <a:r>
              <a:rPr sz="3200" spc="-5" dirty="0">
                <a:latin typeface="Tahoma"/>
                <a:cs typeface="Tahoma"/>
              </a:rPr>
              <a:t>Once the noise impulses are detected,  these are replaced by the signal  samples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Vision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fld id="{81D60167-4931-47E6-BA6A-407CBD079E47}" type="slidenum">
              <a:rPr spc="-5" dirty="0"/>
              <a:pPr marL="25400">
                <a:lnSpc>
                  <a:spcPct val="100000"/>
                </a:lnSpc>
                <a:spcBef>
                  <a:spcPts val="95"/>
                </a:spcBef>
              </a:pPr>
              <a:t>9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807" y="510793"/>
            <a:ext cx="4165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Image</a:t>
            </a:r>
            <a:r>
              <a:rPr spc="-90" dirty="0"/>
              <a:t> </a:t>
            </a:r>
            <a:r>
              <a:rPr dirty="0"/>
              <a:t>Restoration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3794"/>
            <a:ext cx="18669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7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580642"/>
            <a:ext cx="7048500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ahoma"/>
                <a:cs typeface="Tahoma"/>
              </a:rPr>
              <a:t>Improving the quality of images acquired by  </a:t>
            </a:r>
            <a:r>
              <a:rPr sz="2800" spc="-5" dirty="0">
                <a:latin typeface="Tahoma"/>
                <a:cs typeface="Tahoma"/>
              </a:rPr>
              <a:t>optical, electro-optical or electronic </a:t>
            </a:r>
            <a:r>
              <a:rPr sz="2800" dirty="0">
                <a:latin typeface="Tahoma"/>
                <a:cs typeface="Tahoma"/>
              </a:rPr>
              <a:t>means is  one of the basic tasks in digital image  processing. Images may be degraded due</a:t>
            </a:r>
            <a:r>
              <a:rPr sz="2800" spc="-8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to  several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reasons,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600" y="4300982"/>
            <a:ext cx="1492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4600" y="4739132"/>
            <a:ext cx="1492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600" y="5177282"/>
            <a:ext cx="14922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3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4600" y="3715003"/>
            <a:ext cx="6780530" cy="214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9800"/>
              </a:lnSpc>
              <a:spcBef>
                <a:spcPts val="1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7815" algn="l"/>
                <a:tab pos="298450" algn="l"/>
              </a:tabLst>
            </a:pPr>
            <a:r>
              <a:rPr sz="2400" spc="-10" dirty="0">
                <a:latin typeface="Tahoma"/>
                <a:cs typeface="Tahoma"/>
              </a:rPr>
              <a:t>Imperfection </a:t>
            </a:r>
            <a:r>
              <a:rPr sz="2400" spc="-5" dirty="0">
                <a:latin typeface="Tahoma"/>
                <a:cs typeface="Tahoma"/>
              </a:rPr>
              <a:t>of the </a:t>
            </a:r>
            <a:r>
              <a:rPr sz="2400" dirty="0">
                <a:latin typeface="Tahoma"/>
                <a:cs typeface="Tahoma"/>
              </a:rPr>
              <a:t>imaging </a:t>
            </a:r>
            <a:r>
              <a:rPr sz="2400" spc="-10" dirty="0">
                <a:latin typeface="Tahoma"/>
                <a:cs typeface="Tahoma"/>
              </a:rPr>
              <a:t>system  </a:t>
            </a:r>
            <a:r>
              <a:rPr sz="2400" spc="-5" dirty="0">
                <a:latin typeface="Tahoma"/>
                <a:cs typeface="Tahoma"/>
              </a:rPr>
              <a:t>Imperfection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transmission channel  Degradation due to atmospheric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condition</a:t>
            </a:r>
            <a:endParaRPr sz="2400">
              <a:latin typeface="Tahoma"/>
              <a:cs typeface="Tahoma"/>
            </a:endParaRPr>
          </a:p>
          <a:p>
            <a:pPr marL="298450" marR="5080">
              <a:lnSpc>
                <a:spcPct val="100000"/>
              </a:lnSpc>
              <a:spcBef>
                <a:spcPts val="570"/>
              </a:spcBef>
            </a:pPr>
            <a:r>
              <a:rPr sz="2400" spc="-5" dirty="0">
                <a:latin typeface="Tahoma"/>
                <a:cs typeface="Tahoma"/>
              </a:rPr>
              <a:t>Degradation due to relative motion between </a:t>
            </a:r>
            <a:r>
              <a:rPr sz="2400" spc="-1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object and the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camera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1740</Words>
  <Application>Microsoft Office PowerPoint</Application>
  <PresentationFormat>On-screen Show (4:3)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Gulim</vt:lpstr>
      <vt:lpstr>Calibri</vt:lpstr>
      <vt:lpstr>MT Extra</vt:lpstr>
      <vt:lpstr>Symbol</vt:lpstr>
      <vt:lpstr>Tahoma</vt:lpstr>
      <vt:lpstr>Times New Roman</vt:lpstr>
      <vt:lpstr>Wingdings</vt:lpstr>
      <vt:lpstr>Office Theme</vt:lpstr>
      <vt:lpstr>Chapter 6  Image Restoration</vt:lpstr>
      <vt:lpstr> Restoration/Degradation modeling</vt:lpstr>
      <vt:lpstr>Noise modeling</vt:lpstr>
      <vt:lpstr>Noise modeling</vt:lpstr>
      <vt:lpstr>Additive noise: Sometime the noises  generated from sensors are white Gaussian,  which is essentially additive and signal  independent, i.e. gx, y  f (x, y) x, y</vt:lpstr>
      <vt:lpstr>Cont.</vt:lpstr>
      <vt:lpstr>Cont.</vt:lpstr>
      <vt:lpstr>Cont.</vt:lpstr>
      <vt:lpstr>Image Restoration</vt:lpstr>
      <vt:lpstr>Cont.</vt:lpstr>
      <vt:lpstr>Cont.</vt:lpstr>
      <vt:lpstr>Cont.</vt:lpstr>
      <vt:lpstr>There are conventional methods like inverse  filtering, winner filtering, kalman filtering,  etc., to restore the original image.</vt:lpstr>
      <vt:lpstr>Image restoration of impulse noise Embedded  images</vt:lpstr>
      <vt:lpstr>Noise Models</vt:lpstr>
      <vt:lpstr>Noise Removal Restoration Method</vt:lpstr>
      <vt:lpstr>Inverse Filtering</vt:lpstr>
      <vt:lpstr>Cont.</vt:lpstr>
      <vt:lpstr>PowerPoint Presentation</vt:lpstr>
      <vt:lpstr>Wiener Filter</vt:lpstr>
      <vt:lpstr>Cont.</vt:lpstr>
      <vt:lpstr>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</dc:title>
  <dc:creator>dell</dc:creator>
  <cp:lastModifiedBy>Mahadi Hassan</cp:lastModifiedBy>
  <cp:revision>3</cp:revision>
  <dcterms:created xsi:type="dcterms:W3CDTF">2019-03-22T05:20:10Z</dcterms:created>
  <dcterms:modified xsi:type="dcterms:W3CDTF">2021-02-13T04:19:33Z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2012-08-10T00:00:00Z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2019-03-22T00:00:00Z</vt:filetime>
  </property>
</Properties>
</file>