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lfa Slab One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B77CA-7BDA-4926-9441-1425538293CC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D0AAFD-68CA-4161-BB36-491EEBCAD579}">
      <dgm:prSet phldrT="[Text]"/>
      <dgm:spPr/>
      <dgm:t>
        <a:bodyPr/>
        <a:lstStyle/>
        <a:p>
          <a:r>
            <a: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IN" b="1" dirty="0">
            <a:solidFill>
              <a:schemeClr val="accent1">
                <a:lumMod val="20000"/>
                <a:lumOff val="8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B393D8-CB50-4515-9E40-130976754657}" type="parTrans" cxnId="{6E73E392-58C4-4DFF-9E36-AD5D585A17EB}">
      <dgm:prSet/>
      <dgm:spPr/>
      <dgm:t>
        <a:bodyPr/>
        <a:lstStyle/>
        <a:p>
          <a:endParaRPr lang="en-IN"/>
        </a:p>
      </dgm:t>
    </dgm:pt>
    <dgm:pt modelId="{DE8CCA45-37AD-48FC-9B69-AD044B6108D1}" type="sibTrans" cxnId="{6E73E392-58C4-4DFF-9E36-AD5D585A17EB}">
      <dgm:prSet/>
      <dgm:spPr/>
      <dgm:t>
        <a:bodyPr/>
        <a:lstStyle/>
        <a:p>
          <a:endParaRPr lang="en-IN"/>
        </a:p>
      </dgm:t>
    </dgm:pt>
    <dgm:pt modelId="{DDD183C0-9C3A-4EC4-A5D9-5D5B2DB3921F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Subscription Fee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731CFB-05C8-476E-9742-651511FFCA76}" type="parTrans" cxnId="{8CAB4B74-562C-44DD-BD6D-66F920DA7801}">
      <dgm:prSet/>
      <dgm:spPr/>
      <dgm:t>
        <a:bodyPr/>
        <a:lstStyle/>
        <a:p>
          <a:endParaRPr lang="en-IN"/>
        </a:p>
      </dgm:t>
    </dgm:pt>
    <dgm:pt modelId="{7913B653-8EB1-4884-8AC0-A0F1A50F10C1}" type="sibTrans" cxnId="{8CAB4B74-562C-44DD-BD6D-66F920DA7801}">
      <dgm:prSet/>
      <dgm:spPr/>
      <dgm:t>
        <a:bodyPr/>
        <a:lstStyle/>
        <a:p>
          <a:endParaRPr lang="en-IN"/>
        </a:p>
      </dgm:t>
    </dgm:pt>
    <dgm:pt modelId="{14AEAE58-A92B-4EF9-9D68-AE390E035F34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Community Charges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D75CD-6D0D-4A00-81A7-0F1B6F3C0BB9}" type="parTrans" cxnId="{24F35B8C-2F28-4489-B1F1-105FE9F9B534}">
      <dgm:prSet/>
      <dgm:spPr/>
      <dgm:t>
        <a:bodyPr/>
        <a:lstStyle/>
        <a:p>
          <a:endParaRPr lang="en-IN"/>
        </a:p>
      </dgm:t>
    </dgm:pt>
    <dgm:pt modelId="{66EF1A1F-76B2-4C09-96BB-68644BA7B0E8}" type="sibTrans" cxnId="{24F35B8C-2F28-4489-B1F1-105FE9F9B534}">
      <dgm:prSet/>
      <dgm:spPr/>
      <dgm:t>
        <a:bodyPr/>
        <a:lstStyle/>
        <a:p>
          <a:endParaRPr lang="en-IN"/>
        </a:p>
      </dgm:t>
    </dgm:pt>
    <dgm:pt modelId="{C6D10F01-C8CF-48A2-8B9A-9AFC1D00946B}" type="pres">
      <dgm:prSet presAssocID="{2C9B77CA-7BDA-4926-9441-1425538293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8A377D-7D62-47BF-A10D-FEC05D67C63D}" type="pres">
      <dgm:prSet presAssocID="{93D0AAFD-68CA-4161-BB36-491EEBCAD579}" presName="hierRoot1" presStyleCnt="0">
        <dgm:presLayoutVars>
          <dgm:hierBranch val="init"/>
        </dgm:presLayoutVars>
      </dgm:prSet>
      <dgm:spPr/>
    </dgm:pt>
    <dgm:pt modelId="{CAA30358-EA8F-4245-8BF9-4F8560882D5C}" type="pres">
      <dgm:prSet presAssocID="{93D0AAFD-68CA-4161-BB36-491EEBCAD579}" presName="rootComposite1" presStyleCnt="0"/>
      <dgm:spPr/>
    </dgm:pt>
    <dgm:pt modelId="{44EC9B6D-A7C8-4964-8565-2F1290CF1AC8}" type="pres">
      <dgm:prSet presAssocID="{93D0AAFD-68CA-4161-BB36-491EEBCAD579}" presName="rootText1" presStyleLbl="node0" presStyleIdx="0" presStyleCnt="1" custLinFactNeighborX="-2112" custLinFactNeighborY="-591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2DF2CA-5FF5-446B-96CE-922EFF5CC117}" type="pres">
      <dgm:prSet presAssocID="{93D0AAFD-68CA-4161-BB36-491EEBCAD579}" presName="rootConnector1" presStyleLbl="node1" presStyleIdx="0" presStyleCnt="0"/>
      <dgm:spPr/>
    </dgm:pt>
    <dgm:pt modelId="{C1E39A27-ADBD-4815-BADE-2565E45AF112}" type="pres">
      <dgm:prSet presAssocID="{93D0AAFD-68CA-4161-BB36-491EEBCAD579}" presName="hierChild2" presStyleCnt="0"/>
      <dgm:spPr/>
    </dgm:pt>
    <dgm:pt modelId="{BE125ACB-5A46-4FFF-B047-910C316534BE}" type="pres">
      <dgm:prSet presAssocID="{D8731CFB-05C8-476E-9742-651511FFCA76}" presName="Name37" presStyleLbl="parChTrans1D2" presStyleIdx="0" presStyleCnt="2"/>
      <dgm:spPr/>
    </dgm:pt>
    <dgm:pt modelId="{8DF24E44-B475-4DCC-A4FB-9C1BDC8C2949}" type="pres">
      <dgm:prSet presAssocID="{DDD183C0-9C3A-4EC4-A5D9-5D5B2DB3921F}" presName="hierRoot2" presStyleCnt="0">
        <dgm:presLayoutVars>
          <dgm:hierBranch val="init"/>
        </dgm:presLayoutVars>
      </dgm:prSet>
      <dgm:spPr/>
    </dgm:pt>
    <dgm:pt modelId="{C3C902E2-870A-4FFF-9D80-21BF21E2EA79}" type="pres">
      <dgm:prSet presAssocID="{DDD183C0-9C3A-4EC4-A5D9-5D5B2DB3921F}" presName="rootComposite" presStyleCnt="0"/>
      <dgm:spPr/>
    </dgm:pt>
    <dgm:pt modelId="{193BC647-D2FB-4118-A3DA-7C999C1E6BE6}" type="pres">
      <dgm:prSet presAssocID="{DDD183C0-9C3A-4EC4-A5D9-5D5B2DB3921F}" presName="rootText" presStyleLbl="node2" presStyleIdx="0" presStyleCnt="2" custLinFactNeighborX="4577" custLinFactNeighborY="1478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EFDC50-0316-42A8-8003-938D234A2C8F}" type="pres">
      <dgm:prSet presAssocID="{DDD183C0-9C3A-4EC4-A5D9-5D5B2DB3921F}" presName="rootConnector" presStyleLbl="node2" presStyleIdx="0" presStyleCnt="2"/>
      <dgm:spPr/>
    </dgm:pt>
    <dgm:pt modelId="{5D9551ED-E082-42E7-963B-0A69FEACFB76}" type="pres">
      <dgm:prSet presAssocID="{DDD183C0-9C3A-4EC4-A5D9-5D5B2DB3921F}" presName="hierChild4" presStyleCnt="0"/>
      <dgm:spPr/>
    </dgm:pt>
    <dgm:pt modelId="{8014A13C-4DCD-49D2-BCF7-6C55E255F945}" type="pres">
      <dgm:prSet presAssocID="{DDD183C0-9C3A-4EC4-A5D9-5D5B2DB3921F}" presName="hierChild5" presStyleCnt="0"/>
      <dgm:spPr/>
    </dgm:pt>
    <dgm:pt modelId="{17153828-E1D0-44BF-856F-2399C223C25A}" type="pres">
      <dgm:prSet presAssocID="{4C4D75CD-6D0D-4A00-81A7-0F1B6F3C0BB9}" presName="Name37" presStyleLbl="parChTrans1D2" presStyleIdx="1" presStyleCnt="2"/>
      <dgm:spPr/>
    </dgm:pt>
    <dgm:pt modelId="{1A42A812-340A-453A-BAF6-26187767841C}" type="pres">
      <dgm:prSet presAssocID="{14AEAE58-A92B-4EF9-9D68-AE390E035F34}" presName="hierRoot2" presStyleCnt="0">
        <dgm:presLayoutVars>
          <dgm:hierBranch val="init"/>
        </dgm:presLayoutVars>
      </dgm:prSet>
      <dgm:spPr/>
    </dgm:pt>
    <dgm:pt modelId="{87CCEA5D-68E6-4F53-BAA3-302E3611DEC4}" type="pres">
      <dgm:prSet presAssocID="{14AEAE58-A92B-4EF9-9D68-AE390E035F34}" presName="rootComposite" presStyleCnt="0"/>
      <dgm:spPr/>
    </dgm:pt>
    <dgm:pt modelId="{AD1DB6AF-9753-4D73-A557-893D2B89C971}" type="pres">
      <dgm:prSet presAssocID="{14AEAE58-A92B-4EF9-9D68-AE390E035F34}" presName="rootText" presStyleLbl="node2" presStyleIdx="1" presStyleCnt="2" custLinFactNeighborX="-4929" custLinFactNeighborY="1478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1ABB6B-2D70-48DB-8A75-0D5B9E605949}" type="pres">
      <dgm:prSet presAssocID="{14AEAE58-A92B-4EF9-9D68-AE390E035F34}" presName="rootConnector" presStyleLbl="node2" presStyleIdx="1" presStyleCnt="2"/>
      <dgm:spPr/>
    </dgm:pt>
    <dgm:pt modelId="{C9E12C4C-F615-415E-9772-221C862B2D6C}" type="pres">
      <dgm:prSet presAssocID="{14AEAE58-A92B-4EF9-9D68-AE390E035F34}" presName="hierChild4" presStyleCnt="0"/>
      <dgm:spPr/>
    </dgm:pt>
    <dgm:pt modelId="{49E51E2D-955F-452D-B538-4A4B6E39AF75}" type="pres">
      <dgm:prSet presAssocID="{14AEAE58-A92B-4EF9-9D68-AE390E035F34}" presName="hierChild5" presStyleCnt="0"/>
      <dgm:spPr/>
    </dgm:pt>
    <dgm:pt modelId="{CA029F7B-85E3-48D5-8362-3C0E13B2ACFB}" type="pres">
      <dgm:prSet presAssocID="{93D0AAFD-68CA-4161-BB36-491EEBCAD579}" presName="hierChild3" presStyleCnt="0"/>
      <dgm:spPr/>
    </dgm:pt>
  </dgm:ptLst>
  <dgm:cxnLst>
    <dgm:cxn modelId="{F003E7E3-1B9C-4A0E-9A46-3602A3737A2D}" type="presOf" srcId="{93D0AAFD-68CA-4161-BB36-491EEBCAD579}" destId="{44EC9B6D-A7C8-4964-8565-2F1290CF1AC8}" srcOrd="0" destOrd="0" presId="urn:microsoft.com/office/officeart/2005/8/layout/orgChart1"/>
    <dgm:cxn modelId="{F8522B85-3B07-4AAA-BE70-885D28410EFE}" type="presOf" srcId="{4C4D75CD-6D0D-4A00-81A7-0F1B6F3C0BB9}" destId="{17153828-E1D0-44BF-856F-2399C223C25A}" srcOrd="0" destOrd="0" presId="urn:microsoft.com/office/officeart/2005/8/layout/orgChart1"/>
    <dgm:cxn modelId="{2039BB8D-3AD9-400D-9DFD-5B0A9B4FCA95}" type="presOf" srcId="{14AEAE58-A92B-4EF9-9D68-AE390E035F34}" destId="{781ABB6B-2D70-48DB-8A75-0D5B9E605949}" srcOrd="1" destOrd="0" presId="urn:microsoft.com/office/officeart/2005/8/layout/orgChart1"/>
    <dgm:cxn modelId="{1BEE8FAC-B939-49D2-84F6-DEA873928E43}" type="presOf" srcId="{DDD183C0-9C3A-4EC4-A5D9-5D5B2DB3921F}" destId="{193BC647-D2FB-4118-A3DA-7C999C1E6BE6}" srcOrd="0" destOrd="0" presId="urn:microsoft.com/office/officeart/2005/8/layout/orgChart1"/>
    <dgm:cxn modelId="{24F35B8C-2F28-4489-B1F1-105FE9F9B534}" srcId="{93D0AAFD-68CA-4161-BB36-491EEBCAD579}" destId="{14AEAE58-A92B-4EF9-9D68-AE390E035F34}" srcOrd="1" destOrd="0" parTransId="{4C4D75CD-6D0D-4A00-81A7-0F1B6F3C0BB9}" sibTransId="{66EF1A1F-76B2-4C09-96BB-68644BA7B0E8}"/>
    <dgm:cxn modelId="{6E73E392-58C4-4DFF-9E36-AD5D585A17EB}" srcId="{2C9B77CA-7BDA-4926-9441-1425538293CC}" destId="{93D0AAFD-68CA-4161-BB36-491EEBCAD579}" srcOrd="0" destOrd="0" parTransId="{4FB393D8-CB50-4515-9E40-130976754657}" sibTransId="{DE8CCA45-37AD-48FC-9B69-AD044B6108D1}"/>
    <dgm:cxn modelId="{9EDC4C53-0437-4C22-8E77-DE064C355AF7}" type="presOf" srcId="{2C9B77CA-7BDA-4926-9441-1425538293CC}" destId="{C6D10F01-C8CF-48A2-8B9A-9AFC1D00946B}" srcOrd="0" destOrd="0" presId="urn:microsoft.com/office/officeart/2005/8/layout/orgChart1"/>
    <dgm:cxn modelId="{8CAB4B74-562C-44DD-BD6D-66F920DA7801}" srcId="{93D0AAFD-68CA-4161-BB36-491EEBCAD579}" destId="{DDD183C0-9C3A-4EC4-A5D9-5D5B2DB3921F}" srcOrd="0" destOrd="0" parTransId="{D8731CFB-05C8-476E-9742-651511FFCA76}" sibTransId="{7913B653-8EB1-4884-8AC0-A0F1A50F10C1}"/>
    <dgm:cxn modelId="{19CE2993-51B9-4A46-A05A-BB388E01784A}" type="presOf" srcId="{14AEAE58-A92B-4EF9-9D68-AE390E035F34}" destId="{AD1DB6AF-9753-4D73-A557-893D2B89C971}" srcOrd="0" destOrd="0" presId="urn:microsoft.com/office/officeart/2005/8/layout/orgChart1"/>
    <dgm:cxn modelId="{E11CF84B-19D3-46FE-845A-F6B67866EB12}" type="presOf" srcId="{DDD183C0-9C3A-4EC4-A5D9-5D5B2DB3921F}" destId="{28EFDC50-0316-42A8-8003-938D234A2C8F}" srcOrd="1" destOrd="0" presId="urn:microsoft.com/office/officeart/2005/8/layout/orgChart1"/>
    <dgm:cxn modelId="{21E0E364-70FC-4CE5-97CA-06036110D21E}" type="presOf" srcId="{D8731CFB-05C8-476E-9742-651511FFCA76}" destId="{BE125ACB-5A46-4FFF-B047-910C316534BE}" srcOrd="0" destOrd="0" presId="urn:microsoft.com/office/officeart/2005/8/layout/orgChart1"/>
    <dgm:cxn modelId="{99121B2D-02B6-4529-A1E1-0898A2FD15F3}" type="presOf" srcId="{93D0AAFD-68CA-4161-BB36-491EEBCAD579}" destId="{BD2DF2CA-5FF5-446B-96CE-922EFF5CC117}" srcOrd="1" destOrd="0" presId="urn:microsoft.com/office/officeart/2005/8/layout/orgChart1"/>
    <dgm:cxn modelId="{E77D016D-9199-4BD3-A7F0-C5B4979166D7}" type="presParOf" srcId="{C6D10F01-C8CF-48A2-8B9A-9AFC1D00946B}" destId="{528A377D-7D62-47BF-A10D-FEC05D67C63D}" srcOrd="0" destOrd="0" presId="urn:microsoft.com/office/officeart/2005/8/layout/orgChart1"/>
    <dgm:cxn modelId="{D0F1EC44-3E86-4C76-A76C-3A2140A75DAA}" type="presParOf" srcId="{528A377D-7D62-47BF-A10D-FEC05D67C63D}" destId="{CAA30358-EA8F-4245-8BF9-4F8560882D5C}" srcOrd="0" destOrd="0" presId="urn:microsoft.com/office/officeart/2005/8/layout/orgChart1"/>
    <dgm:cxn modelId="{2AD0F5C7-71EE-4C06-8A56-DDA1FDDA1802}" type="presParOf" srcId="{CAA30358-EA8F-4245-8BF9-4F8560882D5C}" destId="{44EC9B6D-A7C8-4964-8565-2F1290CF1AC8}" srcOrd="0" destOrd="0" presId="urn:microsoft.com/office/officeart/2005/8/layout/orgChart1"/>
    <dgm:cxn modelId="{F03D058B-0163-4483-BABF-7759F561BAF2}" type="presParOf" srcId="{CAA30358-EA8F-4245-8BF9-4F8560882D5C}" destId="{BD2DF2CA-5FF5-446B-96CE-922EFF5CC117}" srcOrd="1" destOrd="0" presId="urn:microsoft.com/office/officeart/2005/8/layout/orgChart1"/>
    <dgm:cxn modelId="{521BB2DE-66FC-4D87-BF53-E29E16593A2E}" type="presParOf" srcId="{528A377D-7D62-47BF-A10D-FEC05D67C63D}" destId="{C1E39A27-ADBD-4815-BADE-2565E45AF112}" srcOrd="1" destOrd="0" presId="urn:microsoft.com/office/officeart/2005/8/layout/orgChart1"/>
    <dgm:cxn modelId="{84BA8AFE-B272-41B2-B991-C14B48C4483D}" type="presParOf" srcId="{C1E39A27-ADBD-4815-BADE-2565E45AF112}" destId="{BE125ACB-5A46-4FFF-B047-910C316534BE}" srcOrd="0" destOrd="0" presId="urn:microsoft.com/office/officeart/2005/8/layout/orgChart1"/>
    <dgm:cxn modelId="{E49C2A2F-DE75-4B98-BF6B-F99F1F7752E3}" type="presParOf" srcId="{C1E39A27-ADBD-4815-BADE-2565E45AF112}" destId="{8DF24E44-B475-4DCC-A4FB-9C1BDC8C2949}" srcOrd="1" destOrd="0" presId="urn:microsoft.com/office/officeart/2005/8/layout/orgChart1"/>
    <dgm:cxn modelId="{E98E8F24-878A-427D-8A1B-1EB9C745FEBC}" type="presParOf" srcId="{8DF24E44-B475-4DCC-A4FB-9C1BDC8C2949}" destId="{C3C902E2-870A-4FFF-9D80-21BF21E2EA79}" srcOrd="0" destOrd="0" presId="urn:microsoft.com/office/officeart/2005/8/layout/orgChart1"/>
    <dgm:cxn modelId="{7E1B11D1-3ACB-48A2-93EB-2E1AA680A67E}" type="presParOf" srcId="{C3C902E2-870A-4FFF-9D80-21BF21E2EA79}" destId="{193BC647-D2FB-4118-A3DA-7C999C1E6BE6}" srcOrd="0" destOrd="0" presId="urn:microsoft.com/office/officeart/2005/8/layout/orgChart1"/>
    <dgm:cxn modelId="{E2C50FA3-87DD-4EF2-818B-41FD604253CD}" type="presParOf" srcId="{C3C902E2-870A-4FFF-9D80-21BF21E2EA79}" destId="{28EFDC50-0316-42A8-8003-938D234A2C8F}" srcOrd="1" destOrd="0" presId="urn:microsoft.com/office/officeart/2005/8/layout/orgChart1"/>
    <dgm:cxn modelId="{7F667202-7D50-44C4-A8E8-31551861D369}" type="presParOf" srcId="{8DF24E44-B475-4DCC-A4FB-9C1BDC8C2949}" destId="{5D9551ED-E082-42E7-963B-0A69FEACFB76}" srcOrd="1" destOrd="0" presId="urn:microsoft.com/office/officeart/2005/8/layout/orgChart1"/>
    <dgm:cxn modelId="{E2C7A6C0-C638-4608-ACDC-9EF397EDE9C0}" type="presParOf" srcId="{8DF24E44-B475-4DCC-A4FB-9C1BDC8C2949}" destId="{8014A13C-4DCD-49D2-BCF7-6C55E255F945}" srcOrd="2" destOrd="0" presId="urn:microsoft.com/office/officeart/2005/8/layout/orgChart1"/>
    <dgm:cxn modelId="{A0F1C2D0-85D8-4794-92B2-28D1AA28E5A8}" type="presParOf" srcId="{C1E39A27-ADBD-4815-BADE-2565E45AF112}" destId="{17153828-E1D0-44BF-856F-2399C223C25A}" srcOrd="2" destOrd="0" presId="urn:microsoft.com/office/officeart/2005/8/layout/orgChart1"/>
    <dgm:cxn modelId="{A729D126-269A-4AD2-8B14-06B73CDA223E}" type="presParOf" srcId="{C1E39A27-ADBD-4815-BADE-2565E45AF112}" destId="{1A42A812-340A-453A-BAF6-26187767841C}" srcOrd="3" destOrd="0" presId="urn:microsoft.com/office/officeart/2005/8/layout/orgChart1"/>
    <dgm:cxn modelId="{4EFB34C8-E1F3-4619-A5D2-ECDD9E25E84D}" type="presParOf" srcId="{1A42A812-340A-453A-BAF6-26187767841C}" destId="{87CCEA5D-68E6-4F53-BAA3-302E3611DEC4}" srcOrd="0" destOrd="0" presId="urn:microsoft.com/office/officeart/2005/8/layout/orgChart1"/>
    <dgm:cxn modelId="{A608513F-8041-43DB-9033-BD9D9A4CC0C5}" type="presParOf" srcId="{87CCEA5D-68E6-4F53-BAA3-302E3611DEC4}" destId="{AD1DB6AF-9753-4D73-A557-893D2B89C971}" srcOrd="0" destOrd="0" presId="urn:microsoft.com/office/officeart/2005/8/layout/orgChart1"/>
    <dgm:cxn modelId="{410D38A3-CB24-44DF-8277-56AD4E8D2FEA}" type="presParOf" srcId="{87CCEA5D-68E6-4F53-BAA3-302E3611DEC4}" destId="{781ABB6B-2D70-48DB-8A75-0D5B9E605949}" srcOrd="1" destOrd="0" presId="urn:microsoft.com/office/officeart/2005/8/layout/orgChart1"/>
    <dgm:cxn modelId="{0FB65ABB-BE8F-4FF4-91B3-2D40375D977C}" type="presParOf" srcId="{1A42A812-340A-453A-BAF6-26187767841C}" destId="{C9E12C4C-F615-415E-9772-221C862B2D6C}" srcOrd="1" destOrd="0" presId="urn:microsoft.com/office/officeart/2005/8/layout/orgChart1"/>
    <dgm:cxn modelId="{5CCBDB42-A9E5-4FD9-ACE4-472DA638D327}" type="presParOf" srcId="{1A42A812-340A-453A-BAF6-26187767841C}" destId="{49E51E2D-955F-452D-B538-4A4B6E39AF75}" srcOrd="2" destOrd="0" presId="urn:microsoft.com/office/officeart/2005/8/layout/orgChart1"/>
    <dgm:cxn modelId="{63C5E694-FF12-466A-98E7-570F3E01F0E2}" type="presParOf" srcId="{528A377D-7D62-47BF-A10D-FEC05D67C63D}" destId="{CA029F7B-85E3-48D5-8362-3C0E13B2AC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53828-E1D0-44BF-856F-2399C223C25A}">
      <dsp:nvSpPr>
        <dsp:cNvPr id="0" name=""/>
        <dsp:cNvSpPr/>
      </dsp:nvSpPr>
      <dsp:spPr>
        <a:xfrm>
          <a:off x="2235210" y="1560329"/>
          <a:ext cx="1188971" cy="1194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8098"/>
              </a:lnTo>
              <a:lnTo>
                <a:pt x="1188971" y="978098"/>
              </a:lnTo>
              <a:lnTo>
                <a:pt x="1188971" y="1194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25ACB-5A46-4FFF-B047-910C316534BE}">
      <dsp:nvSpPr>
        <dsp:cNvPr id="0" name=""/>
        <dsp:cNvSpPr/>
      </dsp:nvSpPr>
      <dsp:spPr>
        <a:xfrm>
          <a:off x="1126048" y="1560329"/>
          <a:ext cx="1109161" cy="1194516"/>
        </a:xfrm>
        <a:custGeom>
          <a:avLst/>
          <a:gdLst/>
          <a:ahLst/>
          <a:cxnLst/>
          <a:rect l="0" t="0" r="0" b="0"/>
          <a:pathLst>
            <a:path>
              <a:moveTo>
                <a:pt x="1109161" y="0"/>
              </a:moveTo>
              <a:lnTo>
                <a:pt x="1109161" y="978088"/>
              </a:lnTo>
              <a:lnTo>
                <a:pt x="0" y="978088"/>
              </a:lnTo>
              <a:lnTo>
                <a:pt x="0" y="11945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C9B6D-A7C8-4964-8565-2F1290CF1AC8}">
      <dsp:nvSpPr>
        <dsp:cNvPr id="0" name=""/>
        <dsp:cNvSpPr/>
      </dsp:nvSpPr>
      <dsp:spPr>
        <a:xfrm>
          <a:off x="1204601" y="529721"/>
          <a:ext cx="2061216" cy="1030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Revenue Model</a:t>
          </a:r>
          <a:endParaRPr lang="en-IN" sz="3700" b="1" kern="1200" dirty="0">
            <a:solidFill>
              <a:schemeClr val="accent1">
                <a:lumMod val="20000"/>
                <a:lumOff val="8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4601" y="529721"/>
        <a:ext cx="2061216" cy="1030608"/>
      </dsp:txXfrm>
    </dsp:sp>
    <dsp:sp modelId="{193BC647-D2FB-4118-A3DA-7C999C1E6BE6}">
      <dsp:nvSpPr>
        <dsp:cNvPr id="0" name=""/>
        <dsp:cNvSpPr/>
      </dsp:nvSpPr>
      <dsp:spPr>
        <a:xfrm>
          <a:off x="95440" y="2754846"/>
          <a:ext cx="2061216" cy="1030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Subscription Fee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5440" y="2754846"/>
        <a:ext cx="2061216" cy="1030608"/>
      </dsp:txXfrm>
    </dsp:sp>
    <dsp:sp modelId="{AD1DB6AF-9753-4D73-A557-893D2B89C971}">
      <dsp:nvSpPr>
        <dsp:cNvPr id="0" name=""/>
        <dsp:cNvSpPr/>
      </dsp:nvSpPr>
      <dsp:spPr>
        <a:xfrm>
          <a:off x="2393573" y="2754856"/>
          <a:ext cx="2061216" cy="10306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Community Charges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573" y="2754856"/>
        <a:ext cx="2061216" cy="1030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355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4c4234a75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4c4234a75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698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b12022da8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b12022da8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8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12022da8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12022da8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9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6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4234a75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4234a75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9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12022d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12022d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2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12022da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12022da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83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898c37e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898c37e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2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4234a75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4234a75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78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b12022da8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b12022da8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73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12022da8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12022da8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09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42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193521" y="704399"/>
            <a:ext cx="4559700" cy="5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lang="e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The case study is we need to make the food app which is better than existing apps like swiggy &amp; zomato and we have to launched it on the ONDC platform.</a:t>
            </a:r>
            <a:endParaRPr sz="1800" b="1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5018787" y="2312142"/>
            <a:ext cx="34650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Kajal </a:t>
            </a:r>
            <a:r>
              <a:rPr lang="en" sz="1590" b="1" dirty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Bombarde</a:t>
            </a:r>
            <a:endParaRPr sz="1590" b="1" dirty="0">
              <a:solidFill>
                <a:schemeClr val="accent5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Mohammad </a:t>
            </a:r>
            <a:r>
              <a:rPr lang="en" sz="1590" b="1" dirty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Sohel</a:t>
            </a:r>
            <a:endParaRPr sz="1590" b="1" dirty="0">
              <a:solidFill>
                <a:schemeClr val="accent5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Abhishek </a:t>
            </a:r>
            <a:r>
              <a:rPr lang="en" sz="1590" b="1" dirty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Gupta</a:t>
            </a:r>
            <a:endParaRPr sz="1590" b="1" dirty="0">
              <a:solidFill>
                <a:schemeClr val="accent5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Sai </a:t>
            </a:r>
            <a:r>
              <a:rPr lang="en" sz="1590" b="1" dirty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Charan </a:t>
            </a:r>
            <a:endParaRPr sz="1590" b="1" dirty="0">
              <a:solidFill>
                <a:schemeClr val="accent5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Madhav </a:t>
            </a:r>
            <a:r>
              <a:rPr lang="en" sz="1590" b="1" dirty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Yawale</a:t>
            </a:r>
            <a:endParaRPr sz="1590" b="1" dirty="0">
              <a:solidFill>
                <a:schemeClr val="accent5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990"/>
              <a:buFont typeface="+mj-lt"/>
              <a:buAutoNum type="arabicParenR"/>
            </a:pPr>
            <a:r>
              <a:rPr lang="en" sz="159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Srinivas </a:t>
            </a:r>
            <a:endParaRPr sz="960" dirty="0">
              <a:solidFill>
                <a:schemeClr val="accent5"/>
              </a:solidFill>
              <a:highlight>
                <a:srgbClr val="EA9999"/>
              </a:highlight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5" y="889281"/>
            <a:ext cx="3628572" cy="33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201625"/>
            <a:ext cx="43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/>
                <a:ea typeface="Times"/>
                <a:cs typeface="Times"/>
                <a:sym typeface="Times"/>
              </a:rPr>
              <a:t>Marketing Strategy</a:t>
            </a:r>
            <a:endParaRPr sz="28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466150" y="1263650"/>
            <a:ext cx="4105800" cy="32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store optimization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Branding marketing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with food influencers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99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➢"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 Marketing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4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572000" y="1632750"/>
            <a:ext cx="43866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highlight>
                  <a:srgbClr val="F4CCCC"/>
                </a:highlight>
                <a:latin typeface="Alfa Slab One"/>
                <a:ea typeface="Alfa Slab One"/>
                <a:cs typeface="Alfa Slab One"/>
                <a:sym typeface="Alfa Slab One"/>
              </a:rPr>
              <a:t>FOODIE BEE</a:t>
            </a:r>
            <a:endParaRPr sz="900">
              <a:highlight>
                <a:srgbClr val="F4CCCC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81650"/>
            <a:ext cx="376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Market Analysis </a:t>
            </a:r>
            <a:endParaRPr sz="2800"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0" name="Google Shape;70;p15" descr="Forms response chart. Question title: Do taste justify with reviews shown in feedbacks?. Number of responses: 52 responses." title="Do taste justify with reviews shown in feedbacks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0" y="654350"/>
            <a:ext cx="4950876" cy="214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Forms response chart. Question title: What features to add to make it more effective?. Number of responses: 44 responses." title="What features to add to make it more effective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98225"/>
            <a:ext cx="4610898" cy="219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Forms response chart. Question title: Have you experienced order delays in the past when using food delivery app?. Number of responses: 52 responses." title="Have you experienced order delays in the past when using food delivery app?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001" y="757750"/>
            <a:ext cx="4847882" cy="20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Forms response chart. Question title: Are you ok with contactless delivery(leaving food at doorstep) to address health and safety concerns?. Number of responses: 52 responses." title="Are you ok with contactless delivery(leaving food at doorstep) to address health and safety concerns?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5700" y="2851150"/>
            <a:ext cx="4295199" cy="21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80275" y="387875"/>
            <a:ext cx="76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u="sng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Problem Statement And Solution</a:t>
            </a:r>
            <a:endParaRPr b="1" u="sng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76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8"/>
              <a:buChar char="★"/>
            </a:pPr>
            <a:r>
              <a:rPr lang="en" sz="1908" b="1">
                <a:solidFill>
                  <a:schemeClr val="lt1"/>
                </a:solidFill>
              </a:rPr>
              <a:t>Order Delay - use advanced algo and real-time data</a:t>
            </a:r>
            <a:endParaRPr sz="1908" b="1">
              <a:solidFill>
                <a:schemeClr val="lt1"/>
              </a:solidFill>
            </a:endParaRPr>
          </a:p>
          <a:p>
            <a:pPr marL="457200" lvl="0" indent="-34976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8"/>
              <a:buChar char="★"/>
            </a:pPr>
            <a:r>
              <a:rPr lang="en" sz="1908" b="1">
                <a:solidFill>
                  <a:schemeClr val="lt1"/>
                </a:solidFill>
              </a:rPr>
              <a:t>Dining Dilema - Build a foodie community (Community Feature)</a:t>
            </a:r>
            <a:endParaRPr sz="1908" b="1">
              <a:solidFill>
                <a:schemeClr val="lt1"/>
              </a:solidFill>
            </a:endParaRPr>
          </a:p>
          <a:p>
            <a:pPr marL="457200" lvl="0" indent="-34976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8"/>
              <a:buChar char="★"/>
            </a:pPr>
            <a:r>
              <a:rPr lang="en" sz="1908" b="1">
                <a:solidFill>
                  <a:schemeClr val="lt1"/>
                </a:solidFill>
              </a:rPr>
              <a:t>Frequent Order Cancellation - Zero-Waste Initiatives</a:t>
            </a:r>
            <a:endParaRPr sz="1908" b="1">
              <a:solidFill>
                <a:schemeClr val="lt1"/>
              </a:solidFill>
            </a:endParaRPr>
          </a:p>
          <a:p>
            <a:pPr marL="457200" lvl="0" indent="-34976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8"/>
              <a:buChar char="★"/>
            </a:pPr>
            <a:r>
              <a:rPr lang="en" sz="1908" b="1">
                <a:solidFill>
                  <a:schemeClr val="lt1"/>
                </a:solidFill>
              </a:rPr>
              <a:t>Not feasible for old age community - Voice Order</a:t>
            </a:r>
            <a:endParaRPr sz="1908" b="1">
              <a:solidFill>
                <a:schemeClr val="lt1"/>
              </a:solidFill>
            </a:endParaRPr>
          </a:p>
          <a:p>
            <a:pPr marL="457200" lvl="0" indent="-34976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8"/>
              <a:buChar char="★"/>
            </a:pPr>
            <a:r>
              <a:rPr lang="en" sz="1908" b="1">
                <a:solidFill>
                  <a:schemeClr val="lt1"/>
                </a:solidFill>
              </a:rPr>
              <a:t>Prices increased during peak hours - Dynamic Pricing Transparency</a:t>
            </a:r>
            <a:endParaRPr sz="1908" b="1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8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5829" y="842450"/>
            <a:ext cx="3997036" cy="4163291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66625" y="168150"/>
            <a:ext cx="69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 b="1" u="sng" dirty="0">
                <a:solidFill>
                  <a:srgbClr val="000000"/>
                </a:solidFill>
                <a:highlight>
                  <a:srgbClr val="CFE2F3"/>
                </a:highlight>
                <a:latin typeface="Times"/>
                <a:ea typeface="Times"/>
                <a:cs typeface="Times"/>
                <a:sym typeface="Times"/>
              </a:rPr>
              <a:t>Unique Features and How it </a:t>
            </a:r>
            <a:r>
              <a:rPr lang="en" sz="2700" b="1" u="sng" dirty="0" smtClean="0">
                <a:solidFill>
                  <a:srgbClr val="000000"/>
                </a:solidFill>
                <a:highlight>
                  <a:srgbClr val="CFE2F3"/>
                </a:highlight>
                <a:latin typeface="Times"/>
                <a:ea typeface="Times"/>
                <a:cs typeface="Times"/>
                <a:sym typeface="Times"/>
              </a:rPr>
              <a:t>works …</a:t>
            </a:r>
            <a:endParaRPr sz="2600" dirty="0">
              <a:solidFill>
                <a:srgbClr val="FFFF00"/>
              </a:solidFill>
              <a:highlight>
                <a:srgbClr val="CFE2F3"/>
              </a:highlight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795829" y="1287088"/>
            <a:ext cx="4166400" cy="3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In app chat support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Community Feature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Subscription Tiers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Zero-Waste Initiatives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Localized Recommendations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Voice Ordering(Implement voice recognition technology to allow users to place orders through voice commands for added convenience)</a:t>
            </a:r>
            <a:endParaRPr sz="3585" b="1" dirty="0">
              <a:solidFill>
                <a:srgbClr val="000000"/>
              </a:solidFill>
            </a:endParaRPr>
          </a:p>
          <a:p>
            <a:pPr marL="457200" lvl="0" indent="-3196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❖"/>
            </a:pPr>
            <a:r>
              <a:rPr lang="en" sz="3585" b="1" dirty="0">
                <a:solidFill>
                  <a:srgbClr val="000000"/>
                </a:solidFill>
              </a:rPr>
              <a:t>Diverse Dietary Filters</a:t>
            </a:r>
            <a:endParaRPr sz="3585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43" y="1287088"/>
            <a:ext cx="4371349" cy="355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24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Welcome Beees !</a:t>
            </a:r>
            <a:r>
              <a:rPr lang="en" b="1"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!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5072375" y="1088250"/>
            <a:ext cx="2440200" cy="3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3441794" y="543966"/>
            <a:ext cx="2440206" cy="2440200"/>
            <a:chOff x="4447194" y="1815766"/>
            <a:chExt cx="2440206" cy="2440200"/>
          </a:xfrm>
        </p:grpSpPr>
        <p:sp>
          <p:nvSpPr>
            <p:cNvPr id="94" name="Google Shape;94;p18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4710300" y="2289525"/>
              <a:ext cx="21771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FFFFFF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Get ready to experience revolutionary food delivery app</a:t>
              </a:r>
              <a:endParaRPr sz="13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96" name="Google Shape;96;p18"/>
          <p:cNvGrpSpPr/>
          <p:nvPr/>
        </p:nvGrpSpPr>
        <p:grpSpPr>
          <a:xfrm>
            <a:off x="5072385" y="2137793"/>
            <a:ext cx="1704004" cy="1523893"/>
            <a:chOff x="3360577" y="1205946"/>
            <a:chExt cx="1423800" cy="1423800"/>
          </a:xfrm>
        </p:grpSpPr>
        <p:sp>
          <p:nvSpPr>
            <p:cNvPr id="97" name="Google Shape;97;p18"/>
            <p:cNvSpPr/>
            <p:nvPr/>
          </p:nvSpPr>
          <p:spPr>
            <a:xfrm>
              <a:off x="3360577" y="1205946"/>
              <a:ext cx="1423800" cy="1423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3588573" y="1445496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>
                  <a:solidFill>
                    <a:srgbClr val="FFFFFF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Let’s get started!</a:t>
              </a:r>
              <a:endParaRPr b="1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99" name="Google Shape;99;p18"/>
          <p:cNvGrpSpPr/>
          <p:nvPr/>
        </p:nvGrpSpPr>
        <p:grpSpPr>
          <a:xfrm>
            <a:off x="2256567" y="999054"/>
            <a:ext cx="2349599" cy="3314920"/>
            <a:chOff x="2256567" y="1075254"/>
            <a:chExt cx="2349599" cy="3314920"/>
          </a:xfrm>
        </p:grpSpPr>
        <p:sp>
          <p:nvSpPr>
            <p:cNvPr id="100" name="Google Shape;100;p18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375" y="797775"/>
            <a:ext cx="5228174" cy="444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0275" y="106800"/>
            <a:ext cx="5016600" cy="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Interface Of The App</a:t>
            </a:r>
            <a:endParaRPr b="1" u="sng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620950" y="1272975"/>
            <a:ext cx="1286100" cy="5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Chatbox</a:t>
            </a:r>
            <a:endParaRPr sz="2100" b="1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750" y="3843850"/>
            <a:ext cx="12384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100" b="1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4061425" y="2919850"/>
            <a:ext cx="1286100" cy="5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endParaRPr sz="2100" b="1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191675" y="106800"/>
            <a:ext cx="1694700" cy="54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Voice Order</a:t>
            </a:r>
            <a:endParaRPr sz="2100" b="1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415375" y="4682050"/>
            <a:ext cx="1608600" cy="45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Community</a:t>
            </a:r>
            <a:endParaRPr sz="2100" b="1"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-5400000">
            <a:off x="3669225" y="718525"/>
            <a:ext cx="825600" cy="56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>
            <a:endCxn id="113" idx="2"/>
          </p:cNvCxnSpPr>
          <p:nvPr/>
        </p:nvCxnSpPr>
        <p:spPr>
          <a:xfrm rot="-5400000">
            <a:off x="3732325" y="3709900"/>
            <a:ext cx="1221300" cy="72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9"/>
          <p:cNvCxnSpPr/>
          <p:nvPr/>
        </p:nvCxnSpPr>
        <p:spPr>
          <a:xfrm rot="5400000" flipH="1">
            <a:off x="729725" y="2800850"/>
            <a:ext cx="2865600" cy="89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>
            <a:endCxn id="112" idx="3"/>
          </p:cNvCxnSpPr>
          <p:nvPr/>
        </p:nvCxnSpPr>
        <p:spPr>
          <a:xfrm rot="10800000">
            <a:off x="1778150" y="4071400"/>
            <a:ext cx="1195800" cy="711000"/>
          </a:xfrm>
          <a:prstGeom prst="bentConnector3">
            <a:avLst>
              <a:gd name="adj1" fmla="val 6881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685125" y="4766725"/>
            <a:ext cx="698400" cy="36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74000">
                <a:schemeClr val="tx1">
                  <a:lumMod val="50000"/>
                </a:schemeClr>
              </a:gs>
              <a:gs pos="27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212175"/>
            <a:ext cx="444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Benefits to Restaurant</a:t>
            </a:r>
            <a:endParaRPr b="1" u="sng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5925869" y="1309762"/>
            <a:ext cx="286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 b="1" dirty="0">
                <a:solidFill>
                  <a:srgbClr val="000000"/>
                </a:solidFill>
              </a:rPr>
              <a:t>Increases Visibility.</a:t>
            </a:r>
            <a:endParaRPr sz="1900" b="1" dirty="0">
              <a:solidFill>
                <a:srgbClr val="000000"/>
              </a:solidFill>
            </a:endParaRPr>
          </a:p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 b="1" dirty="0">
                <a:solidFill>
                  <a:srgbClr val="000000"/>
                </a:solidFill>
              </a:rPr>
              <a:t>Expanded Customer Base.</a:t>
            </a:r>
            <a:endParaRPr sz="1900" b="1" dirty="0">
              <a:solidFill>
                <a:srgbClr val="000000"/>
              </a:solidFill>
            </a:endParaRPr>
          </a:p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 b="1" dirty="0">
                <a:solidFill>
                  <a:srgbClr val="000000"/>
                </a:solidFill>
              </a:rPr>
              <a:t>Increases  food Orders.</a:t>
            </a:r>
            <a:endParaRPr sz="1900" b="1" dirty="0">
              <a:solidFill>
                <a:srgbClr val="000000"/>
              </a:solidFill>
            </a:endParaRPr>
          </a:p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 b="1" dirty="0">
                <a:solidFill>
                  <a:srgbClr val="000000"/>
                </a:solidFill>
              </a:rPr>
              <a:t>Brand Recognition and Marketing Strategy</a:t>
            </a:r>
            <a:endParaRPr sz="1900" b="1" dirty="0">
              <a:solidFill>
                <a:srgbClr val="000000"/>
              </a:solidFill>
            </a:endParaRPr>
          </a:p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❖"/>
            </a:pPr>
            <a:r>
              <a:rPr lang="en" sz="1900" b="1" dirty="0">
                <a:solidFill>
                  <a:srgbClr val="000000"/>
                </a:solidFill>
              </a:rPr>
              <a:t>Flexibility</a:t>
            </a:r>
            <a:endParaRPr sz="1900" b="1" dirty="0">
              <a:solidFill>
                <a:srgbClr val="000000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067550"/>
            <a:ext cx="5577526" cy="379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od Delivery Images – Browse 556,954 Stock Photos, Vectors, and Video | 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1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9089519"/>
              </p:ext>
            </p:extLst>
          </p:nvPr>
        </p:nvGraphicFramePr>
        <p:xfrm>
          <a:off x="4332514" y="232229"/>
          <a:ext cx="4557486" cy="477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195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Alfa Slab One</vt:lpstr>
      <vt:lpstr>Georgia</vt:lpstr>
      <vt:lpstr>Comic Sans MS</vt:lpstr>
      <vt:lpstr>Arial</vt:lpstr>
      <vt:lpstr>Merriweather</vt:lpstr>
      <vt:lpstr>Proxima Nova</vt:lpstr>
      <vt:lpstr>Times</vt:lpstr>
      <vt:lpstr>Gameday</vt:lpstr>
      <vt:lpstr>Presented By :-   Kajal Bombarde Mohammad Sohel Abhishek Gupta Sai Charan  Madhav Yawale Srinivas  </vt:lpstr>
      <vt:lpstr>PowerPoint Presentation</vt:lpstr>
      <vt:lpstr>Market Analysis </vt:lpstr>
      <vt:lpstr>Problem Statement And Solution</vt:lpstr>
      <vt:lpstr>Unique Features and How it works …</vt:lpstr>
      <vt:lpstr>Welcome Beees !!</vt:lpstr>
      <vt:lpstr>Interface Of The App </vt:lpstr>
      <vt:lpstr>Benefits to Restaurant</vt:lpstr>
      <vt:lpstr>PowerPoint Presentation</vt:lpstr>
      <vt:lpstr>Marketing Strategy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1 Kajal Bombarde 2 Mohammad Sohel 3 Abhishek Gupta 4 Sai Charan  5 Madhav Yawale 6 Srinivas  </dc:title>
  <cp:lastModifiedBy>Microsoft account</cp:lastModifiedBy>
  <cp:revision>6</cp:revision>
  <dcterms:modified xsi:type="dcterms:W3CDTF">2023-10-06T19:08:39Z</dcterms:modified>
</cp:coreProperties>
</file>