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58" r:id="rId5"/>
    <p:sldId id="263" r:id="rId6"/>
    <p:sldId id="260" r:id="rId7"/>
    <p:sldId id="264" r:id="rId8"/>
    <p:sldId id="266" r:id="rId9"/>
    <p:sldId id="265" r:id="rId10"/>
    <p:sldId id="267" r:id="rId11"/>
    <p:sldId id="268" r:id="rId12"/>
    <p:sldId id="269" r:id="rId13"/>
    <p:sldId id="270" r:id="rId14"/>
    <p:sldId id="271" r:id="rId15"/>
    <p:sldId id="272" r:id="rId16"/>
    <p:sldId id="273" r:id="rId17"/>
    <p:sldId id="274" r:id="rId18"/>
    <p:sldId id="275" r:id="rId19"/>
    <p:sldId id="276" r:id="rId20"/>
    <p:sldId id="279" r:id="rId21"/>
    <p:sldId id="278" r:id="rId22"/>
    <p:sldId id="277" r:id="rId23"/>
    <p:sldId id="283" r:id="rId24"/>
    <p:sldId id="282" r:id="rId25"/>
    <p:sldId id="281" r:id="rId26"/>
    <p:sldId id="280" r:id="rId27"/>
    <p:sldId id="284" r:id="rId28"/>
    <p:sldId id="288" r:id="rId29"/>
    <p:sldId id="287" r:id="rId30"/>
    <p:sldId id="285" r:id="rId31"/>
    <p:sldId id="289" r:id="rId32"/>
    <p:sldId id="290" r:id="rId33"/>
    <p:sldId id="291" r:id="rId34"/>
    <p:sldId id="292" r:id="rId35"/>
    <p:sldId id="297" r:id="rId36"/>
    <p:sldId id="294" r:id="rId37"/>
    <p:sldId id="295" r:id="rId38"/>
    <p:sldId id="296" r:id="rId39"/>
    <p:sldId id="298" r:id="rId40"/>
    <p:sldId id="299" r:id="rId41"/>
    <p:sldId id="300" r:id="rId42"/>
    <p:sldId id="301" r:id="rId43"/>
    <p:sldId id="303" r:id="rId44"/>
    <p:sldId id="304" r:id="rId45"/>
    <p:sldId id="30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324C4F-8322-42DB-A8F6-FE76C3923AC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137691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24C4F-8322-42DB-A8F6-FE76C3923AC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52355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24C4F-8322-42DB-A8F6-FE76C3923AC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2036474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24C4F-8322-42DB-A8F6-FE76C3923AC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2100-B32D-4112-93F8-97BF9F97387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084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24C4F-8322-42DB-A8F6-FE76C3923AC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61275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324C4F-8322-42DB-A8F6-FE76C3923ACC}"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2908715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324C4F-8322-42DB-A8F6-FE76C3923ACC}"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3553411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4C4F-8322-42DB-A8F6-FE76C3923AC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2434401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4C4F-8322-42DB-A8F6-FE76C3923AC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51459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4C4F-8322-42DB-A8F6-FE76C3923AC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179988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C4F-8322-42DB-A8F6-FE76C3923AC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229930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324C4F-8322-42DB-A8F6-FE76C3923AC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78508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24C4F-8322-42DB-A8F6-FE76C3923ACC}"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20627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24C4F-8322-42DB-A8F6-FE76C3923ACC}"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14815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7324C4F-8322-42DB-A8F6-FE76C3923ACC}" type="datetimeFigureOut">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43552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24C4F-8322-42DB-A8F6-FE76C3923AC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210609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24C4F-8322-42DB-A8F6-FE76C3923AC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2100-B32D-4112-93F8-97BF9F973877}" type="slidenum">
              <a:rPr lang="en-US" smtClean="0"/>
              <a:t>‹#›</a:t>
            </a:fld>
            <a:endParaRPr lang="en-US"/>
          </a:p>
        </p:txBody>
      </p:sp>
    </p:spTree>
    <p:extLst>
      <p:ext uri="{BB962C8B-B14F-4D97-AF65-F5344CB8AC3E}">
        <p14:creationId xmlns:p14="http://schemas.microsoft.com/office/powerpoint/2010/main" val="62512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7324C4F-8322-42DB-A8F6-FE76C3923ACC}" type="datetimeFigureOut">
              <a:rPr lang="en-US" smtClean="0"/>
              <a:t>11/10/2023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DF22100-B32D-4112-93F8-97BF9F973877}" type="slidenum">
              <a:rPr lang="en-US" smtClean="0"/>
              <a:t>‹#›</a:t>
            </a:fld>
            <a:endParaRPr lang="en-US"/>
          </a:p>
        </p:txBody>
      </p:sp>
    </p:spTree>
    <p:extLst>
      <p:ext uri="{BB962C8B-B14F-4D97-AF65-F5344CB8AC3E}">
        <p14:creationId xmlns:p14="http://schemas.microsoft.com/office/powerpoint/2010/main" val="39866251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2FEE-93E3-E81E-7E86-1A5C45C745B5}"/>
              </a:ext>
            </a:extLst>
          </p:cNvPr>
          <p:cNvSpPr>
            <a:spLocks noGrp="1"/>
          </p:cNvSpPr>
          <p:nvPr>
            <p:ph type="ctrTitle"/>
          </p:nvPr>
        </p:nvSpPr>
        <p:spPr>
          <a:xfrm>
            <a:off x="1751012" y="2219325"/>
            <a:ext cx="8689976" cy="1590673"/>
          </a:xfrm>
        </p:spPr>
        <p:txBody>
          <a:bodyPr>
            <a:normAutofit/>
          </a:bodyPr>
          <a:lstStyle/>
          <a:p>
            <a:r>
              <a:rPr lang="en-US" sz="4000" b="1" dirty="0">
                <a:effectLst/>
                <a:latin typeface="Arial" panose="020B0604020202020204" pitchFamily="34" charset="0"/>
                <a:ea typeface="Georgia" panose="02040502050405020303" pitchFamily="18" charset="0"/>
              </a:rPr>
              <a:t>Capstone Project</a:t>
            </a:r>
            <a:br>
              <a:rPr lang="en-US" sz="4000" b="1" dirty="0">
                <a:effectLst/>
                <a:latin typeface="Arial" panose="020B0604020202020204" pitchFamily="34" charset="0"/>
                <a:ea typeface="Georgia" panose="02040502050405020303" pitchFamily="18" charset="0"/>
              </a:rPr>
            </a:br>
            <a:r>
              <a:rPr lang="en-US" sz="4000" b="1" dirty="0">
                <a:effectLst/>
                <a:latin typeface="Arial" panose="020B0604020202020204" pitchFamily="34" charset="0"/>
                <a:ea typeface="Georgia" panose="02040502050405020303" pitchFamily="18" charset="0"/>
              </a:rPr>
              <a:t>University Ranking Analysis</a:t>
            </a:r>
            <a:endParaRPr lang="en-US" sz="4000" b="1" dirty="0"/>
          </a:p>
        </p:txBody>
      </p:sp>
      <p:sp>
        <p:nvSpPr>
          <p:cNvPr id="3" name="Subtitle 2">
            <a:extLst>
              <a:ext uri="{FF2B5EF4-FFF2-40B4-BE49-F238E27FC236}">
                <a16:creationId xmlns:a16="http://schemas.microsoft.com/office/drawing/2014/main" id="{2CA63D81-A14B-53E8-92F7-33C7B0A3A1CB}"/>
              </a:ext>
            </a:extLst>
          </p:cNvPr>
          <p:cNvSpPr>
            <a:spLocks noGrp="1"/>
          </p:cNvSpPr>
          <p:nvPr>
            <p:ph type="subTitle" idx="1"/>
          </p:nvPr>
        </p:nvSpPr>
        <p:spPr/>
        <p:txBody>
          <a:bodyPr>
            <a:normAutofit/>
          </a:bodyPr>
          <a:lstStyle/>
          <a:p>
            <a:endParaRPr lang="en-GB" sz="2400" b="1"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Presented by Mohammad Sohel</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721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599"/>
            <a:ext cx="3935688" cy="2333625"/>
          </a:xfrm>
        </p:spPr>
        <p:txBody>
          <a:bodyPr/>
          <a:lstStyle/>
          <a:p>
            <a:r>
              <a:rPr lang="en-US" sz="1400" b="1" dirty="0">
                <a:solidFill>
                  <a:srgbClr val="000000"/>
                </a:solidFill>
                <a:latin typeface="Arial" panose="020B0604020202020204" pitchFamily="34" charset="0"/>
                <a:cs typeface="Times New Roman" panose="02020603050405020304" pitchFamily="18" charset="0"/>
              </a:rPr>
              <a:t>What is the distribution of international students across different countries?</a:t>
            </a:r>
            <a:br>
              <a:rPr lang="en-US" sz="16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dirty="0"/>
          </a:p>
          <a:p>
            <a:endParaRPr lang="en-US" dirty="0"/>
          </a:p>
          <a:p>
            <a:r>
              <a:rPr lang="en-GB" sz="1400" b="1" dirty="0">
                <a:solidFill>
                  <a:srgbClr val="000000"/>
                </a:solidFill>
                <a:latin typeface="Arial" panose="020B0604020202020204" pitchFamily="34" charset="0"/>
                <a:ea typeface="+mj-ea"/>
                <a:cs typeface="Times New Roman" panose="02020603050405020304" pitchFamily="18" charset="0"/>
              </a:rPr>
              <a:t>By seeing this chart we can say the United States of America has the highest number of international students, with the United Kingdom taking second place.</a:t>
            </a:r>
            <a:endParaRPr lang="en-US" sz="1400" b="1" dirty="0">
              <a:solidFill>
                <a:srgbClr val="000000"/>
              </a:solidFill>
              <a:latin typeface="Arial" panose="020B0604020202020204" pitchFamily="34" charset="0"/>
              <a:ea typeface="+mj-ea"/>
              <a:cs typeface="Times New Roman" panose="02020603050405020304" pitchFamily="18" charset="0"/>
            </a:endParaRPr>
          </a:p>
        </p:txBody>
      </p:sp>
      <p:pic>
        <p:nvPicPr>
          <p:cNvPr id="5" name="Content Placeholder 4">
            <a:extLst>
              <a:ext uri="{FF2B5EF4-FFF2-40B4-BE49-F238E27FC236}">
                <a16:creationId xmlns:a16="http://schemas.microsoft.com/office/drawing/2014/main" id="{33E7DDFF-0DCC-D7DA-C13F-4D773789CEC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34075" y="609600"/>
            <a:ext cx="5267325" cy="5064302"/>
          </a:xfrm>
          <a:prstGeom prst="rect">
            <a:avLst/>
          </a:prstGeom>
        </p:spPr>
      </p:pic>
    </p:spTree>
    <p:extLst>
      <p:ext uri="{BB962C8B-B14F-4D97-AF65-F5344CB8AC3E}">
        <p14:creationId xmlns:p14="http://schemas.microsoft.com/office/powerpoint/2010/main" val="413334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209800"/>
          </a:xfrm>
        </p:spPr>
        <p:txBody>
          <a:bodyPr/>
          <a:lstStyle/>
          <a:p>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r>
              <a:rPr lang="en-US" sz="1400" b="1" dirty="0">
                <a:solidFill>
                  <a:srgbClr val="000000"/>
                </a:solidFill>
                <a:latin typeface="Arial" panose="020B0604020202020204" pitchFamily="34" charset="0"/>
                <a:cs typeface="Times New Roman" panose="02020603050405020304" pitchFamily="18" charset="0"/>
              </a:rPr>
              <a:t>Which country has the highest number of female students enrolled in universities?</a:t>
            </a:r>
            <a:br>
              <a:rPr lang="en-US" sz="16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1"/>
            <a:ext cx="4277351" cy="3510773"/>
          </a:xfrm>
        </p:spPr>
        <p:txBody>
          <a:bodyPr/>
          <a:lstStyle/>
          <a:p>
            <a:endParaRPr lang="en-GB" dirty="0"/>
          </a:p>
          <a:p>
            <a:endParaRPr lang="en-GB" dirty="0"/>
          </a:p>
          <a:p>
            <a:r>
              <a:rPr lang="en-US" sz="1400" b="1" dirty="0">
                <a:solidFill>
                  <a:srgbClr val="000000"/>
                </a:solidFill>
                <a:latin typeface="Arial" panose="020B0604020202020204" pitchFamily="34" charset="0"/>
                <a:ea typeface="+mj-ea"/>
                <a:cs typeface="Times New Roman" panose="02020603050405020304" pitchFamily="18" charset="0"/>
              </a:rPr>
              <a:t>WE can see united state of America has highest number of female students nearly 5 million and Italy has the lowest number of female students around 9 thousand only.</a:t>
            </a:r>
          </a:p>
        </p:txBody>
      </p:sp>
      <p:sp>
        <p:nvSpPr>
          <p:cNvPr id="3" name="Content Placeholder 2">
            <a:extLst>
              <a:ext uri="{FF2B5EF4-FFF2-40B4-BE49-F238E27FC236}">
                <a16:creationId xmlns:a16="http://schemas.microsoft.com/office/drawing/2014/main" id="{87EC6146-2A0D-AAF3-8634-4BDC1D5D4750}"/>
              </a:ext>
            </a:extLst>
          </p:cNvPr>
          <p:cNvSpPr>
            <a:spLocks noGrp="1"/>
          </p:cNvSpPr>
          <p:nvPr>
            <p:ph sz="quarter" idx="13"/>
          </p:nvPr>
        </p:nvSpPr>
        <p:spPr>
          <a:xfrm>
            <a:off x="5781675" y="866775"/>
            <a:ext cx="5496550" cy="4657725"/>
          </a:xfrm>
        </p:spPr>
        <p:txBody>
          <a:bodyPr/>
          <a:lstStyle/>
          <a:p>
            <a:endParaRPr lang="en-US" dirty="0"/>
          </a:p>
        </p:txBody>
      </p:sp>
      <p:pic>
        <p:nvPicPr>
          <p:cNvPr id="7" name="Picture 6">
            <a:extLst>
              <a:ext uri="{FF2B5EF4-FFF2-40B4-BE49-F238E27FC236}">
                <a16:creationId xmlns:a16="http://schemas.microsoft.com/office/drawing/2014/main" id="{CFF55FAF-14EB-66A0-A0EC-B881DFDDF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7707" y="738186"/>
            <a:ext cx="6065344" cy="4967289"/>
          </a:xfrm>
          <a:prstGeom prst="rect">
            <a:avLst/>
          </a:prstGeom>
        </p:spPr>
      </p:pic>
    </p:spTree>
    <p:extLst>
      <p:ext uri="{BB962C8B-B14F-4D97-AF65-F5344CB8AC3E}">
        <p14:creationId xmlns:p14="http://schemas.microsoft.com/office/powerpoint/2010/main" val="58145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266950"/>
          </a:xfrm>
        </p:spPr>
        <p:txBody>
          <a:bodyPr>
            <a:normAutofit/>
          </a:bodyPr>
          <a:lstStyle/>
          <a:p>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r>
              <a:rPr lang="en-US" sz="1400" b="1" dirty="0">
                <a:solidFill>
                  <a:srgbClr val="000000"/>
                </a:solidFill>
                <a:latin typeface="Arial" panose="020B0604020202020204" pitchFamily="34" charset="0"/>
                <a:cs typeface="Times New Roman" panose="02020603050405020304" pitchFamily="18" charset="0"/>
              </a:rPr>
              <a:t>How many universities are ranked by each ranking system?</a:t>
            </a:r>
            <a:br>
              <a:rPr lang="en-US" sz="1400" b="1" dirty="0">
                <a:solidFill>
                  <a:srgbClr val="000000"/>
                </a:solidFill>
                <a:latin typeface="Arial" panose="020B0604020202020204" pitchFamily="34" charset="0"/>
                <a:cs typeface="Times New Roman" panose="02020603050405020304" pitchFamily="18" charset="0"/>
              </a:rPr>
            </a:br>
            <a:br>
              <a:rPr lang="en-US" sz="18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5" y="2451876"/>
            <a:ext cx="4277351" cy="3529823"/>
          </a:xfrm>
        </p:spPr>
        <p:txBody>
          <a:bodyPr/>
          <a:lstStyle/>
          <a:p>
            <a:endParaRPr lang="en-GB" dirty="0"/>
          </a:p>
          <a:p>
            <a:endParaRPr lang="en-GB" dirty="0"/>
          </a:p>
          <a:p>
            <a:r>
              <a:rPr lang="en-GB" sz="1400" b="1" dirty="0">
                <a:solidFill>
                  <a:srgbClr val="000000"/>
                </a:solidFill>
                <a:latin typeface="Arial" panose="020B0604020202020204" pitchFamily="34" charset="0"/>
                <a:ea typeface="+mj-ea"/>
                <a:cs typeface="Times New Roman" panose="02020603050405020304" pitchFamily="18" charset="0"/>
              </a:rPr>
              <a:t>In the chart, we can observe that the Centre for World University Rankings has ranked the highest number of universities, while the Shanghai Rankings have ranked a smaller number.</a:t>
            </a:r>
            <a:endParaRPr lang="en-US" sz="1400" b="1" dirty="0">
              <a:solidFill>
                <a:srgbClr val="000000"/>
              </a:solidFill>
              <a:latin typeface="Arial" panose="020B0604020202020204" pitchFamily="34" charset="0"/>
              <a:ea typeface="+mj-ea"/>
              <a:cs typeface="Times New Roman" panose="02020603050405020304" pitchFamily="18" charset="0"/>
            </a:endParaRPr>
          </a:p>
        </p:txBody>
      </p:sp>
      <p:pic>
        <p:nvPicPr>
          <p:cNvPr id="2" name="Content Placeholder 1">
            <a:extLst>
              <a:ext uri="{FF2B5EF4-FFF2-40B4-BE49-F238E27FC236}">
                <a16:creationId xmlns:a16="http://schemas.microsoft.com/office/drawing/2014/main" id="{17CE1751-9C93-9D81-AC68-0C17F2FA72B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64231" y="1038225"/>
            <a:ext cx="5684940" cy="4400550"/>
          </a:xfrm>
          <a:prstGeom prst="rect">
            <a:avLst/>
          </a:prstGeom>
        </p:spPr>
      </p:pic>
    </p:spTree>
    <p:extLst>
      <p:ext uri="{BB962C8B-B14F-4D97-AF65-F5344CB8AC3E}">
        <p14:creationId xmlns:p14="http://schemas.microsoft.com/office/powerpoint/2010/main" val="40215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599"/>
            <a:ext cx="3935688" cy="2447925"/>
          </a:xfrm>
        </p:spPr>
        <p:txBody>
          <a:bodyPr>
            <a:normAutofit/>
          </a:bodyPr>
          <a:lstStyle/>
          <a:p>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r>
              <a:rPr lang="en-US" sz="1400" b="1" dirty="0">
                <a:solidFill>
                  <a:srgbClr val="000000"/>
                </a:solidFill>
                <a:latin typeface="Arial" panose="020B0604020202020204" pitchFamily="34" charset="0"/>
                <a:cs typeface="Times New Roman" panose="02020603050405020304" pitchFamily="18" charset="0"/>
              </a:rPr>
              <a:t>What is the average score for universities according to each ranking system?</a:t>
            </a:r>
            <a:br>
              <a:rPr lang="en-US" sz="14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dirty="0"/>
          </a:p>
          <a:p>
            <a:br>
              <a:rPr lang="en-GB" dirty="0"/>
            </a:br>
            <a:r>
              <a:rPr lang="en-GB" sz="1400" b="1" dirty="0">
                <a:solidFill>
                  <a:srgbClr val="000000"/>
                </a:solidFill>
                <a:latin typeface="Arial" panose="020B0604020202020204" pitchFamily="34" charset="0"/>
                <a:ea typeface="+mj-ea"/>
                <a:cs typeface="Times New Roman" panose="02020603050405020304" pitchFamily="18" charset="0"/>
              </a:rPr>
              <a:t>We can observe from the chart that the Centre for World University Rankings has the highest average score, nearly 340, while the Shanghai Ranking has the lowest average score.</a:t>
            </a:r>
            <a:endParaRPr lang="en-US" sz="1400" b="1" dirty="0">
              <a:solidFill>
                <a:srgbClr val="000000"/>
              </a:solidFill>
              <a:latin typeface="Arial" panose="020B0604020202020204" pitchFamily="34"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87EC6146-2A0D-AAF3-8634-4BDC1D5D4750}"/>
              </a:ext>
            </a:extLst>
          </p:cNvPr>
          <p:cNvSpPr>
            <a:spLocks noGrp="1"/>
          </p:cNvSpPr>
          <p:nvPr>
            <p:ph sz="quarter" idx="13"/>
          </p:nvPr>
        </p:nvSpPr>
        <p:spPr>
          <a:xfrm>
            <a:off x="5781675" y="866775"/>
            <a:ext cx="5496550" cy="4657725"/>
          </a:xfrm>
        </p:spPr>
        <p:txBody>
          <a:bodyPr/>
          <a:lstStyle/>
          <a:p>
            <a:endParaRPr lang="en-US" dirty="0"/>
          </a:p>
        </p:txBody>
      </p:sp>
      <p:pic>
        <p:nvPicPr>
          <p:cNvPr id="2" name="Picture 1">
            <a:extLst>
              <a:ext uri="{FF2B5EF4-FFF2-40B4-BE49-F238E27FC236}">
                <a16:creationId xmlns:a16="http://schemas.microsoft.com/office/drawing/2014/main" id="{748635A7-D5D0-9076-C929-1C3D5E4E5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675" y="866774"/>
            <a:ext cx="5496550" cy="4657725"/>
          </a:xfrm>
          <a:prstGeom prst="rect">
            <a:avLst/>
          </a:prstGeom>
        </p:spPr>
      </p:pic>
    </p:spTree>
    <p:extLst>
      <p:ext uri="{BB962C8B-B14F-4D97-AF65-F5344CB8AC3E}">
        <p14:creationId xmlns:p14="http://schemas.microsoft.com/office/powerpoint/2010/main" val="315298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1066799"/>
            <a:ext cx="3935688" cy="2162175"/>
          </a:xfrm>
        </p:spPr>
        <p:txBody>
          <a:bodyPr>
            <a:normAutofit fontScale="90000"/>
          </a:bodyPr>
          <a:lstStyle/>
          <a:p>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800" b="1" dirty="0">
                <a:solidFill>
                  <a:srgbClr val="000000"/>
                </a:solidFill>
                <a:latin typeface="Arial" panose="020B0604020202020204" pitchFamily="34" charset="0"/>
                <a:cs typeface="Times New Roman" panose="02020603050405020304" pitchFamily="18" charset="0"/>
              </a:rPr>
            </a:br>
            <a:r>
              <a:rPr lang="en-US" sz="1600" b="1" dirty="0">
                <a:solidFill>
                  <a:srgbClr val="000000"/>
                </a:solidFill>
                <a:latin typeface="Arial" panose="020B0604020202020204" pitchFamily="34" charset="0"/>
                <a:cs typeface="Times New Roman" panose="02020603050405020304" pitchFamily="18" charset="0"/>
              </a:rPr>
              <a:t>How does the ranking system affect a university's student-staff ratio?</a:t>
            </a:r>
            <a:br>
              <a:rPr lang="en-US" sz="1800" dirty="0">
                <a:effectLst/>
                <a:latin typeface="Georgia" panose="02040502050405020303" pitchFamily="18" charset="0"/>
                <a:ea typeface="Georgia" panose="02040502050405020303" pitchFamily="18"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dirty="0"/>
          </a:p>
          <a:p>
            <a:br>
              <a:rPr lang="en-GB" dirty="0"/>
            </a:br>
            <a:r>
              <a:rPr lang="en-US" sz="1400" b="1" dirty="0">
                <a:effectLst/>
                <a:latin typeface="Arial" panose="020B0604020202020204" pitchFamily="34" charset="0"/>
                <a:ea typeface="Georgia" panose="02040502050405020303" pitchFamily="18" charset="0"/>
              </a:rPr>
              <a:t>The analysis reveals that many universities exhibit an average score below 200 coupled with a student-staff ratio around 40.</a:t>
            </a:r>
            <a:endParaRPr lang="en-US" sz="1400" b="1" dirty="0">
              <a:solidFill>
                <a:srgbClr val="000000"/>
              </a:solidFill>
              <a:latin typeface="Arial" panose="020B0604020202020204" pitchFamily="34" charset="0"/>
              <a:ea typeface="+mj-ea"/>
              <a:cs typeface="Times New Roman" panose="02020603050405020304" pitchFamily="18" charset="0"/>
            </a:endParaRPr>
          </a:p>
        </p:txBody>
      </p:sp>
      <p:pic>
        <p:nvPicPr>
          <p:cNvPr id="5" name="Content Placeholder 4">
            <a:extLst>
              <a:ext uri="{FF2B5EF4-FFF2-40B4-BE49-F238E27FC236}">
                <a16:creationId xmlns:a16="http://schemas.microsoft.com/office/drawing/2014/main" id="{7EABD43B-7EBB-C4DD-E969-F36CBBF5F2A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868851" y="1152525"/>
            <a:ext cx="5321573" cy="4391025"/>
          </a:xfrm>
          <a:prstGeom prst="rect">
            <a:avLst/>
          </a:prstGeom>
        </p:spPr>
      </p:pic>
    </p:spTree>
    <p:extLst>
      <p:ext uri="{BB962C8B-B14F-4D97-AF65-F5344CB8AC3E}">
        <p14:creationId xmlns:p14="http://schemas.microsoft.com/office/powerpoint/2010/main" val="370499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1619250"/>
            <a:ext cx="3935688" cy="1419225"/>
          </a:xfrm>
        </p:spPr>
        <p:txBody>
          <a:bodyPr>
            <a:normAutofit fontScale="90000"/>
          </a:bodyPr>
          <a:lstStyle/>
          <a:p>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r>
              <a:rPr lang="en-US" sz="1600" b="1" dirty="0">
                <a:solidFill>
                  <a:srgbClr val="000000"/>
                </a:solidFill>
                <a:latin typeface="Arial" panose="020B0604020202020204" pitchFamily="34" charset="0"/>
                <a:cs typeface="Times New Roman" panose="02020603050405020304" pitchFamily="18" charset="0"/>
              </a:rPr>
              <a:t>What are the most important criteria considered by ranking systems</a:t>
            </a:r>
            <a:r>
              <a:rPr lang="en-US" sz="1300" b="1" dirty="0">
                <a:solidFill>
                  <a:srgbClr val="000000"/>
                </a:solidFill>
                <a:latin typeface="Arial" panose="020B0604020202020204" pitchFamily="34" charset="0"/>
                <a:cs typeface="Times New Roman" panose="02020603050405020304" pitchFamily="18" charset="0"/>
              </a:rPr>
              <a:t>?</a:t>
            </a:r>
            <a:br>
              <a:rPr lang="en-US" sz="13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400" b="1" dirty="0">
                <a:solidFill>
                  <a:srgbClr val="000000"/>
                </a:solidFill>
                <a:latin typeface="Arial" panose="020B0604020202020204" pitchFamily="34" charset="0"/>
                <a:ea typeface="+mj-ea"/>
                <a:cs typeface="Times New Roman" panose="02020603050405020304" pitchFamily="18" charset="0"/>
              </a:rPr>
              <a:t>From the given visual we can understand Alumni Employment, Citations Ranks and Influence Rank are most crucial criteria for ranking system</a:t>
            </a:r>
            <a:r>
              <a:rPr lang="en-GB" sz="1800" dirty="0"/>
              <a:t>.</a:t>
            </a:r>
          </a:p>
        </p:txBody>
      </p:sp>
      <p:sp>
        <p:nvSpPr>
          <p:cNvPr id="3" name="Content Placeholder 2">
            <a:extLst>
              <a:ext uri="{FF2B5EF4-FFF2-40B4-BE49-F238E27FC236}">
                <a16:creationId xmlns:a16="http://schemas.microsoft.com/office/drawing/2014/main" id="{87EC6146-2A0D-AAF3-8634-4BDC1D5D4750}"/>
              </a:ext>
            </a:extLst>
          </p:cNvPr>
          <p:cNvSpPr>
            <a:spLocks noGrp="1"/>
          </p:cNvSpPr>
          <p:nvPr>
            <p:ph sz="quarter" idx="13"/>
          </p:nvPr>
        </p:nvSpPr>
        <p:spPr>
          <a:xfrm>
            <a:off x="5781675" y="2105026"/>
            <a:ext cx="5342255" cy="2571750"/>
          </a:xfrm>
        </p:spPr>
        <p:txBody>
          <a:bodyPr/>
          <a:lstStyle/>
          <a:p>
            <a:endParaRPr lang="en-US" dirty="0"/>
          </a:p>
        </p:txBody>
      </p:sp>
      <p:pic>
        <p:nvPicPr>
          <p:cNvPr id="5" name="Picture 4">
            <a:extLst>
              <a:ext uri="{FF2B5EF4-FFF2-40B4-BE49-F238E27FC236}">
                <a16:creationId xmlns:a16="http://schemas.microsoft.com/office/drawing/2014/main" id="{E13BEFA0-44A6-6245-E8EF-1F661840A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675" y="1824037"/>
            <a:ext cx="5342255" cy="2743200"/>
          </a:xfrm>
          <a:prstGeom prst="rect">
            <a:avLst/>
          </a:prstGeom>
        </p:spPr>
      </p:pic>
    </p:spTree>
    <p:extLst>
      <p:ext uri="{BB962C8B-B14F-4D97-AF65-F5344CB8AC3E}">
        <p14:creationId xmlns:p14="http://schemas.microsoft.com/office/powerpoint/2010/main" val="3061998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r>
              <a:rPr lang="en-US" sz="1400" b="1" dirty="0">
                <a:solidFill>
                  <a:srgbClr val="000000"/>
                </a:solidFill>
                <a:latin typeface="Arial" panose="020B0604020202020204" pitchFamily="34" charset="0"/>
                <a:cs typeface="Times New Roman" panose="02020603050405020304" pitchFamily="18" charset="0"/>
              </a:rPr>
              <a:t>Is there a correlation between a university's score and the number of international students?</a:t>
            </a: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400" b="1" dirty="0">
                <a:solidFill>
                  <a:srgbClr val="000000"/>
                </a:solidFill>
                <a:latin typeface="Arial" panose="020B0604020202020204" pitchFamily="34" charset="0"/>
                <a:ea typeface="+mj-ea"/>
                <a:cs typeface="Times New Roman" panose="02020603050405020304" pitchFamily="18" charset="0"/>
              </a:rPr>
              <a:t>From the given visual, we can understand that many universities exhibit an average score below 100, coupled with international student populations around 10,000.</a:t>
            </a:r>
          </a:p>
        </p:txBody>
      </p:sp>
      <p:pic>
        <p:nvPicPr>
          <p:cNvPr id="2" name="Content Placeholder 1">
            <a:extLst>
              <a:ext uri="{FF2B5EF4-FFF2-40B4-BE49-F238E27FC236}">
                <a16:creationId xmlns:a16="http://schemas.microsoft.com/office/drawing/2014/main" id="{2612A5E8-DD8A-3126-80D4-174C1AD5B86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415284" y="1314450"/>
            <a:ext cx="5338566" cy="4248149"/>
          </a:xfrm>
          <a:prstGeom prst="rect">
            <a:avLst/>
          </a:prstGeom>
        </p:spPr>
      </p:pic>
    </p:spTree>
    <p:extLst>
      <p:ext uri="{BB962C8B-B14F-4D97-AF65-F5344CB8AC3E}">
        <p14:creationId xmlns:p14="http://schemas.microsoft.com/office/powerpoint/2010/main" val="272453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br>
              <a:rPr lang="en-US" sz="1600" b="1" dirty="0">
                <a:solidFill>
                  <a:srgbClr val="000000"/>
                </a:solidFill>
                <a:latin typeface="Arial" panose="020B0604020202020204" pitchFamily="34" charset="0"/>
                <a:cs typeface="Times New Roman" panose="02020603050405020304" pitchFamily="18" charset="0"/>
              </a:rPr>
            </a:br>
            <a:br>
              <a:rPr lang="en-US" sz="1600" b="1" dirty="0">
                <a:solidFill>
                  <a:srgbClr val="000000"/>
                </a:solidFill>
                <a:latin typeface="Arial" panose="020B0604020202020204" pitchFamily="34" charset="0"/>
                <a:cs typeface="Times New Roman" panose="02020603050405020304" pitchFamily="18" charset="0"/>
              </a:rPr>
            </a:br>
            <a:r>
              <a:rPr lang="en-US" sz="1400" b="1" dirty="0">
                <a:solidFill>
                  <a:srgbClr val="000000"/>
                </a:solidFill>
                <a:latin typeface="Arial" panose="020B0604020202020204" pitchFamily="34" charset="0"/>
                <a:cs typeface="Times New Roman" panose="02020603050405020304" pitchFamily="18" charset="0"/>
              </a:rPr>
              <a:t>How does the percentage of female students impact a university's ranking?</a:t>
            </a: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a:solidFill>
                  <a:srgbClr val="000000"/>
                </a:solidFill>
                <a:latin typeface="Arial" panose="020B0604020202020204" pitchFamily="34" charset="0"/>
                <a:ea typeface="+mj-ea"/>
                <a:cs typeface="Times New Roman" panose="02020603050405020304" pitchFamily="18" charset="0"/>
              </a:rPr>
              <a:t>From the given visual we can understand THERE IS NEGATIVE CORELATION BETWEEN</a:t>
            </a:r>
            <a:r>
              <a:rPr lang="en-US" sz="1200" b="1" dirty="0">
                <a:solidFill>
                  <a:srgbClr val="000000"/>
                </a:solidFill>
                <a:latin typeface="Arial" panose="020B0604020202020204" pitchFamily="34" charset="0"/>
                <a:cs typeface="Times New Roman" panose="02020603050405020304" pitchFamily="18" charset="0"/>
              </a:rPr>
              <a:t> female students AND university's ranking</a:t>
            </a:r>
            <a:r>
              <a:rPr lang="en-GB" sz="1300" b="1" dirty="0">
                <a:solidFill>
                  <a:srgbClr val="000000"/>
                </a:solidFill>
                <a:latin typeface="Arial" panose="020B0604020202020204" pitchFamily="34" charset="0"/>
                <a:ea typeface="+mj-ea"/>
                <a:cs typeface="Times New Roman" panose="02020603050405020304" pitchFamily="18" charset="0"/>
              </a:rPr>
              <a:t> WHEN SCORE IS LESS THE PERCENTAGE OF FEMALE STUDENTS INCREASED</a:t>
            </a:r>
            <a:r>
              <a:rPr lang="en-GB" dirty="0"/>
              <a:t>.</a:t>
            </a:r>
          </a:p>
        </p:txBody>
      </p:sp>
      <p:pic>
        <p:nvPicPr>
          <p:cNvPr id="2" name="Content Placeholder 1">
            <a:extLst>
              <a:ext uri="{FF2B5EF4-FFF2-40B4-BE49-F238E27FC236}">
                <a16:creationId xmlns:a16="http://schemas.microsoft.com/office/drawing/2014/main" id="{8827C261-6611-B0CF-91A5-B29F8816D8D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0" y="1619250"/>
            <a:ext cx="5057775" cy="3650407"/>
          </a:xfrm>
          <a:prstGeom prst="rect">
            <a:avLst/>
          </a:prstGeom>
        </p:spPr>
      </p:pic>
    </p:spTree>
    <p:extLst>
      <p:ext uri="{BB962C8B-B14F-4D97-AF65-F5344CB8AC3E}">
        <p14:creationId xmlns:p14="http://schemas.microsoft.com/office/powerpoint/2010/main" val="989547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1228725"/>
            <a:ext cx="3935688" cy="2105025"/>
          </a:xfrm>
        </p:spPr>
        <p:txBody>
          <a:bodyPr>
            <a:normAutofit/>
          </a:bodyPr>
          <a:lstStyle/>
          <a:p>
            <a:br>
              <a:rPr lang="en-US" sz="1400" b="1" dirty="0">
                <a:solidFill>
                  <a:srgbClr val="000000"/>
                </a:solidFill>
                <a:latin typeface="Arial" panose="020B0604020202020204" pitchFamily="34" charset="0"/>
                <a:cs typeface="Times New Roman" panose="02020603050405020304" pitchFamily="18" charset="0"/>
              </a:rPr>
            </a:br>
            <a:r>
              <a:rPr lang="en-US" sz="1400" b="1" dirty="0">
                <a:solidFill>
                  <a:srgbClr val="000000"/>
                </a:solidFill>
                <a:latin typeface="Arial" panose="020B0604020202020204" pitchFamily="34" charset="0"/>
                <a:cs typeface="Times New Roman" panose="02020603050405020304" pitchFamily="18" charset="0"/>
              </a:rPr>
              <a:t>Which university has the highest number of students?</a:t>
            </a: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a:solidFill>
                  <a:srgbClr val="000000"/>
                </a:solidFill>
                <a:latin typeface="Arial" panose="020B0604020202020204" pitchFamily="34" charset="0"/>
                <a:ea typeface="+mj-ea"/>
                <a:cs typeface="Times New Roman" panose="02020603050405020304" pitchFamily="18" charset="0"/>
              </a:rPr>
              <a:t>WE CAN SEE THAT ARIZONA STATE UNIVERSITY HAS NEARLY 500K STUDENTS.</a:t>
            </a:r>
          </a:p>
        </p:txBody>
      </p:sp>
      <p:sp>
        <p:nvSpPr>
          <p:cNvPr id="3" name="Content Placeholder 2">
            <a:extLst>
              <a:ext uri="{FF2B5EF4-FFF2-40B4-BE49-F238E27FC236}">
                <a16:creationId xmlns:a16="http://schemas.microsoft.com/office/drawing/2014/main" id="{87EC6146-2A0D-AAF3-8634-4BDC1D5D4750}"/>
              </a:ext>
            </a:extLst>
          </p:cNvPr>
          <p:cNvSpPr>
            <a:spLocks noGrp="1"/>
          </p:cNvSpPr>
          <p:nvPr>
            <p:ph sz="quarter" idx="13"/>
          </p:nvPr>
        </p:nvSpPr>
        <p:spPr>
          <a:xfrm>
            <a:off x="5781675" y="2105026"/>
            <a:ext cx="5342255" cy="2571750"/>
          </a:xfrm>
        </p:spPr>
        <p:txBody>
          <a:bodyPr/>
          <a:lstStyle/>
          <a:p>
            <a:endParaRPr lang="en-US" dirty="0"/>
          </a:p>
        </p:txBody>
      </p:sp>
      <p:pic>
        <p:nvPicPr>
          <p:cNvPr id="2" name="Picture 1">
            <a:extLst>
              <a:ext uri="{FF2B5EF4-FFF2-40B4-BE49-F238E27FC236}">
                <a16:creationId xmlns:a16="http://schemas.microsoft.com/office/drawing/2014/main" id="{907ADEFC-CE09-ADA8-494E-E284E5C17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675" y="1976120"/>
            <a:ext cx="5384800" cy="3496310"/>
          </a:xfrm>
          <a:prstGeom prst="rect">
            <a:avLst/>
          </a:prstGeom>
        </p:spPr>
      </p:pic>
    </p:spTree>
    <p:extLst>
      <p:ext uri="{BB962C8B-B14F-4D97-AF65-F5344CB8AC3E}">
        <p14:creationId xmlns:p14="http://schemas.microsoft.com/office/powerpoint/2010/main" val="3810186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br>
              <a:rPr lang="en-US" sz="1600" b="1" dirty="0">
                <a:solidFill>
                  <a:srgbClr val="000000"/>
                </a:solidFill>
                <a:latin typeface="Arial" panose="020B0604020202020204" pitchFamily="34" charset="0"/>
                <a:cs typeface="Times New Roman" panose="02020603050405020304" pitchFamily="18" charset="0"/>
              </a:rPr>
            </a:br>
            <a:r>
              <a:rPr lang="en-US" sz="1400" b="1" dirty="0">
                <a:solidFill>
                  <a:srgbClr val="000000"/>
                </a:solidFill>
                <a:latin typeface="Arial" panose="020B0604020202020204" pitchFamily="34" charset="0"/>
                <a:cs typeface="Times New Roman" panose="02020603050405020304" pitchFamily="18" charset="0"/>
              </a:rPr>
              <a:t>How does the percentage of international students vary across different universities?</a:t>
            </a: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a:solidFill>
                  <a:srgbClr val="000000"/>
                </a:solidFill>
                <a:latin typeface="Arial" panose="020B0604020202020204" pitchFamily="34" charset="0"/>
                <a:ea typeface="+mj-ea"/>
                <a:cs typeface="Times New Roman" panose="02020603050405020304" pitchFamily="18" charset="0"/>
              </a:rPr>
              <a:t>we can SEE HOW INTERNATIONAL STUDENTS CHANGE ACROSS DIFFERENT UNIVERSITIES</a:t>
            </a:r>
            <a:r>
              <a:rPr lang="en-GB" dirty="0"/>
              <a:t>.</a:t>
            </a:r>
          </a:p>
        </p:txBody>
      </p:sp>
      <p:sp>
        <p:nvSpPr>
          <p:cNvPr id="3" name="Content Placeholder 2">
            <a:extLst>
              <a:ext uri="{FF2B5EF4-FFF2-40B4-BE49-F238E27FC236}">
                <a16:creationId xmlns:a16="http://schemas.microsoft.com/office/drawing/2014/main" id="{87EC6146-2A0D-AAF3-8634-4BDC1D5D4750}"/>
              </a:ext>
            </a:extLst>
          </p:cNvPr>
          <p:cNvSpPr>
            <a:spLocks noGrp="1"/>
          </p:cNvSpPr>
          <p:nvPr>
            <p:ph sz="quarter" idx="13"/>
          </p:nvPr>
        </p:nvSpPr>
        <p:spPr>
          <a:xfrm>
            <a:off x="5781675" y="2105026"/>
            <a:ext cx="5342255" cy="2571750"/>
          </a:xfrm>
        </p:spPr>
        <p:txBody>
          <a:bodyPr/>
          <a:lstStyle/>
          <a:p>
            <a:endParaRPr lang="en-US" dirty="0"/>
          </a:p>
        </p:txBody>
      </p:sp>
      <p:pic>
        <p:nvPicPr>
          <p:cNvPr id="2" name="Picture 1">
            <a:extLst>
              <a:ext uri="{FF2B5EF4-FFF2-40B4-BE49-F238E27FC236}">
                <a16:creationId xmlns:a16="http://schemas.microsoft.com/office/drawing/2014/main" id="{96B6B984-BF5C-2273-E51E-7C0077BF7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675" y="1291273"/>
            <a:ext cx="5676900" cy="4357052"/>
          </a:xfrm>
          <a:prstGeom prst="rect">
            <a:avLst/>
          </a:prstGeom>
        </p:spPr>
      </p:pic>
    </p:spTree>
    <p:extLst>
      <p:ext uri="{BB962C8B-B14F-4D97-AF65-F5344CB8AC3E}">
        <p14:creationId xmlns:p14="http://schemas.microsoft.com/office/powerpoint/2010/main" val="350778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D306-A8BC-EBFB-E0AA-E668C019C2B4}"/>
              </a:ext>
            </a:extLst>
          </p:cNvPr>
          <p:cNvSpPr>
            <a:spLocks noGrp="1"/>
          </p:cNvSpPr>
          <p:nvPr>
            <p:ph type="title"/>
          </p:nvPr>
        </p:nvSpPr>
        <p:spPr/>
        <p:txBody>
          <a:bodyPr>
            <a:normAutofit/>
          </a:bodyPr>
          <a:lstStyle/>
          <a:p>
            <a:r>
              <a:rPr lang="en-US" sz="4000" b="1" dirty="0">
                <a:effectLst/>
                <a:latin typeface="Arial" panose="020B0604020202020204" pitchFamily="34" charset="0"/>
                <a:ea typeface="Georgia" panose="02040502050405020303" pitchFamily="18" charset="0"/>
              </a:rPr>
              <a:t>Overview</a:t>
            </a:r>
            <a:endParaRPr lang="en-US" sz="6600" b="1" dirty="0"/>
          </a:p>
        </p:txBody>
      </p:sp>
      <p:sp>
        <p:nvSpPr>
          <p:cNvPr id="3" name="Content Placeholder 2">
            <a:extLst>
              <a:ext uri="{FF2B5EF4-FFF2-40B4-BE49-F238E27FC236}">
                <a16:creationId xmlns:a16="http://schemas.microsoft.com/office/drawing/2014/main" id="{92AB1F21-7B6D-6118-7D5B-D21B0AFDF0B8}"/>
              </a:ext>
            </a:extLst>
          </p:cNvPr>
          <p:cNvSpPr>
            <a:spLocks noGrp="1"/>
          </p:cNvSpPr>
          <p:nvPr>
            <p:ph sz="quarter" idx="13"/>
          </p:nvPr>
        </p:nvSpPr>
        <p:spPr/>
        <p:txBody>
          <a:bodyPr/>
          <a:lstStyle/>
          <a:p>
            <a:pPr marL="0" indent="0" algn="ctr">
              <a:buNone/>
            </a:pPr>
            <a:endParaRPr lang="en-GB" dirty="0"/>
          </a:p>
          <a:p>
            <a:pPr marL="0" indent="0" algn="ctr">
              <a:buNone/>
            </a:pPr>
            <a:r>
              <a:rPr lang="en-GB" dirty="0">
                <a:latin typeface="Arial" panose="020B0604020202020204" pitchFamily="34" charset="0"/>
                <a:cs typeface="Arial" panose="020B0604020202020204" pitchFamily="34" charset="0"/>
              </a:rPr>
              <a:t>              The dataset provides a wealth of valuable information regarding universities across multiple countries, meticulously evaluated using three distinct ranking systems. Furthermore, it offers comprehensive details about the countries hosting these prestigious universities, including their representation, specific rankings, and the intricate assessment criteria applied.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7445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300" b="1" dirty="0">
                <a:solidFill>
                  <a:srgbClr val="000000"/>
                </a:solidFill>
                <a:latin typeface="Arial" panose="020B0604020202020204" pitchFamily="34" charset="0"/>
                <a:cs typeface="Times New Roman" panose="02020603050405020304" pitchFamily="18" charset="0"/>
              </a:rPr>
              <a:t>Is there a correlation between a university's ranking and its student-staff ratio?</a:t>
            </a: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200" b="1" dirty="0">
                <a:effectLst/>
                <a:latin typeface="Arial" panose="020B0604020202020204" pitchFamily="34" charset="0"/>
                <a:ea typeface="Georgia" panose="02040502050405020303" pitchFamily="18" charset="0"/>
              </a:rPr>
              <a:t>The analysis reveals that IN YEAR 2015,2016 AND 2013  exhibit an average score below 200 coupled with a student-staff ratio around 20.</a:t>
            </a:r>
            <a:endParaRPr lang="en-GB" sz="1400" dirty="0"/>
          </a:p>
        </p:txBody>
      </p:sp>
      <p:sp>
        <p:nvSpPr>
          <p:cNvPr id="3" name="Content Placeholder 2">
            <a:extLst>
              <a:ext uri="{FF2B5EF4-FFF2-40B4-BE49-F238E27FC236}">
                <a16:creationId xmlns:a16="http://schemas.microsoft.com/office/drawing/2014/main" id="{87EC6146-2A0D-AAF3-8634-4BDC1D5D4750}"/>
              </a:ext>
            </a:extLst>
          </p:cNvPr>
          <p:cNvSpPr>
            <a:spLocks noGrp="1"/>
          </p:cNvSpPr>
          <p:nvPr>
            <p:ph sz="quarter" idx="13"/>
          </p:nvPr>
        </p:nvSpPr>
        <p:spPr>
          <a:xfrm>
            <a:off x="5781675" y="2105026"/>
            <a:ext cx="5342255" cy="2571750"/>
          </a:xfrm>
        </p:spPr>
        <p:txBody>
          <a:bodyPr/>
          <a:lstStyle/>
          <a:p>
            <a:endParaRPr lang="en-US" dirty="0"/>
          </a:p>
        </p:txBody>
      </p:sp>
      <p:pic>
        <p:nvPicPr>
          <p:cNvPr id="5" name="Picture 4">
            <a:extLst>
              <a:ext uri="{FF2B5EF4-FFF2-40B4-BE49-F238E27FC236}">
                <a16:creationId xmlns:a16="http://schemas.microsoft.com/office/drawing/2014/main" id="{05B272EC-3529-9201-B2C3-160847F8A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7856" y="1562099"/>
            <a:ext cx="5902643" cy="4029201"/>
          </a:xfrm>
          <a:prstGeom prst="rect">
            <a:avLst/>
          </a:prstGeom>
        </p:spPr>
      </p:pic>
    </p:spTree>
    <p:extLst>
      <p:ext uri="{BB962C8B-B14F-4D97-AF65-F5344CB8AC3E}">
        <p14:creationId xmlns:p14="http://schemas.microsoft.com/office/powerpoint/2010/main" val="338896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br>
              <a:rPr lang="en-US" sz="1300" b="1" dirty="0">
                <a:solidFill>
                  <a:srgbClr val="000000"/>
                </a:solidFill>
                <a:latin typeface="Arial" panose="020B0604020202020204" pitchFamily="34" charset="0"/>
                <a:cs typeface="Times New Roman" panose="02020603050405020304" pitchFamily="18" charset="0"/>
              </a:rPr>
            </a:br>
            <a:r>
              <a:rPr lang="en-US" sz="1300" b="1" dirty="0">
                <a:solidFill>
                  <a:srgbClr val="000000"/>
                </a:solidFill>
                <a:latin typeface="Arial" panose="020B0604020202020204" pitchFamily="34" charset="0"/>
                <a:cs typeface="Times New Roman" panose="02020603050405020304" pitchFamily="18" charset="0"/>
              </a:rPr>
              <a:t>How does the number of students in universities change over time?</a:t>
            </a:r>
            <a:br>
              <a:rPr lang="en-US" sz="13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a:solidFill>
                  <a:srgbClr val="000000"/>
                </a:solidFill>
                <a:latin typeface="Arial" panose="020B0604020202020204" pitchFamily="34" charset="0"/>
                <a:ea typeface="+mj-ea"/>
                <a:cs typeface="Times New Roman" panose="02020603050405020304" pitchFamily="18" charset="0"/>
              </a:rPr>
              <a:t>we can CLEARLY  SEE THERE IS DROP IN NUMBER OF STUDENTS FROM YEAR 2015 TO 2016 AND SUDDENLY HIKE IN 2011.</a:t>
            </a:r>
            <a:endParaRPr lang="en-GB" dirty="0"/>
          </a:p>
        </p:txBody>
      </p:sp>
      <p:pic>
        <p:nvPicPr>
          <p:cNvPr id="5" name="Content Placeholder 4">
            <a:extLst>
              <a:ext uri="{FF2B5EF4-FFF2-40B4-BE49-F238E27FC236}">
                <a16:creationId xmlns:a16="http://schemas.microsoft.com/office/drawing/2014/main" id="{9BBE2671-EE85-058B-20D5-221B9A71FA6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218851" y="2095499"/>
            <a:ext cx="5571443" cy="3695701"/>
          </a:xfrm>
          <a:prstGeom prst="rect">
            <a:avLst/>
          </a:prstGeom>
        </p:spPr>
      </p:pic>
    </p:spTree>
    <p:extLst>
      <p:ext uri="{BB962C8B-B14F-4D97-AF65-F5344CB8AC3E}">
        <p14:creationId xmlns:p14="http://schemas.microsoft.com/office/powerpoint/2010/main" val="1302751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300" b="1" dirty="0">
                <a:solidFill>
                  <a:srgbClr val="000000"/>
                </a:solidFill>
                <a:latin typeface="Arial" panose="020B0604020202020204" pitchFamily="34" charset="0"/>
                <a:cs typeface="Times New Roman" panose="02020603050405020304" pitchFamily="18" charset="0"/>
              </a:rPr>
              <a:t>Is there a correlation between a university's ranking score and the student-staff ratio over the years?</a:t>
            </a: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a:solidFill>
                  <a:srgbClr val="000000"/>
                </a:solidFill>
                <a:latin typeface="Arial" panose="020B0604020202020204" pitchFamily="34" charset="0"/>
                <a:ea typeface="+mj-ea"/>
                <a:cs typeface="Times New Roman" panose="02020603050405020304" pitchFamily="18" charset="0"/>
              </a:rPr>
              <a:t>We have created dual axis visual to show relationship of average score with average no of international students and average student staff ratio.</a:t>
            </a:r>
            <a:endParaRPr lang="en-GB" dirty="0"/>
          </a:p>
        </p:txBody>
      </p:sp>
      <p:pic>
        <p:nvPicPr>
          <p:cNvPr id="5" name="Content Placeholder 4">
            <a:extLst>
              <a:ext uri="{FF2B5EF4-FFF2-40B4-BE49-F238E27FC236}">
                <a16:creationId xmlns:a16="http://schemas.microsoft.com/office/drawing/2014/main" id="{CF83CF8D-171F-15C2-7456-6452FE75C7F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90345" y="2009774"/>
            <a:ext cx="6173365" cy="3695701"/>
          </a:xfrm>
          <a:prstGeom prst="rect">
            <a:avLst/>
          </a:prstGeom>
        </p:spPr>
      </p:pic>
    </p:spTree>
    <p:extLst>
      <p:ext uri="{BB962C8B-B14F-4D97-AF65-F5344CB8AC3E}">
        <p14:creationId xmlns:p14="http://schemas.microsoft.com/office/powerpoint/2010/main" val="175028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300" b="1" dirty="0">
                <a:solidFill>
                  <a:srgbClr val="000000"/>
                </a:solidFill>
                <a:latin typeface="Arial" panose="020B0604020202020204" pitchFamily="34" charset="0"/>
                <a:cs typeface="Times New Roman" panose="02020603050405020304" pitchFamily="18" charset="0"/>
              </a:rPr>
              <a:t>How does the percentage of international students vary across different years?</a:t>
            </a: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a:solidFill>
                  <a:srgbClr val="000000"/>
                </a:solidFill>
                <a:latin typeface="Arial" panose="020B0604020202020204" pitchFamily="34" charset="0"/>
                <a:ea typeface="+mj-ea"/>
                <a:cs typeface="Times New Roman" panose="02020603050405020304" pitchFamily="18" charset="0"/>
              </a:rPr>
              <a:t>we can SEE HOW INTERNATIONAL STUDENTS CHANGE ACROSS DIFFERENT YEARS.</a:t>
            </a:r>
            <a:endParaRPr lang="en-GB" dirty="0"/>
          </a:p>
        </p:txBody>
      </p:sp>
      <p:sp>
        <p:nvSpPr>
          <p:cNvPr id="3" name="Content Placeholder 2">
            <a:extLst>
              <a:ext uri="{FF2B5EF4-FFF2-40B4-BE49-F238E27FC236}">
                <a16:creationId xmlns:a16="http://schemas.microsoft.com/office/drawing/2014/main" id="{232E7FD0-EB4E-263C-08A8-5BD720F901F5}"/>
              </a:ext>
            </a:extLst>
          </p:cNvPr>
          <p:cNvSpPr>
            <a:spLocks noGrp="1"/>
          </p:cNvSpPr>
          <p:nvPr>
            <p:ph sz="quarter" idx="13"/>
          </p:nvPr>
        </p:nvSpPr>
        <p:spPr>
          <a:xfrm>
            <a:off x="5505450" y="1600200"/>
            <a:ext cx="5270501" cy="3428999"/>
          </a:xfrm>
        </p:spPr>
        <p:txBody>
          <a:bodyPr/>
          <a:lstStyle/>
          <a:p>
            <a:endParaRPr lang="en-US" dirty="0"/>
          </a:p>
        </p:txBody>
      </p:sp>
      <p:pic>
        <p:nvPicPr>
          <p:cNvPr id="7" name="Picture 6">
            <a:extLst>
              <a:ext uri="{FF2B5EF4-FFF2-40B4-BE49-F238E27FC236}">
                <a16:creationId xmlns:a16="http://schemas.microsoft.com/office/drawing/2014/main" id="{6817DF08-69E0-48C3-F17D-A74B1F754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586" y="1485899"/>
            <a:ext cx="5356227" cy="3657600"/>
          </a:xfrm>
          <a:prstGeom prst="rect">
            <a:avLst/>
          </a:prstGeom>
        </p:spPr>
      </p:pic>
    </p:spTree>
    <p:extLst>
      <p:ext uri="{BB962C8B-B14F-4D97-AF65-F5344CB8AC3E}">
        <p14:creationId xmlns:p14="http://schemas.microsoft.com/office/powerpoint/2010/main" val="1523112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300" b="1" dirty="0">
                <a:solidFill>
                  <a:srgbClr val="000000"/>
                </a:solidFill>
                <a:latin typeface="Arial" panose="020B0604020202020204" pitchFamily="34" charset="0"/>
                <a:cs typeface="Times New Roman" panose="02020603050405020304" pitchFamily="18" charset="0"/>
              </a:rPr>
              <a:t> </a:t>
            </a:r>
            <a:br>
              <a:rPr lang="en-US" sz="1300" b="1" dirty="0">
                <a:solidFill>
                  <a:srgbClr val="000000"/>
                </a:solidFill>
                <a:latin typeface="Arial" panose="020B0604020202020204" pitchFamily="34" charset="0"/>
                <a:cs typeface="Times New Roman" panose="02020603050405020304" pitchFamily="18" charset="0"/>
              </a:rPr>
            </a:br>
            <a:r>
              <a:rPr lang="en-US" sz="1300" b="1" dirty="0">
                <a:solidFill>
                  <a:srgbClr val="000000"/>
                </a:solidFill>
                <a:latin typeface="Arial" panose="020B0604020202020204" pitchFamily="34" charset="0"/>
                <a:cs typeface="Times New Roman" panose="02020603050405020304" pitchFamily="18" charset="0"/>
              </a:rPr>
              <a:t>What is the impact of a university's ranking on the number of international students it attracts?</a:t>
            </a: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err="1">
                <a:solidFill>
                  <a:srgbClr val="000000"/>
                </a:solidFill>
                <a:latin typeface="Arial" panose="020B0604020202020204" pitchFamily="34" charset="0"/>
                <a:ea typeface="+mj-ea"/>
                <a:cs typeface="Times New Roman" panose="02020603050405020304" pitchFamily="18" charset="0"/>
              </a:rPr>
              <a:t>Ã‰cole</a:t>
            </a:r>
            <a:r>
              <a:rPr lang="en-GB" sz="1300" b="1" dirty="0">
                <a:solidFill>
                  <a:srgbClr val="000000"/>
                </a:solidFill>
                <a:latin typeface="Arial" panose="020B0604020202020204" pitchFamily="34" charset="0"/>
                <a:ea typeface="+mj-ea"/>
                <a:cs typeface="Times New Roman" panose="02020603050405020304" pitchFamily="18" charset="0"/>
              </a:rPr>
              <a:t> Polytechnique </a:t>
            </a:r>
            <a:r>
              <a:rPr lang="en-GB" sz="1300" b="1" dirty="0" err="1">
                <a:solidFill>
                  <a:srgbClr val="000000"/>
                </a:solidFill>
                <a:latin typeface="Arial" panose="020B0604020202020204" pitchFamily="34" charset="0"/>
                <a:ea typeface="+mj-ea"/>
                <a:cs typeface="Times New Roman" panose="02020603050405020304" pitchFamily="18" charset="0"/>
              </a:rPr>
              <a:t>FÃ©dÃ©rale</a:t>
            </a:r>
            <a:r>
              <a:rPr lang="en-GB" sz="1300" b="1" dirty="0">
                <a:solidFill>
                  <a:srgbClr val="000000"/>
                </a:solidFill>
                <a:latin typeface="Arial" panose="020B0604020202020204" pitchFamily="34" charset="0"/>
                <a:ea typeface="+mj-ea"/>
                <a:cs typeface="Times New Roman" panose="02020603050405020304" pitchFamily="18" charset="0"/>
              </a:rPr>
              <a:t> de Lausanne had the highest average percentage of international students (54.00%), while the University of Bonn had the highest average student-to-staff ratio (70.40).</a:t>
            </a:r>
          </a:p>
        </p:txBody>
      </p:sp>
      <p:sp>
        <p:nvSpPr>
          <p:cNvPr id="3" name="Content Placeholder 2">
            <a:extLst>
              <a:ext uri="{FF2B5EF4-FFF2-40B4-BE49-F238E27FC236}">
                <a16:creationId xmlns:a16="http://schemas.microsoft.com/office/drawing/2014/main" id="{F3314BAB-C1CF-2198-7E3F-47F1ECA2B06F}"/>
              </a:ext>
            </a:extLst>
          </p:cNvPr>
          <p:cNvSpPr>
            <a:spLocks noGrp="1"/>
          </p:cNvSpPr>
          <p:nvPr>
            <p:ph sz="quarter" idx="13"/>
          </p:nvPr>
        </p:nvSpPr>
        <p:spPr>
          <a:xfrm>
            <a:off x="5857875" y="1495425"/>
            <a:ext cx="5420350" cy="4295774"/>
          </a:xfrm>
        </p:spPr>
        <p:txBody>
          <a:bodyPr/>
          <a:lstStyle/>
          <a:p>
            <a:endParaRPr lang="en-US" dirty="0"/>
          </a:p>
        </p:txBody>
      </p:sp>
      <p:pic>
        <p:nvPicPr>
          <p:cNvPr id="7" name="Picture 6">
            <a:extLst>
              <a:ext uri="{FF2B5EF4-FFF2-40B4-BE49-F238E27FC236}">
                <a16:creationId xmlns:a16="http://schemas.microsoft.com/office/drawing/2014/main" id="{E9ABF198-2580-67EF-E7F4-A5A977DEE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7875" y="1495425"/>
            <a:ext cx="5420350" cy="4295774"/>
          </a:xfrm>
          <a:prstGeom prst="rect">
            <a:avLst/>
          </a:prstGeom>
        </p:spPr>
      </p:pic>
    </p:spTree>
    <p:extLst>
      <p:ext uri="{BB962C8B-B14F-4D97-AF65-F5344CB8AC3E}">
        <p14:creationId xmlns:p14="http://schemas.microsoft.com/office/powerpoint/2010/main" val="2170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300" b="1" dirty="0">
                <a:solidFill>
                  <a:srgbClr val="000000"/>
                </a:solidFill>
                <a:latin typeface="Arial" panose="020B0604020202020204" pitchFamily="34" charset="0"/>
                <a:cs typeface="Times New Roman" panose="02020603050405020304" pitchFamily="18" charset="0"/>
              </a:rPr>
              <a:t>Is there a relationship between a university's ranking score and the percentage of female students enrolled?</a:t>
            </a:r>
            <a:br>
              <a:rPr lang="en-US" sz="13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a:solidFill>
                  <a:srgbClr val="000000"/>
                </a:solidFill>
                <a:latin typeface="Arial" panose="020B0604020202020204" pitchFamily="34" charset="0"/>
                <a:ea typeface="+mj-ea"/>
                <a:cs typeface="Times New Roman" panose="02020603050405020304" pitchFamily="18" charset="0"/>
              </a:rPr>
              <a:t>From the given visual we can understand THERE IS NEGATIVE CORELATION BETWEEN</a:t>
            </a:r>
            <a:r>
              <a:rPr lang="en-US" sz="1200" b="1" dirty="0">
                <a:solidFill>
                  <a:srgbClr val="000000"/>
                </a:solidFill>
                <a:latin typeface="Arial" panose="020B0604020202020204" pitchFamily="34" charset="0"/>
                <a:cs typeface="Times New Roman" panose="02020603050405020304" pitchFamily="18" charset="0"/>
              </a:rPr>
              <a:t> female students AND university's ranking</a:t>
            </a:r>
            <a:r>
              <a:rPr lang="en-GB" sz="1300" b="1" dirty="0">
                <a:solidFill>
                  <a:srgbClr val="000000"/>
                </a:solidFill>
                <a:latin typeface="Arial" panose="020B0604020202020204" pitchFamily="34" charset="0"/>
                <a:ea typeface="+mj-ea"/>
                <a:cs typeface="Times New Roman" panose="02020603050405020304" pitchFamily="18" charset="0"/>
              </a:rPr>
              <a:t> WHEN SCORE IS LESS THE PERCENTAGE OF FEMALE STUDENTS INCREASED</a:t>
            </a:r>
            <a:r>
              <a:rPr lang="en-GB" sz="1400" dirty="0"/>
              <a:t>.</a:t>
            </a:r>
          </a:p>
        </p:txBody>
      </p:sp>
      <p:sp>
        <p:nvSpPr>
          <p:cNvPr id="3" name="Content Placeholder 2">
            <a:extLst>
              <a:ext uri="{FF2B5EF4-FFF2-40B4-BE49-F238E27FC236}">
                <a16:creationId xmlns:a16="http://schemas.microsoft.com/office/drawing/2014/main" id="{3FCFDF18-176A-2469-02FB-A4D1972927A8}"/>
              </a:ext>
            </a:extLst>
          </p:cNvPr>
          <p:cNvSpPr>
            <a:spLocks noGrp="1"/>
          </p:cNvSpPr>
          <p:nvPr>
            <p:ph sz="quarter" idx="13"/>
          </p:nvPr>
        </p:nvSpPr>
        <p:spPr>
          <a:xfrm>
            <a:off x="5419724" y="1695450"/>
            <a:ext cx="5858501" cy="4095749"/>
          </a:xfrm>
        </p:spPr>
        <p:txBody>
          <a:bodyPr/>
          <a:lstStyle/>
          <a:p>
            <a:endParaRPr lang="en-US" dirty="0"/>
          </a:p>
        </p:txBody>
      </p:sp>
      <p:pic>
        <p:nvPicPr>
          <p:cNvPr id="7" name="Picture 6">
            <a:extLst>
              <a:ext uri="{FF2B5EF4-FFF2-40B4-BE49-F238E27FC236}">
                <a16:creationId xmlns:a16="http://schemas.microsoft.com/office/drawing/2014/main" id="{6D7BCE08-5FF0-0398-13A1-FE5235CBB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724" y="1695449"/>
            <a:ext cx="5858500" cy="4095749"/>
          </a:xfrm>
          <a:prstGeom prst="rect">
            <a:avLst/>
          </a:prstGeom>
        </p:spPr>
      </p:pic>
    </p:spTree>
    <p:extLst>
      <p:ext uri="{BB962C8B-B14F-4D97-AF65-F5344CB8AC3E}">
        <p14:creationId xmlns:p14="http://schemas.microsoft.com/office/powerpoint/2010/main" val="1545008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300" b="1" dirty="0">
                <a:solidFill>
                  <a:srgbClr val="000000"/>
                </a:solidFill>
                <a:latin typeface="Arial" panose="020B0604020202020204" pitchFamily="34" charset="0"/>
                <a:cs typeface="Times New Roman" panose="02020603050405020304" pitchFamily="18" charset="0"/>
              </a:rPr>
              <a:t>How does the percentage of international students affect a university's student-staff ratio?</a:t>
            </a:r>
            <a:br>
              <a:rPr lang="en-US" sz="13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200" b="1" dirty="0">
                <a:effectLst/>
                <a:latin typeface="Arial" panose="020B0604020202020204" pitchFamily="34" charset="0"/>
                <a:ea typeface="Georgia" panose="02040502050405020303" pitchFamily="18" charset="0"/>
              </a:rPr>
              <a:t>The analysis reveals that THERE IS POSITIVE RELATIONSHIP BETWEEN.</a:t>
            </a:r>
            <a:endParaRPr lang="en-GB" dirty="0"/>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7" name="Picture 6">
            <a:extLst>
              <a:ext uri="{FF2B5EF4-FFF2-40B4-BE49-F238E27FC236}">
                <a16:creationId xmlns:a16="http://schemas.microsoft.com/office/drawing/2014/main" id="{FB4A6E79-709F-A5CB-FFC6-D3C232495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0" y="2066924"/>
            <a:ext cx="5365115" cy="3771898"/>
          </a:xfrm>
          <a:prstGeom prst="rect">
            <a:avLst/>
          </a:prstGeom>
        </p:spPr>
      </p:pic>
    </p:spTree>
    <p:extLst>
      <p:ext uri="{BB962C8B-B14F-4D97-AF65-F5344CB8AC3E}">
        <p14:creationId xmlns:p14="http://schemas.microsoft.com/office/powerpoint/2010/main" val="2625542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200" b="1" dirty="0">
                <a:latin typeface="Arial" panose="020B0604020202020204" pitchFamily="34" charset="0"/>
                <a:cs typeface="+mn-cs"/>
              </a:rPr>
              <a:t>Are there any significant trends or patterns in the rankings of universities from different countries?</a:t>
            </a:r>
            <a:br>
              <a:rPr lang="en-US" sz="1200" b="1" dirty="0">
                <a:latin typeface="Arial" panose="020B0604020202020204" pitchFamily="34" charset="0"/>
                <a:cs typeface="+mn-cs"/>
              </a:rPr>
            </a:br>
            <a:br>
              <a:rPr lang="en-US" sz="1200" b="1" dirty="0">
                <a:latin typeface="Arial" panose="020B0604020202020204" pitchFamily="34" charset="0"/>
                <a:cs typeface="+mn-cs"/>
              </a:rPr>
            </a:b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200" b="1" dirty="0">
                <a:latin typeface="Arial" panose="020B0604020202020204" pitchFamily="34" charset="0"/>
                <a:ea typeface="+mj-ea"/>
              </a:rPr>
              <a:t>University rankings vary widely from one country to another, making it clear that there's no consistent pattern worldwide. The USA leads with the most ranked universities.</a:t>
            </a:r>
            <a:endParaRPr lang="en-GB" sz="1200" b="1" dirty="0">
              <a:latin typeface="Arial" panose="020B0604020202020204" pitchFamily="34" charset="0"/>
              <a:ea typeface="+mj-ea"/>
            </a:endParaRPr>
          </a:p>
        </p:txBody>
      </p:sp>
      <p:pic>
        <p:nvPicPr>
          <p:cNvPr id="2" name="Content Placeholder 1">
            <a:extLst>
              <a:ext uri="{FF2B5EF4-FFF2-40B4-BE49-F238E27FC236}">
                <a16:creationId xmlns:a16="http://schemas.microsoft.com/office/drawing/2014/main" id="{BCC5D131-CF26-1CBA-9E37-CC4CFF0871C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0" y="2322910"/>
            <a:ext cx="5467350" cy="2440780"/>
          </a:xfrm>
          <a:prstGeom prst="rect">
            <a:avLst/>
          </a:prstGeom>
        </p:spPr>
      </p:pic>
    </p:spTree>
    <p:extLst>
      <p:ext uri="{BB962C8B-B14F-4D97-AF65-F5344CB8AC3E}">
        <p14:creationId xmlns:p14="http://schemas.microsoft.com/office/powerpoint/2010/main" val="2587089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D6096CF-9238-1652-FB5F-5C8FCA5FFB68}"/>
              </a:ext>
            </a:extLst>
          </p:cNvPr>
          <p:cNvSpPr/>
          <p:nvPr/>
        </p:nvSpPr>
        <p:spPr>
          <a:xfrm>
            <a:off x="2409825" y="942975"/>
            <a:ext cx="3505200" cy="1638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latin typeface="Arial" panose="020B0604020202020204" pitchFamily="34" charset="0"/>
                <a:cs typeface="Arial" panose="020B0604020202020204" pitchFamily="34" charset="0"/>
              </a:rPr>
              <a:t>EDA</a:t>
            </a:r>
            <a:endParaRPr lang="en-US" sz="1400" b="1" dirty="0">
              <a:solidFill>
                <a:schemeClr val="tx1"/>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6FCE5A4A-F87F-69D2-85AE-A4415BF372FA}"/>
              </a:ext>
            </a:extLst>
          </p:cNvPr>
          <p:cNvSpPr/>
          <p:nvPr/>
        </p:nvSpPr>
        <p:spPr>
          <a:xfrm>
            <a:off x="4343400" y="2381250"/>
            <a:ext cx="3505200" cy="1638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latin typeface="Arial" panose="020B0604020202020204" pitchFamily="34" charset="0"/>
                <a:cs typeface="Arial" panose="020B0604020202020204" pitchFamily="34" charset="0"/>
              </a:rPr>
              <a:t>PROBLEM</a:t>
            </a:r>
            <a:endParaRPr lang="en-US" sz="2800" b="1" dirty="0">
              <a:solidFill>
                <a:schemeClr val="tx1"/>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7A0DD8D9-8B9D-86F3-B321-15F4680DF4BC}"/>
              </a:ext>
            </a:extLst>
          </p:cNvPr>
          <p:cNvSpPr/>
          <p:nvPr/>
        </p:nvSpPr>
        <p:spPr>
          <a:xfrm>
            <a:off x="6096000" y="3895725"/>
            <a:ext cx="3981450" cy="1638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latin typeface="Arial" panose="020B0604020202020204" pitchFamily="34" charset="0"/>
                <a:cs typeface="Arial" panose="020B0604020202020204" pitchFamily="34" charset="0"/>
              </a:rPr>
              <a:t>STATEMENTS</a:t>
            </a:r>
            <a:endParaRPr lang="en-US" sz="2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239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533650"/>
          </a:xfrm>
        </p:spPr>
        <p:txBody>
          <a:bodyPr>
            <a:normAutofit/>
          </a:bodyPr>
          <a:lstStyle/>
          <a:p>
            <a:br>
              <a:rPr lang="en-US" sz="13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r>
              <a:rPr lang="en-US" sz="1300" b="1" dirty="0">
                <a:latin typeface="Arial" panose="020B0604020202020204" pitchFamily="34" charset="0"/>
                <a:cs typeface="+mn-cs"/>
              </a:rPr>
              <a:t>Calculate the country wise total Students?</a:t>
            </a:r>
            <a:br>
              <a:rPr lang="en-US" sz="1300" b="1" dirty="0">
                <a:latin typeface="Arial" panose="020B0604020202020204" pitchFamily="34" charset="0"/>
                <a:cs typeface="+mn-cs"/>
              </a:rPr>
            </a:br>
            <a:br>
              <a:rPr lang="en-US" sz="1300" b="1" dirty="0">
                <a:latin typeface="Arial" panose="020B0604020202020204" pitchFamily="34" charset="0"/>
                <a:cs typeface="+mn-cs"/>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368DE1E3-4889-8CC3-EA99-F8D3841BF7E8}"/>
              </a:ext>
            </a:extLst>
          </p:cNvPr>
          <p:cNvSpPr>
            <a:spLocks noGrp="1"/>
          </p:cNvSpPr>
          <p:nvPr>
            <p:ph sz="quarter" idx="13"/>
          </p:nvPr>
        </p:nvSpPr>
        <p:spPr>
          <a:xfrm>
            <a:off x="6095999" y="2114550"/>
            <a:ext cx="5182226" cy="3676649"/>
          </a:xfrm>
        </p:spPr>
        <p:txBody>
          <a:bodyPr/>
          <a:lstStyle/>
          <a:p>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200" b="1" dirty="0">
                <a:effectLst/>
                <a:latin typeface="Arial" panose="020B0604020202020204" pitchFamily="34" charset="0"/>
                <a:ea typeface="Georgia" panose="02040502050405020303" pitchFamily="18" charset="0"/>
              </a:rPr>
              <a:t>WE CAN CLEARLY SEE </a:t>
            </a:r>
            <a:r>
              <a:rPr lang="en-US" sz="1200" b="1" dirty="0">
                <a:latin typeface="Arial" panose="020B0604020202020204" pitchFamily="34" charset="0"/>
                <a:ea typeface="Georgia" panose="02040502050405020303" pitchFamily="18" charset="0"/>
              </a:rPr>
              <a:t>UNITED STATE HAS MOST NUMBER OF STUDENTS.</a:t>
            </a:r>
            <a:endParaRPr lang="en-GB" dirty="0"/>
          </a:p>
        </p:txBody>
      </p:sp>
      <p:pic>
        <p:nvPicPr>
          <p:cNvPr id="2" name="Picture 1">
            <a:extLst>
              <a:ext uri="{FF2B5EF4-FFF2-40B4-BE49-F238E27FC236}">
                <a16:creationId xmlns:a16="http://schemas.microsoft.com/office/drawing/2014/main" id="{0A57F5BB-0615-AF51-A894-948CD6C28D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5999" y="2019300"/>
            <a:ext cx="5762625" cy="3838575"/>
          </a:xfrm>
          <a:prstGeom prst="rect">
            <a:avLst/>
          </a:prstGeom>
        </p:spPr>
      </p:pic>
    </p:spTree>
    <p:extLst>
      <p:ext uri="{BB962C8B-B14F-4D97-AF65-F5344CB8AC3E}">
        <p14:creationId xmlns:p14="http://schemas.microsoft.com/office/powerpoint/2010/main" val="213455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E33CFCA-A192-77DE-A089-172B9630A9D4}"/>
              </a:ext>
            </a:extLst>
          </p:cNvPr>
          <p:cNvSpPr/>
          <p:nvPr/>
        </p:nvSpPr>
        <p:spPr>
          <a:xfrm>
            <a:off x="781048" y="2877744"/>
            <a:ext cx="2752725" cy="828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rPr>
              <a:t>Data Transformation and Enhancement</a:t>
            </a:r>
          </a:p>
        </p:txBody>
      </p:sp>
      <p:sp>
        <p:nvSpPr>
          <p:cNvPr id="3" name="Oval 2">
            <a:extLst>
              <a:ext uri="{FF2B5EF4-FFF2-40B4-BE49-F238E27FC236}">
                <a16:creationId xmlns:a16="http://schemas.microsoft.com/office/drawing/2014/main" id="{03F30E3C-0BA1-C890-C5E7-C80D26CFAAC9}"/>
              </a:ext>
            </a:extLst>
          </p:cNvPr>
          <p:cNvSpPr/>
          <p:nvPr/>
        </p:nvSpPr>
        <p:spPr>
          <a:xfrm>
            <a:off x="781048" y="1919292"/>
            <a:ext cx="2752725" cy="828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effectLst/>
                <a:latin typeface="Arial" panose="020B0604020202020204" pitchFamily="34" charset="0"/>
                <a:ea typeface="Georgia" panose="02040502050405020303" pitchFamily="18" charset="0"/>
              </a:rPr>
              <a:t>Data Acquisition from GitHub</a:t>
            </a:r>
            <a:endParaRPr lang="en-US" sz="1400" dirty="0">
              <a:solidFill>
                <a:schemeClr val="tx1"/>
              </a:solidFill>
            </a:endParaRPr>
          </a:p>
        </p:txBody>
      </p:sp>
      <p:sp>
        <p:nvSpPr>
          <p:cNvPr id="5" name="Oval 4">
            <a:extLst>
              <a:ext uri="{FF2B5EF4-FFF2-40B4-BE49-F238E27FC236}">
                <a16:creationId xmlns:a16="http://schemas.microsoft.com/office/drawing/2014/main" id="{949BA95D-AF4D-9978-2820-56CA29C6D3E2}"/>
              </a:ext>
            </a:extLst>
          </p:cNvPr>
          <p:cNvSpPr/>
          <p:nvPr/>
        </p:nvSpPr>
        <p:spPr>
          <a:xfrm>
            <a:off x="852484" y="3836196"/>
            <a:ext cx="2752725" cy="828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rPr>
              <a:t>Problems Statement Solution in Power BI</a:t>
            </a:r>
          </a:p>
        </p:txBody>
      </p:sp>
      <p:sp>
        <p:nvSpPr>
          <p:cNvPr id="6" name="Oval 5">
            <a:extLst>
              <a:ext uri="{FF2B5EF4-FFF2-40B4-BE49-F238E27FC236}">
                <a16:creationId xmlns:a16="http://schemas.microsoft.com/office/drawing/2014/main" id="{41469011-5B57-E2E2-C789-3E38F2B4AB22}"/>
              </a:ext>
            </a:extLst>
          </p:cNvPr>
          <p:cNvSpPr/>
          <p:nvPr/>
        </p:nvSpPr>
        <p:spPr>
          <a:xfrm>
            <a:off x="852484" y="4794648"/>
            <a:ext cx="2752725" cy="828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rPr>
              <a:t>Exploratory Data Analysis (EDA)</a:t>
            </a:r>
          </a:p>
        </p:txBody>
      </p:sp>
      <p:sp>
        <p:nvSpPr>
          <p:cNvPr id="7" name="Oval 6">
            <a:extLst>
              <a:ext uri="{FF2B5EF4-FFF2-40B4-BE49-F238E27FC236}">
                <a16:creationId xmlns:a16="http://schemas.microsoft.com/office/drawing/2014/main" id="{433954D4-5F09-BA8E-A8AD-FFF923B98076}"/>
              </a:ext>
            </a:extLst>
          </p:cNvPr>
          <p:cNvSpPr/>
          <p:nvPr/>
        </p:nvSpPr>
        <p:spPr>
          <a:xfrm>
            <a:off x="857249" y="5753100"/>
            <a:ext cx="2752725" cy="828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rPr>
              <a:t>Detailed Documentation</a:t>
            </a:r>
          </a:p>
        </p:txBody>
      </p:sp>
      <p:sp>
        <p:nvSpPr>
          <p:cNvPr id="8" name="Rectangle: Rounded Corners 7">
            <a:extLst>
              <a:ext uri="{FF2B5EF4-FFF2-40B4-BE49-F238E27FC236}">
                <a16:creationId xmlns:a16="http://schemas.microsoft.com/office/drawing/2014/main" id="{18246371-7554-92F2-B3AE-B89EDA3A1853}"/>
              </a:ext>
            </a:extLst>
          </p:cNvPr>
          <p:cNvSpPr/>
          <p:nvPr/>
        </p:nvSpPr>
        <p:spPr>
          <a:xfrm>
            <a:off x="4457696" y="1919290"/>
            <a:ext cx="6677025" cy="8286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effectLst/>
                <a:latin typeface="Arial" panose="020B0604020202020204" pitchFamily="34" charset="0"/>
                <a:ea typeface="Georgia" panose="02040502050405020303" pitchFamily="18" charset="0"/>
              </a:rPr>
              <a:t>Obtain the necessary dataset from a specified GitHub repository.</a:t>
            </a:r>
            <a:endParaRPr lang="en-US" dirty="0">
              <a:solidFill>
                <a:schemeClr val="tx1"/>
              </a:solidFill>
            </a:endParaRPr>
          </a:p>
        </p:txBody>
      </p:sp>
      <p:sp>
        <p:nvSpPr>
          <p:cNvPr id="9" name="Rectangle: Rounded Corners 8">
            <a:extLst>
              <a:ext uri="{FF2B5EF4-FFF2-40B4-BE49-F238E27FC236}">
                <a16:creationId xmlns:a16="http://schemas.microsoft.com/office/drawing/2014/main" id="{BBCD3835-61BE-4C30-7620-B347BF1C1972}"/>
              </a:ext>
            </a:extLst>
          </p:cNvPr>
          <p:cNvSpPr/>
          <p:nvPr/>
        </p:nvSpPr>
        <p:spPr>
          <a:xfrm>
            <a:off x="4457697" y="2877743"/>
            <a:ext cx="6677025" cy="8286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rPr>
              <a:t>Perform data transformation processes to enhance data quality and maintain consistency.</a:t>
            </a:r>
            <a:endParaRPr lang="en-US" dirty="0"/>
          </a:p>
        </p:txBody>
      </p:sp>
      <p:sp>
        <p:nvSpPr>
          <p:cNvPr id="11" name="Rectangle: Rounded Corners 10">
            <a:extLst>
              <a:ext uri="{FF2B5EF4-FFF2-40B4-BE49-F238E27FC236}">
                <a16:creationId xmlns:a16="http://schemas.microsoft.com/office/drawing/2014/main" id="{6DA234E0-B0B1-6561-45BF-13CCFFA54538}"/>
              </a:ext>
            </a:extLst>
          </p:cNvPr>
          <p:cNvSpPr/>
          <p:nvPr/>
        </p:nvSpPr>
        <p:spPr>
          <a:xfrm>
            <a:off x="4391023" y="3836196"/>
            <a:ext cx="6677025" cy="8286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rPr>
              <a:t>Utilize the capabilities of Power BI to address the given problem statements.</a:t>
            </a:r>
          </a:p>
        </p:txBody>
      </p:sp>
      <p:sp>
        <p:nvSpPr>
          <p:cNvPr id="12" name="Rectangle: Rounded Corners 11">
            <a:extLst>
              <a:ext uri="{FF2B5EF4-FFF2-40B4-BE49-F238E27FC236}">
                <a16:creationId xmlns:a16="http://schemas.microsoft.com/office/drawing/2014/main" id="{F9EE02D7-4720-CE26-0639-AB8CAD66FCA8}"/>
              </a:ext>
            </a:extLst>
          </p:cNvPr>
          <p:cNvSpPr/>
          <p:nvPr/>
        </p:nvSpPr>
        <p:spPr>
          <a:xfrm>
            <a:off x="4391024" y="4794648"/>
            <a:ext cx="6677025" cy="8286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rPr>
              <a:t>Perform a thorough exploration of the data, utilizing either Excel or SQL Workbench based on the data's complexity.</a:t>
            </a:r>
          </a:p>
        </p:txBody>
      </p:sp>
      <p:sp>
        <p:nvSpPr>
          <p:cNvPr id="13" name="Rectangle: Rounded Corners 12">
            <a:extLst>
              <a:ext uri="{FF2B5EF4-FFF2-40B4-BE49-F238E27FC236}">
                <a16:creationId xmlns:a16="http://schemas.microsoft.com/office/drawing/2014/main" id="{28E3CF36-D23C-55B9-EAAA-872F0D742E2D}"/>
              </a:ext>
            </a:extLst>
          </p:cNvPr>
          <p:cNvSpPr/>
          <p:nvPr/>
        </p:nvSpPr>
        <p:spPr>
          <a:xfrm>
            <a:off x="4391024" y="5753100"/>
            <a:ext cx="6677025" cy="8286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rPr>
              <a:t>Compile a comprehensive report that thoroughly captures the entire project lifecycle</a:t>
            </a:r>
          </a:p>
        </p:txBody>
      </p:sp>
      <p:sp>
        <p:nvSpPr>
          <p:cNvPr id="14" name="Oval 13">
            <a:extLst>
              <a:ext uri="{FF2B5EF4-FFF2-40B4-BE49-F238E27FC236}">
                <a16:creationId xmlns:a16="http://schemas.microsoft.com/office/drawing/2014/main" id="{4086B0F4-9254-5BBA-D677-82FD9A31EC14}"/>
              </a:ext>
            </a:extLst>
          </p:cNvPr>
          <p:cNvSpPr/>
          <p:nvPr/>
        </p:nvSpPr>
        <p:spPr>
          <a:xfrm>
            <a:off x="4391023" y="276225"/>
            <a:ext cx="4714875" cy="990600"/>
          </a:xfrm>
          <a:prstGeom prst="ellipse">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b="1" dirty="0">
                <a:latin typeface="Arial" panose="020B0604020202020204" pitchFamily="34" charset="0"/>
                <a:cs typeface="Arial" panose="020B0604020202020204" pitchFamily="34" charset="0"/>
              </a:rPr>
              <a:t>THE PROCESS</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86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200" b="1" dirty="0">
                <a:latin typeface="Arial" panose="020B0604020202020204" pitchFamily="34" charset="0"/>
                <a:cs typeface="+mn-cs"/>
              </a:rPr>
              <a:t>How has the number of universities changed over the years in each country?</a:t>
            </a:r>
            <a:br>
              <a:rPr lang="en-US" sz="1200" b="1" dirty="0">
                <a:latin typeface="Arial" panose="020B0604020202020204" pitchFamily="34" charset="0"/>
                <a:cs typeface="+mn-cs"/>
              </a:rPr>
            </a:br>
            <a:br>
              <a:rPr lang="en-US" sz="1200" b="1" dirty="0">
                <a:latin typeface="Arial" panose="020B0604020202020204" pitchFamily="34" charset="0"/>
                <a:cs typeface="+mn-cs"/>
              </a:rPr>
            </a:br>
            <a:br>
              <a:rPr lang="en-US" sz="1200" b="1" dirty="0">
                <a:latin typeface="Arial" panose="020B0604020202020204" pitchFamily="34" charset="0"/>
                <a:cs typeface="+mn-cs"/>
              </a:rPr>
            </a:br>
            <a:br>
              <a:rPr lang="en-US" sz="1200" b="1" dirty="0">
                <a:latin typeface="Arial" panose="020B0604020202020204" pitchFamily="34" charset="0"/>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200" b="1" dirty="0">
                <a:effectLst/>
                <a:latin typeface="Arial" panose="020B0604020202020204" pitchFamily="34" charset="0"/>
                <a:ea typeface="Georgia" panose="02040502050405020303" pitchFamily="18" charset="0"/>
              </a:rPr>
              <a:t>WE CAN SEE CHANGES IN NUMBER OF UNIVERSITIES OVER THE YEARS.</a:t>
            </a:r>
            <a:endParaRPr lang="en-GB" dirty="0"/>
          </a:p>
        </p:txBody>
      </p:sp>
      <p:pic>
        <p:nvPicPr>
          <p:cNvPr id="2" name="Content Placeholder 1">
            <a:extLst>
              <a:ext uri="{FF2B5EF4-FFF2-40B4-BE49-F238E27FC236}">
                <a16:creationId xmlns:a16="http://schemas.microsoft.com/office/drawing/2014/main" id="{D0990E2E-5E38-29F0-0F82-87DC276FD4A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81674" y="1695450"/>
            <a:ext cx="6067425" cy="4419599"/>
          </a:xfrm>
          <a:prstGeom prst="rect">
            <a:avLst/>
          </a:prstGeom>
        </p:spPr>
      </p:pic>
    </p:spTree>
    <p:extLst>
      <p:ext uri="{BB962C8B-B14F-4D97-AF65-F5344CB8AC3E}">
        <p14:creationId xmlns:p14="http://schemas.microsoft.com/office/powerpoint/2010/main" val="3057414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pPr algn="ctr"/>
            <a:r>
              <a:rPr lang="en-US" sz="1200" b="1" dirty="0">
                <a:latin typeface="Arial" panose="020B0604020202020204" pitchFamily="34" charset="0"/>
                <a:cs typeface="+mn-cs"/>
              </a:rPr>
              <a:t>Analyze the Year wise International Students?</a:t>
            </a:r>
            <a:br>
              <a:rPr lang="en-US" sz="1200" b="1" dirty="0">
                <a:latin typeface="Arial" panose="020B0604020202020204" pitchFamily="34" charset="0"/>
                <a:cs typeface="+mn-cs"/>
              </a:rPr>
            </a:br>
            <a:r>
              <a:rPr lang="en-US" sz="1200" b="1" dirty="0">
                <a:latin typeface="Arial" panose="020B0604020202020204" pitchFamily="34" charset="0"/>
                <a:cs typeface="+mn-cs"/>
              </a:rPr>
              <a:t> </a:t>
            </a:r>
            <a:br>
              <a:rPr lang="en-US" sz="1200" b="1" dirty="0">
                <a:latin typeface="Arial" panose="020B0604020202020204" pitchFamily="34" charset="0"/>
                <a:cs typeface="+mn-cs"/>
              </a:rPr>
            </a:br>
            <a:br>
              <a:rPr lang="en-US" sz="13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normAutofit/>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300" b="1" dirty="0">
                <a:latin typeface="Arial" panose="020B0604020202020204" pitchFamily="34" charset="0"/>
                <a:ea typeface="+mj-ea"/>
              </a:rPr>
              <a:t>By analyzing we got between 2011 and 2014, the number of international students showed a steady upward trajectory, reaching a peak of 870,000 in 2014 AND In 2016, however, a sharp decline occurred.</a:t>
            </a:r>
            <a:endParaRPr lang="en-GB" sz="1300" b="1" dirty="0">
              <a:latin typeface="Arial" panose="020B0604020202020204" pitchFamily="34" charset="0"/>
              <a:ea typeface="+mj-ea"/>
            </a:endParaRPr>
          </a:p>
        </p:txBody>
      </p:sp>
      <p:pic>
        <p:nvPicPr>
          <p:cNvPr id="2" name="Content Placeholder 1">
            <a:extLst>
              <a:ext uri="{FF2B5EF4-FFF2-40B4-BE49-F238E27FC236}">
                <a16:creationId xmlns:a16="http://schemas.microsoft.com/office/drawing/2014/main" id="{EA39D8AB-92F6-D40E-A9C6-30A286247E8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810250" y="1904999"/>
            <a:ext cx="5467350" cy="3609975"/>
          </a:xfrm>
          <a:prstGeom prst="rect">
            <a:avLst/>
          </a:prstGeom>
        </p:spPr>
      </p:pic>
    </p:spTree>
    <p:extLst>
      <p:ext uri="{BB962C8B-B14F-4D97-AF65-F5344CB8AC3E}">
        <p14:creationId xmlns:p14="http://schemas.microsoft.com/office/powerpoint/2010/main" val="1817286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3657600"/>
          </a:xfrm>
        </p:spPr>
        <p:txBody>
          <a:bodyPr>
            <a:normAutofit/>
          </a:bodyPr>
          <a:lstStyle/>
          <a:p>
            <a:pPr algn="ctr"/>
            <a:br>
              <a:rPr lang="en-US" sz="1200" b="1" dirty="0">
                <a:latin typeface="Arial" panose="020B0604020202020204" pitchFamily="34" charset="0"/>
                <a:cs typeface="+mn-cs"/>
              </a:rPr>
            </a:br>
            <a:br>
              <a:rPr lang="en-US" sz="1200" b="1" dirty="0">
                <a:latin typeface="Arial" panose="020B0604020202020204" pitchFamily="34" charset="0"/>
                <a:cs typeface="+mn-cs"/>
              </a:rPr>
            </a:br>
            <a:r>
              <a:rPr lang="en-US" sz="1200" b="1" dirty="0">
                <a:latin typeface="Arial" panose="020B0604020202020204" pitchFamily="34" charset="0"/>
                <a:cs typeface="+mn-cs"/>
              </a:rPr>
              <a:t>Are there any common criteria used by different ranking systems?</a:t>
            </a:r>
            <a:br>
              <a:rPr lang="en-US" sz="1200" b="1" dirty="0">
                <a:latin typeface="Arial" panose="020B0604020202020204" pitchFamily="34" charset="0"/>
                <a:cs typeface="+mn-cs"/>
              </a:rPr>
            </a:br>
            <a:r>
              <a:rPr lang="en-US" sz="1800" dirty="0">
                <a:effectLst/>
                <a:latin typeface="Arial" panose="020B0604020202020204" pitchFamily="34" charset="0"/>
                <a:ea typeface="Georgia" panose="02040502050405020303" pitchFamily="18" charset="0"/>
                <a:cs typeface="Times New Roman" panose="02020603050405020304" pitchFamily="18" charset="0"/>
              </a:rPr>
              <a:t> </a:t>
            </a:r>
            <a:br>
              <a:rPr lang="en-US" sz="1800" dirty="0">
                <a:effectLst/>
                <a:latin typeface="Georgia" panose="02040502050405020303" pitchFamily="18" charset="0"/>
                <a:ea typeface="Georgia" panose="02040502050405020303" pitchFamily="18"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200" b="1" dirty="0">
                <a:latin typeface="Arial" panose="020B0604020202020204" pitchFamily="34" charset="0"/>
                <a:ea typeface="+mj-ea"/>
              </a:rPr>
              <a:t>By Analyzing we can see from the above output we can conclude that there are no such common criteria used by ranking system.</a:t>
            </a:r>
            <a:endParaRPr lang="en-GB" sz="1200" b="1" dirty="0">
              <a:latin typeface="Arial" panose="020B0604020202020204" pitchFamily="34" charset="0"/>
              <a:ea typeface="+mj-ea"/>
            </a:endParaRP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2" name="Picture 1">
            <a:extLst>
              <a:ext uri="{FF2B5EF4-FFF2-40B4-BE49-F238E27FC236}">
                <a16:creationId xmlns:a16="http://schemas.microsoft.com/office/drawing/2014/main" id="{511164D0-758A-8AFA-FA10-C6EB76974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49" y="2019300"/>
            <a:ext cx="5467975" cy="2495550"/>
          </a:xfrm>
          <a:prstGeom prst="rect">
            <a:avLst/>
          </a:prstGeom>
        </p:spPr>
      </p:pic>
      <p:pic>
        <p:nvPicPr>
          <p:cNvPr id="10" name="Picture 9">
            <a:extLst>
              <a:ext uri="{FF2B5EF4-FFF2-40B4-BE49-F238E27FC236}">
                <a16:creationId xmlns:a16="http://schemas.microsoft.com/office/drawing/2014/main" id="{D979E6EA-9448-E9CF-FD7C-15D884C73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49" y="4398327"/>
            <a:ext cx="5467975" cy="1392872"/>
          </a:xfrm>
          <a:prstGeom prst="rect">
            <a:avLst/>
          </a:prstGeom>
        </p:spPr>
      </p:pic>
    </p:spTree>
    <p:extLst>
      <p:ext uri="{BB962C8B-B14F-4D97-AF65-F5344CB8AC3E}">
        <p14:creationId xmlns:p14="http://schemas.microsoft.com/office/powerpoint/2010/main" val="354825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3295650"/>
          </a:xfrm>
        </p:spPr>
        <p:txBody>
          <a:bodyPr>
            <a:normAutofit/>
          </a:bodyPr>
          <a:lstStyle/>
          <a:p>
            <a:br>
              <a:rPr lang="en-US" sz="1200" b="1" dirty="0">
                <a:latin typeface="Arial" panose="020B0604020202020204" pitchFamily="34" charset="0"/>
                <a:cs typeface="+mn-cs"/>
              </a:rPr>
            </a:br>
            <a:br>
              <a:rPr lang="en-US" sz="1200" b="1" dirty="0">
                <a:latin typeface="Arial" panose="020B0604020202020204" pitchFamily="34" charset="0"/>
                <a:cs typeface="+mn-cs"/>
              </a:rPr>
            </a:br>
            <a:br>
              <a:rPr lang="en-US" sz="1200" b="1" dirty="0">
                <a:latin typeface="Arial" panose="020B0604020202020204" pitchFamily="34" charset="0"/>
                <a:cs typeface="+mn-cs"/>
              </a:rPr>
            </a:br>
            <a:r>
              <a:rPr lang="en-US" sz="1200" b="1" dirty="0">
                <a:latin typeface="Arial" panose="020B0604020202020204" pitchFamily="34" charset="0"/>
                <a:cs typeface="+mn-cs"/>
              </a:rPr>
              <a:t>What is the trend in university rankings over the years according to each system?</a:t>
            </a:r>
            <a:br>
              <a:rPr lang="en-US" sz="1200" b="1" dirty="0">
                <a:latin typeface="Arial" panose="020B0604020202020204" pitchFamily="34" charset="0"/>
                <a:cs typeface="+mn-cs"/>
              </a:rPr>
            </a:br>
            <a:br>
              <a:rPr lang="en-US" sz="1200" b="1" dirty="0">
                <a:latin typeface="Arial" panose="020B0604020202020204" pitchFamily="34" charset="0"/>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normAutofit/>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300" b="1" dirty="0">
                <a:latin typeface="Arial" panose="020B0604020202020204" pitchFamily="34" charset="0"/>
                <a:ea typeface="+mj-ea"/>
              </a:rPr>
              <a:t>The trends in university rankings over the years according to various ranking systems, the Shanghai Ranking, the insight notes less fluctuation AND the Center for World University Rankings saw a significant event in 2014.</a:t>
            </a:r>
            <a:endParaRPr lang="en-GB" sz="1300" b="1" dirty="0">
              <a:latin typeface="Arial" panose="020B0604020202020204" pitchFamily="34" charset="0"/>
              <a:ea typeface="+mj-ea"/>
            </a:endParaRP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2" name="Picture 1">
            <a:extLst>
              <a:ext uri="{FF2B5EF4-FFF2-40B4-BE49-F238E27FC236}">
                <a16:creationId xmlns:a16="http://schemas.microsoft.com/office/drawing/2014/main" id="{9DBEC490-0AFC-B583-F27C-AB541E485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0" y="2019300"/>
            <a:ext cx="5467974" cy="3771899"/>
          </a:xfrm>
          <a:prstGeom prst="rect">
            <a:avLst/>
          </a:prstGeom>
        </p:spPr>
      </p:pic>
    </p:spTree>
    <p:extLst>
      <p:ext uri="{BB962C8B-B14F-4D97-AF65-F5344CB8AC3E}">
        <p14:creationId xmlns:p14="http://schemas.microsoft.com/office/powerpoint/2010/main" val="3461367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200" b="1" dirty="0">
                <a:latin typeface="Arial" panose="020B0604020202020204" pitchFamily="34" charset="0"/>
                <a:cs typeface="+mn-cs"/>
              </a:rPr>
              <a:t>How does the choice of ranking system affect a university's international student enrollment?</a:t>
            </a:r>
            <a:br>
              <a:rPr lang="en-US" sz="1200" b="1" dirty="0">
                <a:latin typeface="Arial" panose="020B0604020202020204" pitchFamily="34" charset="0"/>
                <a:cs typeface="+mn-cs"/>
              </a:rPr>
            </a:br>
            <a:br>
              <a:rPr lang="en-US" sz="1200" b="1" dirty="0">
                <a:latin typeface="Arial" panose="020B0604020202020204" pitchFamily="34" charset="0"/>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200" b="1" dirty="0">
                <a:latin typeface="Arial" panose="020B0604020202020204" pitchFamily="34" charset="0"/>
              </a:rPr>
              <a:t>The analysis reveals that FOR Times Higher Education World University Ranking  AND SHANGAI RANKING GOT MOST NUMBER OF INTERNATINAL STUDENTS.</a:t>
            </a:r>
            <a:endParaRPr lang="en-GB" sz="1200" b="1" dirty="0">
              <a:latin typeface="Arial" panose="020B0604020202020204" pitchFamily="34" charset="0"/>
            </a:endParaRP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2" name="Picture 1">
            <a:extLst>
              <a:ext uri="{FF2B5EF4-FFF2-40B4-BE49-F238E27FC236}">
                <a16:creationId xmlns:a16="http://schemas.microsoft.com/office/drawing/2014/main" id="{862A6330-0942-424F-767D-92F90A26F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0" y="1949132"/>
            <a:ext cx="5467975" cy="3842067"/>
          </a:xfrm>
          <a:prstGeom prst="rect">
            <a:avLst/>
          </a:prstGeom>
        </p:spPr>
      </p:pic>
    </p:spTree>
    <p:extLst>
      <p:ext uri="{BB962C8B-B14F-4D97-AF65-F5344CB8AC3E}">
        <p14:creationId xmlns:p14="http://schemas.microsoft.com/office/powerpoint/2010/main" val="3340753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3657600"/>
          </a:xfrm>
        </p:spPr>
        <p:txBody>
          <a:bodyPr>
            <a:normAutofit/>
          </a:bodyPr>
          <a:lstStyle/>
          <a:p>
            <a:pPr algn="ctr"/>
            <a:br>
              <a:rPr lang="en-US" sz="1200" b="1" dirty="0">
                <a:latin typeface="Arial" panose="020B0604020202020204" pitchFamily="34" charset="0"/>
                <a:cs typeface="+mn-cs"/>
              </a:rPr>
            </a:br>
            <a:br>
              <a:rPr lang="en-US" sz="1200" b="1" dirty="0">
                <a:latin typeface="Arial" panose="020B0604020202020204" pitchFamily="34" charset="0"/>
                <a:cs typeface="+mn-cs"/>
              </a:rPr>
            </a:br>
            <a:r>
              <a:rPr lang="en-US" sz="1200" b="1" dirty="0">
                <a:latin typeface="Arial" panose="020B0604020202020204" pitchFamily="34" charset="0"/>
                <a:ea typeface="+mn-ea"/>
                <a:cs typeface="+mn-cs"/>
              </a:rPr>
              <a:t>Are there any criteria that have different weights in different ranking systems</a:t>
            </a:r>
            <a:br>
              <a:rPr lang="en-US" sz="1800" dirty="0">
                <a:effectLst/>
                <a:latin typeface="Georgia" panose="02040502050405020303" pitchFamily="18" charset="0"/>
                <a:ea typeface="Georgia" panose="02040502050405020303" pitchFamily="18"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200" b="1" dirty="0">
                <a:latin typeface="Arial" panose="020B0604020202020204" pitchFamily="34" charset="0"/>
                <a:ea typeface="+mj-ea"/>
              </a:rPr>
              <a:t>By Analyzing we can see from the above output we can conclude that there are no such common criteria used by ranking system.</a:t>
            </a:r>
            <a:endParaRPr lang="en-GB" sz="1200" b="1" dirty="0">
              <a:latin typeface="Arial" panose="020B0604020202020204" pitchFamily="34" charset="0"/>
              <a:ea typeface="+mj-ea"/>
            </a:endParaRP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2" name="Picture 1">
            <a:extLst>
              <a:ext uri="{FF2B5EF4-FFF2-40B4-BE49-F238E27FC236}">
                <a16:creationId xmlns:a16="http://schemas.microsoft.com/office/drawing/2014/main" id="{511164D0-758A-8AFA-FA10-C6EB76974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49" y="2019300"/>
            <a:ext cx="5467975" cy="2495550"/>
          </a:xfrm>
          <a:prstGeom prst="rect">
            <a:avLst/>
          </a:prstGeom>
        </p:spPr>
      </p:pic>
      <p:pic>
        <p:nvPicPr>
          <p:cNvPr id="10" name="Picture 9">
            <a:extLst>
              <a:ext uri="{FF2B5EF4-FFF2-40B4-BE49-F238E27FC236}">
                <a16:creationId xmlns:a16="http://schemas.microsoft.com/office/drawing/2014/main" id="{D979E6EA-9448-E9CF-FD7C-15D884C73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49" y="4398327"/>
            <a:ext cx="5467975" cy="1392872"/>
          </a:xfrm>
          <a:prstGeom prst="rect">
            <a:avLst/>
          </a:prstGeom>
        </p:spPr>
      </p:pic>
    </p:spTree>
    <p:extLst>
      <p:ext uri="{BB962C8B-B14F-4D97-AF65-F5344CB8AC3E}">
        <p14:creationId xmlns:p14="http://schemas.microsoft.com/office/powerpoint/2010/main" val="3925197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pPr algn="ctr"/>
            <a:r>
              <a:rPr lang="en-US" sz="1200" b="1" dirty="0">
                <a:latin typeface="Arial" panose="020B0604020202020204" pitchFamily="34" charset="0"/>
                <a:ea typeface="+mn-ea"/>
                <a:cs typeface="+mn-cs"/>
              </a:rPr>
              <a:t>How have the weights of ranking criteria changed over time?</a:t>
            </a:r>
            <a:br>
              <a:rPr lang="en-US" sz="1200" b="1" dirty="0">
                <a:latin typeface="Arial" panose="020B0604020202020204" pitchFamily="34" charset="0"/>
                <a:ea typeface="+mn-ea"/>
                <a:cs typeface="+mn-cs"/>
              </a:rPr>
            </a:br>
            <a:r>
              <a:rPr lang="en-US" sz="1200" b="1" dirty="0">
                <a:latin typeface="Arial" panose="020B0604020202020204" pitchFamily="34" charset="0"/>
                <a:ea typeface="+mn-ea"/>
                <a:cs typeface="+mn-cs"/>
              </a:rPr>
              <a:t> </a:t>
            </a:r>
            <a:br>
              <a:rPr lang="en-US" sz="1200" b="1" dirty="0">
                <a:latin typeface="Arial" panose="020B0604020202020204" pitchFamily="34" charset="0"/>
                <a:ea typeface="+mn-ea"/>
                <a:cs typeface="+mn-cs"/>
              </a:rPr>
            </a:br>
            <a:br>
              <a:rPr lang="en-US" sz="1200" b="1" dirty="0">
                <a:latin typeface="Arial" panose="020B0604020202020204" pitchFamily="34" charset="0"/>
                <a:cs typeface="+mn-cs"/>
              </a:rPr>
            </a:br>
            <a:br>
              <a:rPr lang="en-US" sz="1200" b="1" dirty="0">
                <a:latin typeface="Arial" panose="020B0604020202020204" pitchFamily="34" charset="0"/>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200" b="1" dirty="0">
                <a:latin typeface="Arial" panose="020B0604020202020204" pitchFamily="34" charset="0"/>
              </a:rPr>
              <a:t>WE CAN SEE HOW WEIGHTS OF RANKING CRITERIA CHANGED OVER TIME.</a:t>
            </a:r>
            <a:endParaRPr lang="en-GB" sz="1200" b="1" dirty="0">
              <a:latin typeface="Arial" panose="020B0604020202020204" pitchFamily="34" charset="0"/>
            </a:endParaRP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5" name="Picture 4">
            <a:extLst>
              <a:ext uri="{FF2B5EF4-FFF2-40B4-BE49-F238E27FC236}">
                <a16:creationId xmlns:a16="http://schemas.microsoft.com/office/drawing/2014/main" id="{6D08D39D-5ACA-62FA-E9FE-0AB3CA152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49" y="2019300"/>
            <a:ext cx="5467975" cy="3771899"/>
          </a:xfrm>
          <a:prstGeom prst="rect">
            <a:avLst/>
          </a:prstGeom>
        </p:spPr>
      </p:pic>
    </p:spTree>
    <p:extLst>
      <p:ext uri="{BB962C8B-B14F-4D97-AF65-F5344CB8AC3E}">
        <p14:creationId xmlns:p14="http://schemas.microsoft.com/office/powerpoint/2010/main" val="3603695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200" b="1" dirty="0">
                <a:latin typeface="Arial" panose="020B0604020202020204" pitchFamily="34" charset="0"/>
                <a:ea typeface="+mn-ea"/>
                <a:cs typeface="+mn-cs"/>
              </a:rPr>
              <a:t>Is there a relationship between a university's score and the student-staff ratio?</a:t>
            </a:r>
            <a:br>
              <a:rPr lang="en-US" sz="1200" b="1" dirty="0">
                <a:latin typeface="Arial" panose="020B0604020202020204" pitchFamily="34" charset="0"/>
                <a:ea typeface="+mn-ea"/>
                <a:cs typeface="+mn-cs"/>
              </a:rPr>
            </a:br>
            <a:br>
              <a:rPr lang="en-US" sz="1200" b="1" dirty="0">
                <a:latin typeface="Arial" panose="020B0604020202020204" pitchFamily="34" charset="0"/>
                <a:ea typeface="+mn-ea"/>
                <a:cs typeface="+mn-cs"/>
              </a:rPr>
            </a:br>
            <a:br>
              <a:rPr lang="en-US" sz="1200" b="1" dirty="0">
                <a:latin typeface="Arial" panose="020B0604020202020204" pitchFamily="34" charset="0"/>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a:solidFill>
                  <a:srgbClr val="000000"/>
                </a:solidFill>
                <a:latin typeface="Arial" panose="020B0604020202020204" pitchFamily="34" charset="0"/>
                <a:ea typeface="+mj-ea"/>
                <a:cs typeface="Times New Roman" panose="02020603050405020304" pitchFamily="18" charset="0"/>
              </a:rPr>
              <a:t>WE CAN CLEARLY SEE THERE IS POSITIVE RELATION BETWEEN THEM.</a:t>
            </a: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5" name="Picture 4">
            <a:extLst>
              <a:ext uri="{FF2B5EF4-FFF2-40B4-BE49-F238E27FC236}">
                <a16:creationId xmlns:a16="http://schemas.microsoft.com/office/drawing/2014/main" id="{D4E675A4-FABB-4516-C6CA-69C77CA26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0" y="2019299"/>
            <a:ext cx="5534649" cy="3771899"/>
          </a:xfrm>
          <a:prstGeom prst="rect">
            <a:avLst/>
          </a:prstGeom>
        </p:spPr>
      </p:pic>
    </p:spTree>
    <p:extLst>
      <p:ext uri="{BB962C8B-B14F-4D97-AF65-F5344CB8AC3E}">
        <p14:creationId xmlns:p14="http://schemas.microsoft.com/office/powerpoint/2010/main" val="492696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200" b="1" dirty="0">
                <a:latin typeface="Arial" panose="020B0604020202020204" pitchFamily="34" charset="0"/>
                <a:ea typeface="+mn-ea"/>
                <a:cs typeface="+mn-cs"/>
              </a:rPr>
              <a:t>How does the number of female students different among universities?</a:t>
            </a:r>
            <a:br>
              <a:rPr lang="en-US" sz="1200" b="1" dirty="0">
                <a:latin typeface="Arial" panose="020B0604020202020204" pitchFamily="34" charset="0"/>
                <a:ea typeface="+mn-ea"/>
                <a:cs typeface="+mn-cs"/>
              </a:rPr>
            </a:br>
            <a:br>
              <a:rPr lang="en-US" sz="1200" b="1" dirty="0">
                <a:latin typeface="Arial" panose="020B0604020202020204" pitchFamily="34" charset="0"/>
                <a:ea typeface="+mn-ea"/>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normAutofit/>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US" sz="1300" b="1" dirty="0">
                <a:latin typeface="Arial" panose="020B0604020202020204" pitchFamily="34" charset="0"/>
              </a:rPr>
              <a:t>By Analyzing we can see, The number of female students varies among universities. Some universities have a more balanced gender ratio, with a relatively equal number of male and female students.</a:t>
            </a:r>
            <a:endParaRPr lang="en-GB" sz="1300" b="1" dirty="0">
              <a:latin typeface="Arial" panose="020B0604020202020204" pitchFamily="34" charset="0"/>
            </a:endParaRP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5" name="Picture 4">
            <a:extLst>
              <a:ext uri="{FF2B5EF4-FFF2-40B4-BE49-F238E27FC236}">
                <a16:creationId xmlns:a16="http://schemas.microsoft.com/office/drawing/2014/main" id="{ED6A2A5B-0B02-6A35-4E72-763C62007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49" y="2019300"/>
            <a:ext cx="5467975" cy="3771898"/>
          </a:xfrm>
          <a:prstGeom prst="rect">
            <a:avLst/>
          </a:prstGeom>
        </p:spPr>
      </p:pic>
    </p:spTree>
    <p:extLst>
      <p:ext uri="{BB962C8B-B14F-4D97-AF65-F5344CB8AC3E}">
        <p14:creationId xmlns:p14="http://schemas.microsoft.com/office/powerpoint/2010/main" val="1618113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300" b="1" dirty="0">
                <a:latin typeface="Arial" panose="020B0604020202020204" pitchFamily="34" charset="0"/>
                <a:ea typeface="+mn-ea"/>
                <a:cs typeface="+mn-cs"/>
              </a:rPr>
              <a:t>What is the distribution of universities across different countries?</a:t>
            </a:r>
            <a:br>
              <a:rPr lang="en-US" sz="1300" b="1" dirty="0">
                <a:latin typeface="Arial" panose="020B0604020202020204" pitchFamily="34" charset="0"/>
                <a:ea typeface="+mn-ea"/>
                <a:cs typeface="+mn-cs"/>
              </a:rPr>
            </a:br>
            <a:br>
              <a:rPr lang="en-US" sz="1300" b="1" dirty="0">
                <a:latin typeface="Arial" panose="020B0604020202020204" pitchFamily="34" charset="0"/>
                <a:ea typeface="+mn-ea"/>
                <a:cs typeface="+mn-cs"/>
              </a:rPr>
            </a:br>
            <a:br>
              <a:rPr lang="en-US" sz="1200" b="1" dirty="0">
                <a:latin typeface="Arial" panose="020B0604020202020204" pitchFamily="34" charset="0"/>
                <a:ea typeface="+mn-ea"/>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normAutofit/>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200" b="1" dirty="0">
                <a:solidFill>
                  <a:srgbClr val="000000"/>
                </a:solidFill>
                <a:latin typeface="Arial" panose="020B0604020202020204" pitchFamily="34" charset="0"/>
                <a:ea typeface="+mj-ea"/>
                <a:cs typeface="Times New Roman" panose="02020603050405020304" pitchFamily="18" charset="0"/>
              </a:rPr>
              <a:t>By seeing this chart we can say the United States of America has the highest number of international students, with the United Kingdom taking second place.</a:t>
            </a:r>
            <a:endParaRPr lang="en-US" sz="1200" b="1" dirty="0">
              <a:solidFill>
                <a:srgbClr val="000000"/>
              </a:solidFill>
              <a:latin typeface="Arial" panose="020B0604020202020204" pitchFamily="34"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2" name="Picture 1">
            <a:extLst>
              <a:ext uri="{FF2B5EF4-FFF2-40B4-BE49-F238E27FC236}">
                <a16:creationId xmlns:a16="http://schemas.microsoft.com/office/drawing/2014/main" id="{CB89B952-D26C-D1A9-5759-18CE7ACFA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49" y="2019300"/>
            <a:ext cx="5467975" cy="3771899"/>
          </a:xfrm>
          <a:prstGeom prst="rect">
            <a:avLst/>
          </a:prstGeom>
        </p:spPr>
      </p:pic>
    </p:spTree>
    <p:extLst>
      <p:ext uri="{BB962C8B-B14F-4D97-AF65-F5344CB8AC3E}">
        <p14:creationId xmlns:p14="http://schemas.microsoft.com/office/powerpoint/2010/main" val="261542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D306-A8BC-EBFB-E0AA-E668C019C2B4}"/>
              </a:ext>
            </a:extLst>
          </p:cNvPr>
          <p:cNvSpPr>
            <a:spLocks noGrp="1"/>
          </p:cNvSpPr>
          <p:nvPr>
            <p:ph type="title"/>
          </p:nvPr>
        </p:nvSpPr>
        <p:spPr/>
        <p:txBody>
          <a:bodyPr>
            <a:normAutofit/>
          </a:bodyPr>
          <a:lstStyle/>
          <a:p>
            <a:r>
              <a:rPr lang="en-US" sz="4000" b="1" dirty="0">
                <a:effectLst/>
                <a:latin typeface="Arial" panose="020B0604020202020204" pitchFamily="34" charset="0"/>
                <a:ea typeface="Georgia" panose="02040502050405020303" pitchFamily="18" charset="0"/>
              </a:rPr>
              <a:t>OBJECTIVE</a:t>
            </a:r>
            <a:endParaRPr lang="en-US" sz="6600" b="1" dirty="0"/>
          </a:p>
        </p:txBody>
      </p:sp>
      <p:sp>
        <p:nvSpPr>
          <p:cNvPr id="3" name="Content Placeholder 2">
            <a:extLst>
              <a:ext uri="{FF2B5EF4-FFF2-40B4-BE49-F238E27FC236}">
                <a16:creationId xmlns:a16="http://schemas.microsoft.com/office/drawing/2014/main" id="{92AB1F21-7B6D-6118-7D5B-D21B0AFDF0B8}"/>
              </a:ext>
            </a:extLst>
          </p:cNvPr>
          <p:cNvSpPr>
            <a:spLocks noGrp="1"/>
          </p:cNvSpPr>
          <p:nvPr>
            <p:ph sz="quarter" idx="13"/>
          </p:nvPr>
        </p:nvSpPr>
        <p:spPr/>
        <p:txBody>
          <a:bodyPr/>
          <a:lstStyle/>
          <a:p>
            <a:pPr marL="0" indent="0" algn="ctr">
              <a:buNone/>
            </a:pPr>
            <a:endParaRPr lang="en-GB" dirty="0"/>
          </a:p>
          <a:p>
            <a:pPr marL="0" indent="0" algn="ctr">
              <a:buNone/>
            </a:pPr>
            <a:endParaRPr lang="en-GB" dirty="0">
              <a:latin typeface="Arial" panose="020B0604020202020204" pitchFamily="34" charset="0"/>
              <a:cs typeface="Arial" panose="020B0604020202020204" pitchFamily="34" charset="0"/>
            </a:endParaRPr>
          </a:p>
          <a:p>
            <a:pPr marL="0" indent="0" algn="ctr">
              <a:buNone/>
            </a:pPr>
            <a:r>
              <a:rPr lang="en-GB" dirty="0">
                <a:latin typeface="Arial" panose="020B0604020202020204" pitchFamily="34" charset="0"/>
                <a:cs typeface="Arial" panose="020B0604020202020204" pitchFamily="34" charset="0"/>
              </a:rPr>
              <a:t>Conduct a comprehensive analysis of university rankings dataset</a:t>
            </a:r>
          </a:p>
          <a:p>
            <a:pPr marL="0" indent="0" algn="ctr">
              <a:buNone/>
            </a:pPr>
            <a:r>
              <a:rPr lang="en-GB" dirty="0">
                <a:latin typeface="Arial" panose="020B0604020202020204" pitchFamily="34" charset="0"/>
                <a:cs typeface="Arial" panose="020B0604020202020204" pitchFamily="34" charset="0"/>
              </a:rPr>
              <a:t>Identify Patterns, Trends, and Influential Factors</a:t>
            </a:r>
          </a:p>
          <a:p>
            <a:pPr marL="0" indent="0" algn="ctr">
              <a:buNone/>
            </a:pPr>
            <a:r>
              <a:rPr lang="en-GB" dirty="0">
                <a:latin typeface="Arial" panose="020B0604020202020204" pitchFamily="34" charset="0"/>
                <a:cs typeface="Arial" panose="020B0604020202020204" pitchFamily="34" charset="0"/>
              </a:rPr>
              <a:t>Enhance Institutional Quality and Competitiveness.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3348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599"/>
            <a:ext cx="3935688" cy="3476625"/>
          </a:xfrm>
        </p:spPr>
        <p:txBody>
          <a:bodyPr>
            <a:normAutofit/>
          </a:bodyPr>
          <a:lstStyle/>
          <a:p>
            <a:br>
              <a:rPr lang="en-US" sz="1300" b="1" dirty="0">
                <a:latin typeface="Arial" panose="020B0604020202020204" pitchFamily="34" charset="0"/>
                <a:ea typeface="+mn-ea"/>
                <a:cs typeface="+mn-cs"/>
              </a:rPr>
            </a:br>
            <a:br>
              <a:rPr lang="en-US" sz="1300" b="1" dirty="0">
                <a:latin typeface="Arial" panose="020B0604020202020204" pitchFamily="34" charset="0"/>
                <a:ea typeface="+mn-ea"/>
                <a:cs typeface="+mn-cs"/>
              </a:rPr>
            </a:br>
            <a:br>
              <a:rPr lang="en-US" sz="1300" b="1" dirty="0">
                <a:latin typeface="Arial" panose="020B0604020202020204" pitchFamily="34" charset="0"/>
                <a:ea typeface="+mn-ea"/>
                <a:cs typeface="+mn-cs"/>
              </a:rPr>
            </a:br>
            <a:br>
              <a:rPr lang="en-US" sz="1300" b="1" dirty="0">
                <a:latin typeface="Arial" panose="020B0604020202020204" pitchFamily="34" charset="0"/>
                <a:ea typeface="+mn-ea"/>
                <a:cs typeface="+mn-cs"/>
              </a:rPr>
            </a:br>
            <a:r>
              <a:rPr lang="en-US" sz="1300" b="1" dirty="0">
                <a:latin typeface="Arial" panose="020B0604020202020204" pitchFamily="34" charset="0"/>
                <a:ea typeface="+mn-ea"/>
                <a:cs typeface="+mn-cs"/>
              </a:rPr>
              <a:t>How has the ranking of universities changed over the years?</a:t>
            </a:r>
            <a:br>
              <a:rPr lang="en-US" sz="1300" b="1" dirty="0">
                <a:latin typeface="Arial" panose="020B0604020202020204" pitchFamily="34" charset="0"/>
                <a:ea typeface="+mn-ea"/>
                <a:cs typeface="+mn-cs"/>
              </a:rPr>
            </a:br>
            <a:br>
              <a:rPr lang="en-US" sz="1200" b="1" dirty="0">
                <a:latin typeface="Arial" panose="020B0604020202020204" pitchFamily="34" charset="0"/>
                <a:ea typeface="+mn-ea"/>
                <a:cs typeface="+mn-cs"/>
              </a:rPr>
            </a:br>
            <a:br>
              <a:rPr lang="en-US" sz="1200" b="1" dirty="0">
                <a:latin typeface="Arial" panose="020B0604020202020204" pitchFamily="34" charset="0"/>
                <a:ea typeface="+mn-ea"/>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normAutofit/>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br>
              <a:rPr lang="en-GB" sz="1600" dirty="0"/>
            </a:br>
            <a:r>
              <a:rPr lang="en-GB" sz="1300" b="1" dirty="0">
                <a:latin typeface="Arial" panose="020B0604020202020204" pitchFamily="34" charset="0"/>
              </a:rPr>
              <a:t>University rankings have shown stability from 2005 to 2011, with subsequent fluctuations in 2014 and 2016 indicating dynamic changes in academic quality and competition</a:t>
            </a:r>
          </a:p>
        </p:txBody>
      </p:sp>
      <p:pic>
        <p:nvPicPr>
          <p:cNvPr id="2" name="Content Placeholder 1">
            <a:extLst>
              <a:ext uri="{FF2B5EF4-FFF2-40B4-BE49-F238E27FC236}">
                <a16:creationId xmlns:a16="http://schemas.microsoft.com/office/drawing/2014/main" id="{F053B89D-BDA4-EEE3-0E7A-49A9CEA7D7B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81700" y="1609249"/>
            <a:ext cx="5467350" cy="4001449"/>
          </a:xfrm>
          <a:prstGeom prst="rect">
            <a:avLst/>
          </a:prstGeom>
        </p:spPr>
      </p:pic>
    </p:spTree>
    <p:extLst>
      <p:ext uri="{BB962C8B-B14F-4D97-AF65-F5344CB8AC3E}">
        <p14:creationId xmlns:p14="http://schemas.microsoft.com/office/powerpoint/2010/main" val="3055055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3158348"/>
          </a:xfrm>
        </p:spPr>
        <p:txBody>
          <a:bodyPr>
            <a:normAutofit/>
          </a:bodyPr>
          <a:lstStyle/>
          <a:p>
            <a:r>
              <a:rPr lang="en-US" sz="1300" b="1" dirty="0">
                <a:latin typeface="Arial" panose="020B0604020202020204" pitchFamily="34" charset="0"/>
                <a:ea typeface="+mn-ea"/>
                <a:cs typeface="+mn-cs"/>
              </a:rPr>
              <a:t>What is the trend in the percentage of female students over time?</a:t>
            </a:r>
            <a:br>
              <a:rPr lang="en-US" sz="1300" b="1" dirty="0">
                <a:latin typeface="Arial" panose="020B0604020202020204" pitchFamily="34" charset="0"/>
                <a:ea typeface="+mn-ea"/>
                <a:cs typeface="+mn-cs"/>
              </a:rPr>
            </a:br>
            <a:br>
              <a:rPr lang="en-US" sz="1300" b="1" dirty="0">
                <a:latin typeface="Arial" panose="020B0604020202020204" pitchFamily="34" charset="0"/>
                <a:ea typeface="+mn-ea"/>
                <a:cs typeface="+mn-cs"/>
              </a:rPr>
            </a:br>
            <a:br>
              <a:rPr lang="en-US" sz="1200" b="1" dirty="0">
                <a:latin typeface="Arial" panose="020B0604020202020204" pitchFamily="34" charset="0"/>
                <a:ea typeface="+mn-ea"/>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normAutofit/>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a:latin typeface="Arial" panose="020B0604020202020204" pitchFamily="34" charset="0"/>
              </a:rPr>
              <a:t>The percentage of female students remained stable from 2011 to 2014 but experienced a sudden drop in 2015, followed by a significant increase in 2016, indicating a noteworthy shift in gender composition among students during this period.</a:t>
            </a: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2" name="Picture 1">
            <a:extLst>
              <a:ext uri="{FF2B5EF4-FFF2-40B4-BE49-F238E27FC236}">
                <a16:creationId xmlns:a16="http://schemas.microsoft.com/office/drawing/2014/main" id="{7343AD39-6608-97F1-7CCB-AEE7EC6B2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49" y="2019300"/>
            <a:ext cx="5467975" cy="3771899"/>
          </a:xfrm>
          <a:prstGeom prst="rect">
            <a:avLst/>
          </a:prstGeom>
        </p:spPr>
      </p:pic>
    </p:spTree>
    <p:extLst>
      <p:ext uri="{BB962C8B-B14F-4D97-AF65-F5344CB8AC3E}">
        <p14:creationId xmlns:p14="http://schemas.microsoft.com/office/powerpoint/2010/main" val="2798182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2819400"/>
          </a:xfrm>
        </p:spPr>
        <p:txBody>
          <a:bodyPr>
            <a:normAutofit/>
          </a:bodyPr>
          <a:lstStyle/>
          <a:p>
            <a:r>
              <a:rPr lang="en-US" sz="1300" b="1" dirty="0">
                <a:latin typeface="Arial" panose="020B0604020202020204" pitchFamily="34" charset="0"/>
                <a:ea typeface="+mn-ea"/>
                <a:cs typeface="+mn-cs"/>
              </a:rPr>
              <a:t>How has the ranking score of universities evolved over the years?</a:t>
            </a:r>
            <a:br>
              <a:rPr lang="en-US" sz="1300" b="1" dirty="0">
                <a:latin typeface="Arial" panose="020B0604020202020204" pitchFamily="34" charset="0"/>
                <a:ea typeface="+mn-ea"/>
                <a:cs typeface="+mn-cs"/>
              </a:rPr>
            </a:br>
            <a:br>
              <a:rPr lang="en-US" sz="1300" b="1" dirty="0">
                <a:latin typeface="Arial" panose="020B0604020202020204" pitchFamily="34" charset="0"/>
                <a:ea typeface="+mn-ea"/>
                <a:cs typeface="+mn-cs"/>
              </a:rPr>
            </a:br>
            <a:br>
              <a:rPr lang="en-US" sz="1200" b="1" dirty="0">
                <a:latin typeface="Arial" panose="020B0604020202020204" pitchFamily="34" charset="0"/>
                <a:ea typeface="+mn-ea"/>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normAutofit/>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300" b="1" dirty="0">
                <a:latin typeface="Arial" panose="020B0604020202020204" pitchFamily="34" charset="0"/>
              </a:rPr>
              <a:t>University ranking scores remained stable with gradual improvement from 2005 to 2013, followed by a remarkable surge in 2014 and a sharp drop in 2016, reflecting significant performance fluctuations likely influenced by various factors.</a:t>
            </a: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2" name="Picture 1">
            <a:extLst>
              <a:ext uri="{FF2B5EF4-FFF2-40B4-BE49-F238E27FC236}">
                <a16:creationId xmlns:a16="http://schemas.microsoft.com/office/drawing/2014/main" id="{03DF5FCC-1246-EE23-D680-1832BFA44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49" y="1917699"/>
            <a:ext cx="5467975" cy="3873499"/>
          </a:xfrm>
          <a:prstGeom prst="rect">
            <a:avLst/>
          </a:prstGeom>
        </p:spPr>
      </p:pic>
    </p:spTree>
    <p:extLst>
      <p:ext uri="{BB962C8B-B14F-4D97-AF65-F5344CB8AC3E}">
        <p14:creationId xmlns:p14="http://schemas.microsoft.com/office/powerpoint/2010/main" val="2097906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a:xfrm>
            <a:off x="913775" y="609600"/>
            <a:ext cx="3935688" cy="3158348"/>
          </a:xfrm>
        </p:spPr>
        <p:txBody>
          <a:bodyPr>
            <a:normAutofit/>
          </a:bodyPr>
          <a:lstStyle/>
          <a:p>
            <a:r>
              <a:rPr lang="en-US" sz="1200" b="1" dirty="0">
                <a:latin typeface="Arial" panose="020B0604020202020204" pitchFamily="34" charset="0"/>
                <a:ea typeface="+mn-ea"/>
                <a:cs typeface="+mn-cs"/>
              </a:rPr>
              <a:t>Is there a relationship between a university's ranking score and the number of students over time?</a:t>
            </a:r>
            <a:br>
              <a:rPr lang="en-US" sz="1300" b="1" dirty="0">
                <a:latin typeface="Arial" panose="020B0604020202020204" pitchFamily="34" charset="0"/>
                <a:ea typeface="+mn-ea"/>
                <a:cs typeface="+mn-cs"/>
              </a:rPr>
            </a:br>
            <a:br>
              <a:rPr lang="en-US" sz="1300" b="1" dirty="0">
                <a:latin typeface="Arial" panose="020B0604020202020204" pitchFamily="34" charset="0"/>
                <a:ea typeface="+mn-ea"/>
                <a:cs typeface="+mn-cs"/>
              </a:rPr>
            </a:br>
            <a:br>
              <a:rPr lang="en-US" sz="1200" b="1" dirty="0">
                <a:latin typeface="Arial" panose="020B0604020202020204" pitchFamily="34" charset="0"/>
                <a:ea typeface="+mn-ea"/>
                <a:cs typeface="+mn-cs"/>
              </a:rPr>
            </a:br>
            <a:br>
              <a:rPr lang="en-US" sz="1400" b="1" dirty="0">
                <a:solidFill>
                  <a:srgbClr val="000000"/>
                </a:solidFill>
                <a:latin typeface="Arial" panose="020B0604020202020204" pitchFamily="34" charset="0"/>
                <a:cs typeface="Times New Roman" panose="02020603050405020304" pitchFamily="18" charset="0"/>
              </a:rPr>
            </a:br>
            <a:br>
              <a:rPr lang="en-US" sz="1400" b="1" dirty="0">
                <a:solidFill>
                  <a:srgbClr val="000000"/>
                </a:solidFill>
                <a:latin typeface="Arial" panose="020B0604020202020204" pitchFamily="34" charset="0"/>
                <a:cs typeface="Times New Roman" panose="02020603050405020304" pitchFamily="18" charset="0"/>
              </a:rPr>
            </a:br>
            <a:br>
              <a:rPr lang="en-US" sz="1300" b="1" dirty="0">
                <a:solidFill>
                  <a:srgbClr val="000000"/>
                </a:solidFill>
                <a:latin typeface="Arial" panose="020B0604020202020204" pitchFamily="34" charset="0"/>
                <a:cs typeface="Times New Roman" panose="02020603050405020304" pitchFamily="18" charset="0"/>
              </a:rPr>
            </a:b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a:xfrm>
            <a:off x="913774" y="2632852"/>
            <a:ext cx="4277351" cy="3158348"/>
          </a:xfrm>
        </p:spPr>
        <p:txBody>
          <a:bodyPr>
            <a:normAutofit/>
          </a:bodyPr>
          <a:lstStyle/>
          <a:p>
            <a:endParaRPr lang="en-GB" sz="1300" b="1" dirty="0">
              <a:solidFill>
                <a:srgbClr val="000000"/>
              </a:solidFill>
              <a:latin typeface="Arial" panose="020B0604020202020204" pitchFamily="34" charset="0"/>
              <a:ea typeface="+mj-ea"/>
              <a:cs typeface="Times New Roman" panose="02020603050405020304" pitchFamily="18" charset="0"/>
            </a:endParaRPr>
          </a:p>
          <a:p>
            <a:endParaRPr lang="en-GB" sz="1300" b="1" dirty="0">
              <a:solidFill>
                <a:srgbClr val="000000"/>
              </a:solidFill>
              <a:latin typeface="Arial" panose="020B0604020202020204" pitchFamily="34" charset="0"/>
              <a:ea typeface="+mj-ea"/>
              <a:cs typeface="Times New Roman" panose="02020603050405020304" pitchFamily="18" charset="0"/>
            </a:endParaRPr>
          </a:p>
          <a:p>
            <a:r>
              <a:rPr lang="en-GB" sz="1200" b="1" dirty="0" err="1">
                <a:latin typeface="Arial" panose="020B0604020202020204" pitchFamily="34" charset="0"/>
              </a:rPr>
              <a:t>Analyzing</a:t>
            </a:r>
            <a:r>
              <a:rPr lang="en-GB" sz="1200" b="1" dirty="0">
                <a:latin typeface="Arial" panose="020B0604020202020204" pitchFamily="34" charset="0"/>
              </a:rPr>
              <a:t> the data reveals a negative correlation between average ranking scores and student numbers, with significant variations in 2011 and 2012.</a:t>
            </a:r>
          </a:p>
        </p:txBody>
      </p:sp>
      <p:sp>
        <p:nvSpPr>
          <p:cNvPr id="3" name="Content Placeholder 2">
            <a:extLst>
              <a:ext uri="{FF2B5EF4-FFF2-40B4-BE49-F238E27FC236}">
                <a16:creationId xmlns:a16="http://schemas.microsoft.com/office/drawing/2014/main" id="{A1FC93A9-EB34-9E67-527A-6FAEF0F59AFF}"/>
              </a:ext>
            </a:extLst>
          </p:cNvPr>
          <p:cNvSpPr>
            <a:spLocks noGrp="1"/>
          </p:cNvSpPr>
          <p:nvPr>
            <p:ph sz="quarter" idx="13"/>
          </p:nvPr>
        </p:nvSpPr>
        <p:spPr>
          <a:xfrm>
            <a:off x="5810250" y="2019300"/>
            <a:ext cx="5467975" cy="3771899"/>
          </a:xfrm>
        </p:spPr>
        <p:txBody>
          <a:bodyPr/>
          <a:lstStyle/>
          <a:p>
            <a:endParaRPr lang="en-US" dirty="0"/>
          </a:p>
        </p:txBody>
      </p:sp>
      <p:pic>
        <p:nvPicPr>
          <p:cNvPr id="5" name="Picture 4">
            <a:extLst>
              <a:ext uri="{FF2B5EF4-FFF2-40B4-BE49-F238E27FC236}">
                <a16:creationId xmlns:a16="http://schemas.microsoft.com/office/drawing/2014/main" id="{C4976F47-FA62-73C2-1F7D-6CDC2218B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49" y="2019299"/>
            <a:ext cx="5467975" cy="3771899"/>
          </a:xfrm>
          <a:prstGeom prst="rect">
            <a:avLst/>
          </a:prstGeom>
        </p:spPr>
      </p:pic>
    </p:spTree>
    <p:extLst>
      <p:ext uri="{BB962C8B-B14F-4D97-AF65-F5344CB8AC3E}">
        <p14:creationId xmlns:p14="http://schemas.microsoft.com/office/powerpoint/2010/main" val="310617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30A1-268B-0538-1107-14C7D1C15EBC}"/>
              </a:ext>
            </a:extLst>
          </p:cNvPr>
          <p:cNvSpPr>
            <a:spLocks noGrp="1"/>
          </p:cNvSpPr>
          <p:nvPr>
            <p:ph type="title"/>
          </p:nvPr>
        </p:nvSpPr>
        <p:spPr/>
        <p:txBody>
          <a:bodyPr>
            <a:normAutofit/>
          </a:bodyPr>
          <a:lstStyle/>
          <a:p>
            <a:r>
              <a:rPr lang="en-GB" sz="4000" b="1" dirty="0">
                <a:latin typeface="Arial" panose="020B0604020202020204" pitchFamily="34" charset="0"/>
                <a:cs typeface="Arial" panose="020B0604020202020204" pitchFamily="34" charset="0"/>
              </a:rPr>
              <a:t>CONCLUSION</a:t>
            </a:r>
            <a:endParaRPr lang="en-US"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8013A0-9091-E5F0-223A-6F9B3B18071E}"/>
              </a:ext>
            </a:extLst>
          </p:cNvPr>
          <p:cNvSpPr>
            <a:spLocks noGrp="1"/>
          </p:cNvSpPr>
          <p:nvPr>
            <p:ph sz="quarter" idx="13"/>
          </p:nvPr>
        </p:nvSpPr>
        <p:spPr/>
        <p:txBody>
          <a:bodyPr>
            <a:normAutofit/>
          </a:bodyPr>
          <a:lstStyle/>
          <a:p>
            <a:pPr marL="0" indent="0" algn="ctr">
              <a:buNone/>
            </a:pPr>
            <a:endParaRPr lang="en-GB" sz="1400" b="1" i="0" dirty="0">
              <a:solidFill>
                <a:srgbClr val="374151"/>
              </a:solidFill>
              <a:effectLst/>
              <a:latin typeface="Arial" panose="020B0604020202020204" pitchFamily="34" charset="0"/>
              <a:cs typeface="Arial" panose="020B0604020202020204" pitchFamily="34" charset="0"/>
            </a:endParaRPr>
          </a:p>
          <a:p>
            <a:pPr marL="0" indent="0" algn="ctr">
              <a:buNone/>
            </a:pPr>
            <a:endParaRPr lang="en-GB" sz="1400" b="1" dirty="0">
              <a:solidFill>
                <a:srgbClr val="374151"/>
              </a:solidFill>
              <a:latin typeface="Arial" panose="020B0604020202020204" pitchFamily="34" charset="0"/>
              <a:cs typeface="Arial" panose="020B0604020202020204" pitchFamily="34" charset="0"/>
            </a:endParaRPr>
          </a:p>
          <a:p>
            <a:pPr marL="0" indent="0" algn="ctr">
              <a:buNone/>
            </a:pPr>
            <a:endParaRPr lang="en-GB" sz="1400" b="1" i="0" dirty="0">
              <a:solidFill>
                <a:srgbClr val="374151"/>
              </a:solidFill>
              <a:effectLst/>
              <a:latin typeface="Arial" panose="020B0604020202020204" pitchFamily="34" charset="0"/>
              <a:cs typeface="Arial" panose="020B0604020202020204" pitchFamily="34" charset="0"/>
            </a:endParaRPr>
          </a:p>
          <a:p>
            <a:pPr marL="0" indent="0" algn="ctr">
              <a:buNone/>
            </a:pPr>
            <a:r>
              <a:rPr lang="en-GB" sz="1400" b="1" i="0" dirty="0">
                <a:solidFill>
                  <a:srgbClr val="374151"/>
                </a:solidFill>
                <a:effectLst/>
                <a:latin typeface="Arial" panose="020B0604020202020204" pitchFamily="34" charset="0"/>
                <a:cs typeface="Arial" panose="020B0604020202020204" pitchFamily="34" charset="0"/>
              </a:rPr>
              <a:t>In this project, we found that research quality significantly influences university rankings, with high-ranking universities consistently producing impactful publications. However, student-to-staff ratios and a country's population do not exhibit a strong correlation with ranking, and rankings can be influenced by the organization's location, potentially introducing bias.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5198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0FDB08-926A-B161-EFCA-75BAE62F318C}"/>
              </a:ext>
            </a:extLst>
          </p:cNvPr>
          <p:cNvSpPr>
            <a:spLocks noGrp="1"/>
          </p:cNvSpPr>
          <p:nvPr>
            <p:ph type="ctrTitle"/>
          </p:nvPr>
        </p:nvSpPr>
        <p:spPr/>
        <p:txBody>
          <a:bodyPr/>
          <a:lstStyle/>
          <a:p>
            <a:r>
              <a:rPr lang="en-GB" dirty="0"/>
              <a:t>THANK YOU </a:t>
            </a:r>
            <a:endParaRPr lang="en-US" dirty="0"/>
          </a:p>
        </p:txBody>
      </p:sp>
      <p:sp>
        <p:nvSpPr>
          <p:cNvPr id="4" name="Subtitle 3">
            <a:extLst>
              <a:ext uri="{FF2B5EF4-FFF2-40B4-BE49-F238E27FC236}">
                <a16:creationId xmlns:a16="http://schemas.microsoft.com/office/drawing/2014/main" id="{F7EEB178-72C0-1985-A56D-735D7431521E}"/>
              </a:ext>
            </a:extLst>
          </p:cNvPr>
          <p:cNvSpPr>
            <a:spLocks noGrp="1"/>
          </p:cNvSpPr>
          <p:nvPr>
            <p:ph type="subTitle" idx="1"/>
          </p:nvPr>
        </p:nvSpPr>
        <p:spPr/>
        <p:txBody>
          <a:bodyPr/>
          <a:lstStyle/>
          <a:p>
            <a:r>
              <a:rPr lang="en-GB" dirty="0"/>
              <a:t>MOHAMMAD SOHEL</a:t>
            </a:r>
            <a:endParaRPr lang="en-US" dirty="0"/>
          </a:p>
        </p:txBody>
      </p:sp>
    </p:spTree>
    <p:extLst>
      <p:ext uri="{BB962C8B-B14F-4D97-AF65-F5344CB8AC3E}">
        <p14:creationId xmlns:p14="http://schemas.microsoft.com/office/powerpoint/2010/main" val="111987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D306-A8BC-EBFB-E0AA-E668C019C2B4}"/>
              </a:ext>
            </a:extLst>
          </p:cNvPr>
          <p:cNvSpPr>
            <a:spLocks noGrp="1"/>
          </p:cNvSpPr>
          <p:nvPr>
            <p:ph type="title"/>
          </p:nvPr>
        </p:nvSpPr>
        <p:spPr/>
        <p:txBody>
          <a:bodyPr>
            <a:normAutofit/>
          </a:bodyPr>
          <a:lstStyle/>
          <a:p>
            <a:r>
              <a:rPr lang="en-GB" sz="4000" b="1" dirty="0"/>
              <a:t>KEY FINDINGS AND INSIGHTS</a:t>
            </a:r>
            <a:endParaRPr lang="en-US" sz="4000" b="1" dirty="0"/>
          </a:p>
        </p:txBody>
      </p:sp>
      <p:sp>
        <p:nvSpPr>
          <p:cNvPr id="3" name="Content Placeholder 2">
            <a:extLst>
              <a:ext uri="{FF2B5EF4-FFF2-40B4-BE49-F238E27FC236}">
                <a16:creationId xmlns:a16="http://schemas.microsoft.com/office/drawing/2014/main" id="{92AB1F21-7B6D-6118-7D5B-D21B0AFDF0B8}"/>
              </a:ext>
            </a:extLst>
          </p:cNvPr>
          <p:cNvSpPr>
            <a:spLocks noGrp="1"/>
          </p:cNvSpPr>
          <p:nvPr>
            <p:ph sz="quarter" idx="13"/>
          </p:nvPr>
        </p:nvSpPr>
        <p:spPr/>
        <p:txBody>
          <a:bodyPr>
            <a:normAutofit/>
          </a:bodyPr>
          <a:lstStyle/>
          <a:p>
            <a:pPr algn="ctr"/>
            <a:endParaRPr lang="en-GB" dirty="0">
              <a:latin typeface="Arial" panose="020B0604020202020204" pitchFamily="34" charset="0"/>
              <a:cs typeface="Arial" panose="020B0604020202020204" pitchFamily="34" charset="0"/>
            </a:endParaRPr>
          </a:p>
          <a:p>
            <a:pPr algn="ctr"/>
            <a:r>
              <a:rPr lang="en-GB" dirty="0">
                <a:latin typeface="Arial" panose="020B0604020202020204" pitchFamily="34" charset="0"/>
                <a:cs typeface="Arial" panose="020B0604020202020204" pitchFamily="34" charset="0"/>
              </a:rPr>
              <a:t>Corelation between factors and rankings.</a:t>
            </a:r>
          </a:p>
          <a:p>
            <a:pPr algn="ctr"/>
            <a:r>
              <a:rPr lang="en-GB" dirty="0">
                <a:latin typeface="Arial" panose="020B0604020202020204" pitchFamily="34" charset="0"/>
                <a:cs typeface="Arial" panose="020B0604020202020204" pitchFamily="34" charset="0"/>
              </a:rPr>
              <a:t>Enhancing decision making in higher education.</a:t>
            </a:r>
          </a:p>
          <a:p>
            <a:pPr algn="ctr"/>
            <a:r>
              <a:rPr lang="en-GB" dirty="0">
                <a:latin typeface="Arial" panose="020B0604020202020204" pitchFamily="34" charset="0"/>
                <a:cs typeface="Arial" panose="020B0604020202020204" pitchFamily="34" charset="0"/>
              </a:rPr>
              <a:t>FINDING impact of limitations and biases on rankings.</a:t>
            </a: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974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F27A-71E6-D16B-462C-00ABE4CF093E}"/>
              </a:ext>
            </a:extLst>
          </p:cNvPr>
          <p:cNvSpPr>
            <a:spLocks noGrp="1"/>
          </p:cNvSpPr>
          <p:nvPr>
            <p:ph type="title"/>
          </p:nvPr>
        </p:nvSpPr>
        <p:spPr/>
        <p:txBody>
          <a:bodyPr/>
          <a:lstStyle/>
          <a:p>
            <a:r>
              <a:rPr lang="en-US" sz="4000" b="1" dirty="0">
                <a:latin typeface="Arial" panose="020B0604020202020204" pitchFamily="34" charset="0"/>
                <a:cs typeface="Arial" panose="020B0604020202020204" pitchFamily="34" charset="0"/>
              </a:rPr>
              <a:t>ER</a:t>
            </a:r>
            <a:r>
              <a:rPr lang="en-US" sz="4000" b="1" dirty="0"/>
              <a:t> Diagram</a:t>
            </a:r>
            <a:r>
              <a:rPr lang="en-US" sz="1800" b="1" u="sng" dirty="0">
                <a:effectLst/>
                <a:latin typeface="Arial" panose="020B0604020202020204" pitchFamily="34" charset="0"/>
                <a:ea typeface="Georgia" panose="02040502050405020303" pitchFamily="18" charset="0"/>
                <a:cs typeface="Times New Roman" panose="02020603050405020304" pitchFamily="18" charset="0"/>
              </a:rPr>
              <a:t> </a:t>
            </a:r>
            <a:br>
              <a:rPr lang="en-US" sz="1800" dirty="0">
                <a:effectLst/>
                <a:latin typeface="Georgia" panose="02040502050405020303" pitchFamily="18" charset="0"/>
                <a:ea typeface="Georgia" panose="02040502050405020303"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2AE4C4EC-ECFE-D23E-727C-7AEE5D9DE04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28775" y="1967044"/>
            <a:ext cx="9324975" cy="3986212"/>
          </a:xfrm>
        </p:spPr>
      </p:pic>
    </p:spTree>
    <p:extLst>
      <p:ext uri="{BB962C8B-B14F-4D97-AF65-F5344CB8AC3E}">
        <p14:creationId xmlns:p14="http://schemas.microsoft.com/office/powerpoint/2010/main" val="172222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D75313-2A46-C61C-3586-733887183E8A}"/>
              </a:ext>
            </a:extLst>
          </p:cNvPr>
          <p:cNvSpPr>
            <a:spLocks noGrp="1"/>
          </p:cNvSpPr>
          <p:nvPr>
            <p:ph type="title"/>
          </p:nvPr>
        </p:nvSpPr>
        <p:spPr>
          <a:xfrm>
            <a:off x="913774" y="2647949"/>
            <a:ext cx="10364451" cy="1800225"/>
          </a:xfrm>
        </p:spPr>
        <p:txBody>
          <a:bodyPr>
            <a:normAutofit/>
          </a:bodyPr>
          <a:lstStyle/>
          <a:p>
            <a:r>
              <a:rPr lang="en-GB" sz="4000" b="1" dirty="0">
                <a:latin typeface="Arial" panose="020B0604020202020204" pitchFamily="34" charset="0"/>
                <a:cs typeface="Arial" panose="020B0604020202020204" pitchFamily="34" charset="0"/>
              </a:rPr>
              <a:t>Power</a:t>
            </a:r>
            <a:r>
              <a:rPr lang="en-GB" sz="4000" b="1" dirty="0"/>
              <a:t> bi problems and solution</a:t>
            </a:r>
            <a:endParaRPr lang="en-US" sz="4000" b="1" dirty="0"/>
          </a:p>
        </p:txBody>
      </p:sp>
    </p:spTree>
    <p:extLst>
      <p:ext uri="{BB962C8B-B14F-4D97-AF65-F5344CB8AC3E}">
        <p14:creationId xmlns:p14="http://schemas.microsoft.com/office/powerpoint/2010/main" val="193932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F26B08-F7BB-77C4-910F-90EC1AF77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724" y="941144"/>
            <a:ext cx="9044885" cy="5440606"/>
          </a:xfrm>
          <a:prstGeom prst="rect">
            <a:avLst/>
          </a:prstGeom>
        </p:spPr>
      </p:pic>
    </p:spTree>
    <p:extLst>
      <p:ext uri="{BB962C8B-B14F-4D97-AF65-F5344CB8AC3E}">
        <p14:creationId xmlns:p14="http://schemas.microsoft.com/office/powerpoint/2010/main" val="363200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4225F-AC11-929E-CC26-5D848937E18C}"/>
              </a:ext>
            </a:extLst>
          </p:cNvPr>
          <p:cNvSpPr>
            <a:spLocks noGrp="1"/>
          </p:cNvSpPr>
          <p:nvPr>
            <p:ph type="title"/>
          </p:nvPr>
        </p:nvSpPr>
        <p:spPr/>
        <p:txBody>
          <a:bodyPr/>
          <a:lstStyle/>
          <a:p>
            <a:r>
              <a:rPr lang="en-US" sz="1400" b="1" dirty="0">
                <a:solidFill>
                  <a:srgbClr val="000000"/>
                </a:solidFill>
                <a:effectLst/>
                <a:latin typeface="Arial" panose="020B0604020202020204" pitchFamily="34" charset="0"/>
                <a:ea typeface="Georgia" panose="02040502050405020303" pitchFamily="18" charset="0"/>
                <a:cs typeface="Times New Roman" panose="02020603050405020304" pitchFamily="18" charset="0"/>
              </a:rPr>
              <a:t>How many universities are there in each country?</a:t>
            </a:r>
            <a:br>
              <a:rPr lang="en-US" sz="1800" dirty="0">
                <a:effectLst/>
                <a:highlight>
                  <a:srgbClr val="FFFF00"/>
                </a:highlight>
                <a:latin typeface="Georgia" panose="02040502050405020303" pitchFamily="18" charset="0"/>
                <a:ea typeface="Georgia" panose="02040502050405020303" pitchFamily="18" charset="0"/>
                <a:cs typeface="Times New Roman" panose="02020603050405020304" pitchFamily="18" charset="0"/>
              </a:rPr>
            </a:br>
            <a:endParaRPr lang="en-US" dirty="0">
              <a:highlight>
                <a:srgbClr val="FFFF00"/>
              </a:highlight>
            </a:endParaRPr>
          </a:p>
        </p:txBody>
      </p:sp>
      <p:pic>
        <p:nvPicPr>
          <p:cNvPr id="11" name="Picture Placeholder 10">
            <a:extLst>
              <a:ext uri="{FF2B5EF4-FFF2-40B4-BE49-F238E27FC236}">
                <a16:creationId xmlns:a16="http://schemas.microsoft.com/office/drawing/2014/main" id="{BF118A07-3A82-5783-98B2-CE6E6B5A8BD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647571" y="904874"/>
            <a:ext cx="4372853" cy="5000625"/>
          </a:xfrm>
          <a:prstGeom prst="roundRect">
            <a:avLst>
              <a:gd name="adj" fmla="val 0"/>
            </a:avLst>
          </a:prstGeom>
        </p:spPr>
      </p:pic>
      <p:sp>
        <p:nvSpPr>
          <p:cNvPr id="6" name="Text Placeholder 5">
            <a:extLst>
              <a:ext uri="{FF2B5EF4-FFF2-40B4-BE49-F238E27FC236}">
                <a16:creationId xmlns:a16="http://schemas.microsoft.com/office/drawing/2014/main" id="{72CBF0DE-C236-1CFD-0286-84ED51D27CD8}"/>
              </a:ext>
            </a:extLst>
          </p:cNvPr>
          <p:cNvSpPr>
            <a:spLocks noGrp="1"/>
          </p:cNvSpPr>
          <p:nvPr>
            <p:ph type="body" sz="half" idx="2"/>
          </p:nvPr>
        </p:nvSpPr>
        <p:spPr/>
        <p:txBody>
          <a:bodyPr/>
          <a:lstStyle/>
          <a:p>
            <a:endParaRPr lang="en-GB" dirty="0"/>
          </a:p>
          <a:p>
            <a:endParaRPr lang="en-US" dirty="0"/>
          </a:p>
          <a:p>
            <a:r>
              <a:rPr lang="en-GB" sz="1400" b="1" dirty="0">
                <a:solidFill>
                  <a:srgbClr val="000000"/>
                </a:solidFill>
                <a:latin typeface="Arial" panose="020B0604020202020204" pitchFamily="34" charset="0"/>
                <a:cs typeface="Times New Roman" panose="02020603050405020304" pitchFamily="18" charset="0"/>
              </a:rPr>
              <a:t>Based on the chart, it is evident that the United States of America boasts the highest number of universities, with a total of 273.</a:t>
            </a:r>
            <a:endParaRPr lang="en-US" sz="1400" b="1"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06256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196</TotalTime>
  <Words>1756</Words>
  <Application>Microsoft Office PowerPoint</Application>
  <PresentationFormat>Widescreen</PresentationFormat>
  <Paragraphs>197</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Georgia</vt:lpstr>
      <vt:lpstr>Tw Cen MT</vt:lpstr>
      <vt:lpstr>Droplet</vt:lpstr>
      <vt:lpstr>Capstone Project University Ranking Analysis</vt:lpstr>
      <vt:lpstr>Overview</vt:lpstr>
      <vt:lpstr>PowerPoint Presentation</vt:lpstr>
      <vt:lpstr>OBJECTIVE</vt:lpstr>
      <vt:lpstr>KEY FINDINGS AND INSIGHTS</vt:lpstr>
      <vt:lpstr>ER Diagram  </vt:lpstr>
      <vt:lpstr>Power bi problems and solution</vt:lpstr>
      <vt:lpstr>PowerPoint Presentation</vt:lpstr>
      <vt:lpstr>How many universities are there in each country? </vt:lpstr>
      <vt:lpstr>What is the distribution of international students across different countries?  </vt:lpstr>
      <vt:lpstr>  Which country has the highest number of female students enrolled in universities?  </vt:lpstr>
      <vt:lpstr>  How many universities are ranked by each ranking system?   </vt:lpstr>
      <vt:lpstr>  What is the average score for universities according to each ranking system?   </vt:lpstr>
      <vt:lpstr>             How does the ranking system affect a university's student-staff ratio?    </vt:lpstr>
      <vt:lpstr>      What are the most important criteria considered by ranking systems?   </vt:lpstr>
      <vt:lpstr>  Is there a correlation between a university's score and the number of international students?   </vt:lpstr>
      <vt:lpstr>  How does the percentage of female students impact a university's ranking?    </vt:lpstr>
      <vt:lpstr> Which university has the highest number of students?    </vt:lpstr>
      <vt:lpstr> How does the percentage of international students vary across different universities?    </vt:lpstr>
      <vt:lpstr>Is there a correlation between a university's ranking and its student-staff ratio?     </vt:lpstr>
      <vt:lpstr> How does the number of students in universities change over time?     </vt:lpstr>
      <vt:lpstr>Is there a correlation between a university's ranking score and the student-staff ratio over the years?     </vt:lpstr>
      <vt:lpstr>How does the percentage of international students vary across different years?     </vt:lpstr>
      <vt:lpstr>  What is the impact of a university's ranking on the number of international students it attracts?    </vt:lpstr>
      <vt:lpstr>Is there a relationship between a university's ranking score and the percentage of female students enrolled?      </vt:lpstr>
      <vt:lpstr>How does the percentage of international students affect a university's student-staff ratio?      </vt:lpstr>
      <vt:lpstr>Are there any significant trends or patterns in the rankings of universities from different countries?       </vt:lpstr>
      <vt:lpstr>PowerPoint Presentation</vt:lpstr>
      <vt:lpstr>     Calculate the country wise total Students?    </vt:lpstr>
      <vt:lpstr>How has the number of universities changed over the years in each country?       </vt:lpstr>
      <vt:lpstr>Analyze the Year wise International Students?         </vt:lpstr>
      <vt:lpstr>  Are there any common criteria used by different ranking systems?         </vt:lpstr>
      <vt:lpstr>   What is the trend in university rankings over the years according to each system?      </vt:lpstr>
      <vt:lpstr>How does the choice of ranking system affect a university's international student enrollment?      </vt:lpstr>
      <vt:lpstr>  Are there any criteria that have different weights in different ranking systems       </vt:lpstr>
      <vt:lpstr>How have the weights of ranking criteria changed over time?         </vt:lpstr>
      <vt:lpstr>Is there a relationship between a university's score and the student-staff ratio?       </vt:lpstr>
      <vt:lpstr>How does the number of female students different among universities?      </vt:lpstr>
      <vt:lpstr>What is the distribution of universities across different countries?       </vt:lpstr>
      <vt:lpstr>    How has the ranking of universities changed over the years?       </vt:lpstr>
      <vt:lpstr>What is the trend in the percentage of female students over time?       </vt:lpstr>
      <vt:lpstr>How has the ranking score of universities evolved over the years?       </vt:lpstr>
      <vt:lpstr>Is there a relationship between a university's ranking score and the number of students over time?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University Ranking Analysis</dc:title>
  <dc:creator>Hp</dc:creator>
  <cp:lastModifiedBy>Hp</cp:lastModifiedBy>
  <cp:revision>4</cp:revision>
  <dcterms:created xsi:type="dcterms:W3CDTF">2023-11-09T15:12:58Z</dcterms:created>
  <dcterms:modified xsi:type="dcterms:W3CDTF">2023-11-09T18:31:19Z</dcterms:modified>
</cp:coreProperties>
</file>