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6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9" autoAdjust="0"/>
    <p:restoredTop sz="91394" autoAdjust="0"/>
  </p:normalViewPr>
  <p:slideViewPr>
    <p:cSldViewPr snapToGrid="0">
      <p:cViewPr>
        <p:scale>
          <a:sx n="50" d="100"/>
          <a:sy n="50" d="100"/>
        </p:scale>
        <p:origin x="-1886" y="-278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441542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Автор и дата</a:t>
            </a:r>
          </a:p>
        </p:txBody>
      </p:sp>
      <p:sp>
        <p:nvSpPr>
          <p:cNvPr id="1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/>
          <a:p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  <a:lvl2pPr marL="0" indent="457200" defTabSz="587022">
              <a:lnSpc>
                <a:spcPct val="100000"/>
              </a:lnSpc>
              <a:buSzTx/>
              <a:buNone/>
              <a:defRPr b="1"/>
            </a:lvl2pPr>
            <a:lvl3pPr marL="0" indent="914400" defTabSz="587022">
              <a:lnSpc>
                <a:spcPct val="100000"/>
              </a:lnSpc>
              <a:buSzTx/>
              <a:buNone/>
              <a:defRPr b="1"/>
            </a:lvl3pPr>
            <a:lvl4pPr marL="0" indent="1371600" defTabSz="587022">
              <a:lnSpc>
                <a:spcPct val="100000"/>
              </a:lnSpc>
              <a:buSzTx/>
              <a:buNone/>
              <a:defRPr b="1"/>
            </a:lvl4pPr>
            <a:lvl5pPr marL="0" indent="1828800" defTabSz="587022">
              <a:lnSpc>
                <a:spcPct val="100000"/>
              </a:lnSpc>
              <a:buSzTx/>
              <a:buNone/>
              <a:defRPr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Информационное сообщение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SzTx/>
              <a:buNone/>
              <a:defRPr sz="38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457200" algn="ctr">
              <a:lnSpc>
                <a:spcPct val="80000"/>
              </a:lnSpc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914400" algn="ctr">
              <a:lnSpc>
                <a:spcPct val="80000"/>
              </a:lnSpc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1371600" algn="ctr">
              <a:lnSpc>
                <a:spcPct val="80000"/>
              </a:lnSpc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828800" algn="ctr">
              <a:lnSpc>
                <a:spcPct val="80000"/>
              </a:lnSpc>
              <a:buSzTx/>
              <a:buNone/>
              <a:defRPr sz="17600" b="1" spc="-176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lnSpc>
                <a:spcPct val="90000"/>
              </a:lnSpc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lnSpc>
                <a:spcPct val="90000"/>
              </a:lnSpc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lnSpc>
                <a:spcPct val="90000"/>
              </a:lnSpc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lnSpc>
                <a:spcPct val="90000"/>
              </a:lnSpc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lnSpc>
                <a:spcPct val="90000"/>
              </a:lnSpc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«Важная цитата»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Авторство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buSzTx/>
              <a:buNone/>
              <a:defRPr sz="2304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Авторство</a:t>
            </a:r>
          </a:p>
        </p:txBody>
      </p:sp>
      <p:sp>
        <p:nvSpPr>
          <p:cNvPr id="11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Тарелка пасты папарделле с зелёным маслом из петрушки, жареным фундуком и стружкой сыра пармезан"/>
          <p:cNvSpPr>
            <a:spLocks noGrp="1"/>
          </p:cNvSpPr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Миска салата с жареным рисом, варёными яйцами и палочками для еды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Тарелка с рублеными котлетами из лосося, салатом и хумусом"/>
          <p:cNvSpPr>
            <a:spLocks noGrp="1"/>
          </p:cNvSpPr>
          <p:nvPr>
            <p:ph type="pic" idx="23"/>
          </p:nvPr>
        </p:nvSpPr>
        <p:spPr>
          <a:xfrm>
            <a:off x="4984750" y="2749413"/>
            <a:ext cx="7937500" cy="923827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Миска салата с жареным рисом, варёными яйцами и палочками для еды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вокадо и лаймы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/>
          <a:p>
            <a:r>
              <a:t>Заголовок презентации</a:t>
            </a:r>
          </a:p>
        </p:txBody>
      </p:sp>
      <p:sp>
        <p:nvSpPr>
          <p:cNvPr id="2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  <a:lvl2pPr marL="0" indent="457200" defTabSz="587022">
              <a:lnSpc>
                <a:spcPct val="100000"/>
              </a:lnSpc>
              <a:buSzTx/>
              <a:buNone/>
              <a:defRPr b="1"/>
            </a:lvl2pPr>
            <a:lvl3pPr marL="0" indent="914400" defTabSz="587022">
              <a:lnSpc>
                <a:spcPct val="100000"/>
              </a:lnSpc>
              <a:buSzTx/>
              <a:buNone/>
              <a:defRPr b="1"/>
            </a:lvl3pPr>
            <a:lvl4pPr marL="0" indent="1371600" defTabSz="587022">
              <a:lnSpc>
                <a:spcPct val="100000"/>
              </a:lnSpc>
              <a:buSzTx/>
              <a:buNone/>
              <a:defRPr b="1"/>
            </a:lvl4pPr>
            <a:lvl5pPr marL="0" indent="1828800" defTabSz="587022">
              <a:lnSpc>
                <a:spcPct val="100000"/>
              </a:lnSpc>
              <a:buSzTx/>
              <a:buNone/>
              <a:defRPr b="1"/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Автор и дат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Автор и дата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арелка с рублеными котлетами из лосося, салатом и хумусом "/>
          <p:cNvSpPr>
            <a:spLocks noGrp="1"/>
          </p:cNvSpPr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  <a:lvl2pPr marL="0" indent="457200" defTabSz="587022">
              <a:lnSpc>
                <a:spcPct val="100000"/>
              </a:lnSpc>
              <a:buSzTx/>
              <a:buNone/>
              <a:defRPr b="1"/>
            </a:lvl2pPr>
            <a:lvl3pPr marL="0" indent="914400" defTabSz="587022">
              <a:lnSpc>
                <a:spcPct val="100000"/>
              </a:lnSpc>
              <a:buSzTx/>
              <a:buNone/>
              <a:defRPr b="1"/>
            </a:lvl3pPr>
            <a:lvl4pPr marL="0" indent="1371600" defTabSz="587022">
              <a:lnSpc>
                <a:spcPct val="100000"/>
              </a:lnSpc>
              <a:buSzTx/>
              <a:buNone/>
              <a:defRPr b="1"/>
            </a:lvl4pPr>
            <a:lvl5pPr marL="0" indent="1828800" defTabSz="587022">
              <a:lnSpc>
                <a:spcPct val="100000"/>
              </a:lnSpc>
              <a:buSzTx/>
              <a:buNone/>
              <a:defRPr b="1"/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r>
              <a:t>Заголовок слайда</a:t>
            </a:r>
          </a:p>
        </p:txBody>
      </p:sp>
      <p:sp>
        <p:nvSpPr>
          <p:cNvPr id="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3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44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Тарелка пасты папарделле с зелёным маслом из петрушки, жареным фундуком и стружкой сыра пармезан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62" name="Подзаголовок слайд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63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Заголовок раздела</a:t>
            </a:r>
          </a:p>
        </p:txBody>
      </p:sp>
      <p:sp>
        <p:nvSpPr>
          <p:cNvPr id="7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Подзаголовок слайда</a:t>
            </a:r>
          </a:p>
        </p:txBody>
      </p:sp>
      <p:sp>
        <p:nvSpPr>
          <p:cNvPr id="8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buSzTx/>
              <a:buNone/>
              <a:defRPr b="1"/>
            </a:lvl1pPr>
          </a:lstStyle>
          <a:p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45720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91440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137160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1828800">
              <a:lnSpc>
                <a:spcPct val="90000"/>
              </a:lnSpc>
              <a:spcBef>
                <a:spcPts val="1300"/>
              </a:spcBef>
              <a:buSzTx/>
              <a:buNone/>
              <a:defRPr sz="3800" spc="-38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Темы повестки дня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Заголовок слайда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Заголовок слайда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-79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81000" marR="0" indent="-381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635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016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397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778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159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2540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2921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302000" marR="0" indent="-254000" algn="l" defTabSz="1733930" rtl="0" latinLnBrk="0">
        <a:lnSpc>
          <a:spcPct val="150000"/>
        </a:lnSpc>
        <a:spcBef>
          <a:spcPts val="0"/>
        </a:spcBef>
        <a:spcAft>
          <a:spcPts val="0"/>
        </a:spcAft>
        <a:buClrTx/>
        <a:buSzPct val="123000"/>
        <a:buFontTx/>
        <a:buChar char="•"/>
        <a:tabLst/>
        <a:defRPr sz="2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Автор: Гуринович Андрей Викторович…"/>
          <p:cNvSpPr txBox="1">
            <a:spLocks noGrp="1"/>
          </p:cNvSpPr>
          <p:nvPr>
            <p:ph type="body" idx="21"/>
          </p:nvPr>
        </p:nvSpPr>
        <p:spPr>
          <a:xfrm>
            <a:off x="698500" y="8056708"/>
            <a:ext cx="11607801" cy="106184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lang="ru-RU" dirty="0"/>
              <a:t>Автор: </a:t>
            </a:r>
            <a:r>
              <a:rPr lang="ru-RU" dirty="0" smtClean="0"/>
              <a:t>Бирюков Андрей Дмитриевич</a:t>
            </a:r>
            <a:endParaRPr lang="ru-RU" dirty="0"/>
          </a:p>
          <a:p>
            <a:r>
              <a:rPr lang="ru-RU" dirty="0"/>
              <a:t>Руководитель: </a:t>
            </a:r>
            <a:r>
              <a:rPr lang="ru-RU" dirty="0" smtClean="0"/>
              <a:t>Богдан Евгений Валерьевич</a:t>
            </a:r>
            <a:endParaRPr lang="ru-RU" dirty="0"/>
          </a:p>
        </p:txBody>
      </p:sp>
      <p:sp>
        <p:nvSpPr>
          <p:cNvPr id="152" name="Программное средство для просмотра и…"/>
          <p:cNvSpPr txBox="1">
            <a:spLocks noGrp="1"/>
          </p:cNvSpPr>
          <p:nvPr>
            <p:ph type="ctrTitle"/>
          </p:nvPr>
        </p:nvSpPr>
        <p:spPr>
          <a:xfrm>
            <a:off x="698500" y="1854199"/>
            <a:ext cx="7287260" cy="3302001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Ритм игра на </a:t>
            </a:r>
            <a:r>
              <a:rPr lang="en-US" dirty="0" smtClean="0"/>
              <a:t>Unreal Engine 4, </a:t>
            </a:r>
            <a:r>
              <a:rPr lang="ru-RU" dirty="0" smtClean="0"/>
              <a:t>построенная на алгоритмах обработки цифровой спектрограммы</a:t>
            </a:r>
            <a:endParaRPr lang="ru-RU" dirty="0"/>
          </a:p>
        </p:txBody>
      </p:sp>
      <p:sp>
        <p:nvSpPr>
          <p:cNvPr id="153" name="bsuirSchedule"/>
          <p:cNvSpPr txBox="1">
            <a:spLocks noGrp="1"/>
          </p:cNvSpPr>
          <p:nvPr>
            <p:ph type="subTitle" sz="quarter" idx="1"/>
          </p:nvPr>
        </p:nvSpPr>
        <p:spPr>
          <a:xfrm>
            <a:off x="698499" y="5105400"/>
            <a:ext cx="6667674" cy="1456399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Наивное приложение для iOS и iPadOS;…"/>
          <p:cNvSpPr txBox="1">
            <a:spLocks noGrp="1"/>
          </p:cNvSpPr>
          <p:nvPr>
            <p:ph type="body" sz="quarter" idx="1"/>
          </p:nvPr>
        </p:nvSpPr>
        <p:spPr>
          <a:xfrm>
            <a:off x="698500" y="1721800"/>
            <a:ext cx="11607801" cy="310951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Разработать </a:t>
            </a:r>
            <a:r>
              <a:rPr lang="ru-RU" dirty="0" smtClean="0"/>
              <a:t>ритм игру </a:t>
            </a:r>
            <a:r>
              <a:rPr lang="ru-RU" dirty="0"/>
              <a:t>на </a:t>
            </a:r>
            <a:r>
              <a:rPr lang="en-US" dirty="0"/>
              <a:t>Unreal Engine 4, </a:t>
            </a:r>
            <a:r>
              <a:rPr lang="ru-RU" dirty="0" smtClean="0"/>
              <a:t>построенну</a:t>
            </a:r>
            <a:r>
              <a:rPr lang="ru-RU" dirty="0"/>
              <a:t>ю</a:t>
            </a:r>
            <a:r>
              <a:rPr lang="ru-RU" dirty="0" smtClean="0"/>
              <a:t> </a:t>
            </a:r>
            <a:r>
              <a:rPr lang="ru-RU" dirty="0"/>
              <a:t>на алгоритмах обработки цифровой спектрограммы, </a:t>
            </a:r>
            <a:r>
              <a:rPr lang="ru-RU" dirty="0" smtClean="0"/>
              <a:t>которая </a:t>
            </a:r>
            <a:r>
              <a:rPr lang="ru-RU" dirty="0"/>
              <a:t>будет</a:t>
            </a:r>
            <a:r>
              <a:rPr lang="en-US" dirty="0"/>
              <a:t>:</a:t>
            </a:r>
          </a:p>
          <a:p>
            <a:r>
              <a:rPr lang="ru-RU" dirty="0" err="1" smtClean="0"/>
              <a:t>нативным</a:t>
            </a:r>
            <a:r>
              <a:rPr lang="ru-RU" dirty="0" smtClean="0"/>
              <a:t> </a:t>
            </a:r>
            <a:r>
              <a:rPr lang="ru-RU" dirty="0"/>
              <a:t>приложением для </a:t>
            </a:r>
            <a:r>
              <a:rPr lang="en-US" dirty="0" smtClean="0"/>
              <a:t>Windows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 smtClean="0"/>
              <a:t>производить вычисление </a:t>
            </a:r>
            <a:r>
              <a:rPr lang="en-US" dirty="0" smtClean="0"/>
              <a:t>bpm </a:t>
            </a:r>
            <a:r>
              <a:rPr lang="ru-RU" dirty="0" smtClean="0"/>
              <a:t>на основе алгоритмов ЦОС</a:t>
            </a:r>
            <a:r>
              <a:rPr lang="ru-RU" dirty="0" smtClean="0"/>
              <a:t>;</a:t>
            </a:r>
            <a:endParaRPr lang="en-US" dirty="0" smtClean="0"/>
          </a:p>
          <a:p>
            <a:r>
              <a:rPr lang="ru-RU" dirty="0"/>
              <a:t>и</a:t>
            </a:r>
            <a:r>
              <a:rPr lang="ru-RU" dirty="0" smtClean="0"/>
              <a:t>меть </a:t>
            </a:r>
            <a:r>
              <a:rPr lang="ru-RU" dirty="0"/>
              <a:t>интуитивное для пользователя </a:t>
            </a:r>
            <a:r>
              <a:rPr lang="ru-RU" dirty="0" smtClean="0"/>
              <a:t>управление;</a:t>
            </a:r>
            <a:endParaRPr lang="ru-RU" dirty="0"/>
          </a:p>
          <a:p>
            <a:r>
              <a:rPr lang="ru-RU" dirty="0"/>
              <a:t>и</a:t>
            </a:r>
            <a:r>
              <a:rPr lang="ru-RU" dirty="0" smtClean="0"/>
              <a:t>меть </a:t>
            </a:r>
            <a:r>
              <a:rPr lang="ru-RU" dirty="0"/>
              <a:t>возможность добавлять </a:t>
            </a:r>
            <a:r>
              <a:rPr lang="ru-RU" dirty="0" smtClean="0"/>
              <a:t>собственные аудиофайлы поддерживаемого формата.</a:t>
            </a:r>
            <a:endParaRPr lang="ru-RU" dirty="0"/>
          </a:p>
        </p:txBody>
      </p:sp>
      <p:sp>
        <p:nvSpPr>
          <p:cNvPr id="157" name="Цели"/>
          <p:cNvSpPr txBox="1">
            <a:spLocks noGrp="1"/>
          </p:cNvSpPr>
          <p:nvPr>
            <p:ph type="body" idx="21"/>
          </p:nvPr>
        </p:nvSpPr>
        <p:spPr>
          <a:xfrm>
            <a:off x="698499" y="1058990"/>
            <a:ext cx="11607802" cy="67180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/>
          <a:p>
            <a:r>
              <a:rPr lang="ru-RU" dirty="0"/>
              <a:t>Цель</a:t>
            </a:r>
          </a:p>
        </p:txBody>
      </p:sp>
      <p:sp>
        <p:nvSpPr>
          <p:cNvPr id="158" name="1. Цели и задачи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67180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1. Цель и задачи</a:t>
            </a:r>
          </a:p>
        </p:txBody>
      </p:sp>
      <p:sp>
        <p:nvSpPr>
          <p:cNvPr id="159" name="Задачи"/>
          <p:cNvSpPr txBox="1"/>
          <p:nvPr/>
        </p:nvSpPr>
        <p:spPr>
          <a:xfrm>
            <a:off x="698499" y="4831311"/>
            <a:ext cx="11607802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 defTabSz="587022"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/>
              <a:t>Задачи</a:t>
            </a:r>
          </a:p>
        </p:txBody>
      </p:sp>
      <p:sp>
        <p:nvSpPr>
          <p:cNvPr id="160" name="Создание реляционной модели данных;…"/>
          <p:cNvSpPr txBox="1"/>
          <p:nvPr/>
        </p:nvSpPr>
        <p:spPr>
          <a:xfrm>
            <a:off x="698499" y="5494123"/>
            <a:ext cx="12276645" cy="3769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р</a:t>
            </a:r>
            <a:r>
              <a:rPr lang="ru-RU" dirty="0" smtClean="0"/>
              <a:t>азработка </a:t>
            </a:r>
            <a:r>
              <a:rPr lang="ru-RU" dirty="0" smtClean="0"/>
              <a:t>алгоритмов открытия аудиофайлов и чтения данных;</a:t>
            </a:r>
            <a:endParaRPr lang="ru-RU" dirty="0"/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р</a:t>
            </a:r>
            <a:r>
              <a:rPr lang="ru-RU" dirty="0" smtClean="0"/>
              <a:t>азработка </a:t>
            </a:r>
            <a:r>
              <a:rPr lang="ru-RU" dirty="0"/>
              <a:t>алгоритмов для преобразования данных в подходящий для </a:t>
            </a:r>
            <a:r>
              <a:rPr lang="ru-RU" dirty="0" smtClean="0"/>
              <a:t>анализа вид</a:t>
            </a:r>
            <a:r>
              <a:rPr lang="ru-RU" dirty="0"/>
              <a:t>;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р</a:t>
            </a:r>
            <a:r>
              <a:rPr lang="ru-RU" dirty="0" smtClean="0"/>
              <a:t>азработка </a:t>
            </a:r>
            <a:r>
              <a:rPr lang="ru-RU" dirty="0" smtClean="0"/>
              <a:t>алгоритмов анализа преобразованных аудиоданных;</a:t>
            </a:r>
            <a:endParaRPr lang="ru-RU" dirty="0"/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и</a:t>
            </a:r>
            <a:r>
              <a:rPr lang="ru-RU" dirty="0" smtClean="0"/>
              <a:t>нтеграция </a:t>
            </a:r>
            <a:r>
              <a:rPr lang="ru-RU" dirty="0" smtClean="0"/>
              <a:t>результатов анализа аудиоданных непосредственно в игровую логику;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р</a:t>
            </a:r>
            <a:r>
              <a:rPr lang="ru-RU" dirty="0" smtClean="0"/>
              <a:t>азработка </a:t>
            </a:r>
            <a:r>
              <a:rPr lang="ru-RU" dirty="0" smtClean="0"/>
              <a:t>базовых игровых механик;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р</a:t>
            </a:r>
            <a:r>
              <a:rPr lang="ru-RU" dirty="0" smtClean="0"/>
              <a:t>азработка </a:t>
            </a:r>
            <a:r>
              <a:rPr lang="ru-RU" dirty="0" smtClean="0"/>
              <a:t>пользовательского интерфейса;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sz="2000" dirty="0" smtClean="0">
                <a:solidFill>
                  <a:srgbClr val="000000"/>
                </a:solidFill>
                <a:sym typeface="Arial"/>
              </a:rPr>
              <a:t>разработка </a:t>
            </a:r>
            <a:r>
              <a:rPr lang="ru-RU" sz="2000" dirty="0">
                <a:solidFill>
                  <a:srgbClr val="000000"/>
                </a:solidFill>
                <a:sym typeface="Arial"/>
              </a:rPr>
              <a:t>интуитивного для пользователя </a:t>
            </a:r>
            <a:r>
              <a:rPr lang="ru-RU" sz="2000" dirty="0" smtClean="0">
                <a:solidFill>
                  <a:srgbClr val="000000"/>
                </a:solidFill>
                <a:sym typeface="Arial"/>
              </a:rPr>
              <a:t>управления.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2. Используемые технологии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67180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2. Используемые технологии</a:t>
            </a:r>
          </a:p>
        </p:txBody>
      </p:sp>
      <p:pic>
        <p:nvPicPr>
          <p:cNvPr id="1028" name="Picture 4" descr="C:\Users\Andrey\Downloads\unreal-engine-4-game-engine-video-game-others-c4485cd9d70f66dc6c0a22470f5db96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40" t="36690" r="359" b="36690"/>
          <a:stretch/>
        </p:blipFill>
        <p:spPr bwMode="auto">
          <a:xfrm>
            <a:off x="2686050" y="1493492"/>
            <a:ext cx="4762500" cy="207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drey\Downloads\pngwing.co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03" y="6737657"/>
            <a:ext cx="2133600" cy="203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Visual Studio Logo 201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7" t="31060" b="31109"/>
          <a:stretch/>
        </p:blipFill>
        <p:spPr bwMode="auto">
          <a:xfrm>
            <a:off x="2902000" y="4362078"/>
            <a:ext cx="5768774" cy="155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Andrey\Downloads\unreal-engine-4-game-engine-video-game-others-c4485cd9d70f66dc6c0a22470f5db96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" t="31643" r="61560" b="31643"/>
          <a:stretch/>
        </p:blipFill>
        <p:spPr bwMode="auto">
          <a:xfrm>
            <a:off x="704848" y="1493493"/>
            <a:ext cx="2091711" cy="207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Visual Studio lo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4" r="20067"/>
          <a:stretch/>
        </p:blipFill>
        <p:spPr bwMode="auto">
          <a:xfrm>
            <a:off x="893807" y="4369794"/>
            <a:ext cx="1699478" cy="15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02000" y="7125468"/>
            <a:ext cx="10094015" cy="12567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7339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500" b="0" i="0" u="none" strike="noStrike" cap="none" spc="30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Haettenschweiler" pitchFamily="34" charset="0"/>
                <a:cs typeface="Times New Roman" pitchFamily="18" charset="0"/>
                <a:sym typeface="Helvetica Neue"/>
              </a:rPr>
              <a:t>C</a:t>
            </a:r>
            <a:r>
              <a:rPr kumimoji="0" lang="en-US" sz="7500" b="0" i="0" u="none" strike="noStrike" cap="none" spc="30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+mj-lt"/>
                <a:cs typeface="Times New Roman" pitchFamily="18" charset="0"/>
                <a:sym typeface="Helvetica Neue"/>
              </a:rPr>
              <a:t>++</a:t>
            </a:r>
            <a:r>
              <a:rPr kumimoji="0" lang="en-US" sz="7500" b="0" i="0" u="none" strike="noStrike" cap="none" spc="300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Haettenschweiler" pitchFamily="34" charset="0"/>
                <a:cs typeface="Times New Roman" pitchFamily="18" charset="0"/>
                <a:sym typeface="Helvetica Neue"/>
              </a:rPr>
              <a:t> Programming Language</a:t>
            </a:r>
            <a:endParaRPr kumimoji="0" lang="ru-RU" sz="7500" b="0" i="0" u="none" strike="noStrike" cap="none" spc="300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FillTx/>
              <a:latin typeface="Haettenschweiler" pitchFamily="34" charset="0"/>
              <a:cs typeface="Times New Roman" pitchFamily="18" charset="0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Хранение данных в постоянном хранилище CoreData;…"/>
          <p:cNvSpPr txBox="1">
            <a:spLocks noGrp="1"/>
          </p:cNvSpPr>
          <p:nvPr>
            <p:ph type="body" sz="quarter" idx="1"/>
          </p:nvPr>
        </p:nvSpPr>
        <p:spPr>
          <a:xfrm>
            <a:off x="698498" y="1721801"/>
            <a:ext cx="7969251" cy="21629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 smtClean="0"/>
              <a:t>работа </a:t>
            </a:r>
            <a:r>
              <a:rPr lang="ru-RU" dirty="0" smtClean="0"/>
              <a:t>с аудиофайлами формата </a:t>
            </a:r>
            <a:r>
              <a:rPr lang="en-US" dirty="0" smtClean="0"/>
              <a:t>WAV</a:t>
            </a:r>
            <a:r>
              <a:rPr lang="ru-RU" dirty="0" smtClean="0"/>
              <a:t>;</a:t>
            </a:r>
            <a:endParaRPr lang="ru-RU" dirty="0"/>
          </a:p>
          <a:p>
            <a:r>
              <a:rPr lang="ru-RU" dirty="0"/>
              <a:t>р</a:t>
            </a:r>
            <a:r>
              <a:rPr lang="ru-RU" dirty="0" smtClean="0"/>
              <a:t>азбиение </a:t>
            </a:r>
            <a:r>
              <a:rPr lang="ru-RU" dirty="0" smtClean="0"/>
              <a:t>музыкальных </a:t>
            </a:r>
            <a:r>
              <a:rPr lang="ru-RU" dirty="0" err="1" smtClean="0"/>
              <a:t>сэмплов</a:t>
            </a:r>
            <a:r>
              <a:rPr lang="ru-RU" dirty="0" smtClean="0"/>
              <a:t> из амплитудно-временных в амплитудно-частотные отрезки посредством преобразования Фурье.</a:t>
            </a:r>
            <a:endParaRPr lang="ru-RU" dirty="0"/>
          </a:p>
        </p:txBody>
      </p:sp>
      <p:sp>
        <p:nvSpPr>
          <p:cNvPr id="168" name="Технические"/>
          <p:cNvSpPr txBox="1">
            <a:spLocks noGrp="1"/>
          </p:cNvSpPr>
          <p:nvPr>
            <p:ph type="body" idx="21"/>
          </p:nvPr>
        </p:nvSpPr>
        <p:spPr>
          <a:xfrm>
            <a:off x="698499" y="1058990"/>
            <a:ext cx="11607802" cy="67180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/>
          <a:p>
            <a:r>
              <a:rPr lang="ru-RU"/>
              <a:t>Технические</a:t>
            </a:r>
          </a:p>
        </p:txBody>
      </p:sp>
      <p:sp>
        <p:nvSpPr>
          <p:cNvPr id="169" name="Основные особенности разработки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671802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3. Основные особенности проекта</a:t>
            </a:r>
          </a:p>
        </p:txBody>
      </p:sp>
      <p:sp>
        <p:nvSpPr>
          <p:cNvPr id="170" name="Функциональные"/>
          <p:cNvSpPr txBox="1"/>
          <p:nvPr/>
        </p:nvSpPr>
        <p:spPr>
          <a:xfrm>
            <a:off x="698498" y="3521152"/>
            <a:ext cx="11607802" cy="671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 defTabSz="587022"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/>
              <a:t>Функциональные</a:t>
            </a:r>
          </a:p>
        </p:txBody>
      </p:sp>
      <p:sp>
        <p:nvSpPr>
          <p:cNvPr id="171" name="Возможность добавлять задания и отслеживать сроки их выполнения;…"/>
          <p:cNvSpPr txBox="1"/>
          <p:nvPr/>
        </p:nvSpPr>
        <p:spPr>
          <a:xfrm>
            <a:off x="698499" y="4183963"/>
            <a:ext cx="7950201" cy="5277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в</a:t>
            </a:r>
            <a:r>
              <a:rPr lang="ru-RU" dirty="0" smtClean="0"/>
              <a:t>озможность </a:t>
            </a:r>
            <a:r>
              <a:rPr lang="ru-RU" dirty="0"/>
              <a:t>добавлять </a:t>
            </a:r>
            <a:r>
              <a:rPr lang="ru-RU" dirty="0" smtClean="0"/>
              <a:t>собственные аудиофайлы;</a:t>
            </a:r>
            <a:endParaRPr lang="ru-RU" dirty="0"/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в</a:t>
            </a:r>
            <a:r>
              <a:rPr lang="ru-RU" dirty="0" smtClean="0"/>
              <a:t>озможность </a:t>
            </a:r>
            <a:r>
              <a:rPr lang="ru-RU" dirty="0" smtClean="0"/>
              <a:t>использовать собственные аудиофайлы во время игры;</a:t>
            </a:r>
            <a:endParaRPr lang="ru-RU" dirty="0"/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в</a:t>
            </a:r>
            <a:r>
              <a:rPr lang="ru-RU" dirty="0" smtClean="0"/>
              <a:t>озможность </a:t>
            </a:r>
            <a:r>
              <a:rPr lang="ru-RU" dirty="0" smtClean="0"/>
              <a:t>выбирать направление движения игрового персонажа;</a:t>
            </a:r>
            <a:endParaRPr lang="ru-RU" dirty="0"/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в</a:t>
            </a:r>
            <a:r>
              <a:rPr lang="ru-RU" dirty="0" smtClean="0"/>
              <a:t>озможность </a:t>
            </a:r>
            <a:r>
              <a:rPr lang="ru-RU" dirty="0" smtClean="0"/>
              <a:t>ставить игру на паузу в любой момент.</a:t>
            </a:r>
            <a:endParaRPr lang="ru-RU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Щткрытый исходный код;…"/>
          <p:cNvSpPr txBox="1">
            <a:spLocks noGrp="1"/>
          </p:cNvSpPr>
          <p:nvPr>
            <p:ph type="body" sz="half" idx="1"/>
          </p:nvPr>
        </p:nvSpPr>
        <p:spPr>
          <a:xfrm>
            <a:off x="613832" y="2821712"/>
            <a:ext cx="12242778" cy="398339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ru-RU" dirty="0" smtClean="0"/>
              <a:t>ткрытый </a:t>
            </a:r>
            <a:r>
              <a:rPr lang="ru-RU" dirty="0"/>
              <a:t>исходный код;</a:t>
            </a:r>
          </a:p>
          <a:p>
            <a:r>
              <a:rPr lang="ru-RU" dirty="0"/>
              <a:t>в</a:t>
            </a:r>
            <a:r>
              <a:rPr lang="ru-RU" dirty="0" smtClean="0"/>
              <a:t>озможность </a:t>
            </a:r>
            <a:r>
              <a:rPr lang="ru-RU" dirty="0"/>
              <a:t>добавлять </a:t>
            </a:r>
            <a:r>
              <a:rPr lang="ru-RU" dirty="0" smtClean="0"/>
              <a:t>собственные музыкальные композиции;</a:t>
            </a:r>
            <a:endParaRPr lang="ru-RU" dirty="0"/>
          </a:p>
          <a:p>
            <a:r>
              <a:rPr lang="ru-RU" dirty="0"/>
              <a:t>в</a:t>
            </a:r>
            <a:r>
              <a:rPr lang="ru-RU" dirty="0" smtClean="0"/>
              <a:t>озможность </a:t>
            </a:r>
            <a:r>
              <a:rPr lang="ru-RU" dirty="0" smtClean="0"/>
              <a:t>к лёгкому расширению продукта в дальнейшем;</a:t>
            </a:r>
          </a:p>
          <a:p>
            <a:r>
              <a:rPr lang="ru-RU" dirty="0"/>
              <a:t>с</a:t>
            </a:r>
            <a:r>
              <a:rPr lang="ru-RU" dirty="0" smtClean="0"/>
              <a:t>труктура </a:t>
            </a:r>
            <a:r>
              <a:rPr lang="ru-RU" dirty="0" smtClean="0"/>
              <a:t>проекта позволяет выставить отдельные элементы проекта на </a:t>
            </a:r>
            <a:r>
              <a:rPr lang="ru-RU" dirty="0" err="1" smtClean="0"/>
              <a:t>маркетплейс</a:t>
            </a:r>
            <a:r>
              <a:rPr lang="ru-RU" dirty="0" smtClean="0"/>
              <a:t> </a:t>
            </a:r>
            <a:r>
              <a:rPr lang="en-US" dirty="0" smtClean="0"/>
              <a:t>Epic Games, </a:t>
            </a:r>
            <a:r>
              <a:rPr lang="ru-RU" dirty="0" smtClean="0"/>
              <a:t>для последующей продажи этих элементов другим пользователям.</a:t>
            </a:r>
            <a:endParaRPr lang="ru-RU" dirty="0"/>
          </a:p>
        </p:txBody>
      </p:sp>
      <p:sp>
        <p:nvSpPr>
          <p:cNvPr id="206" name="Преимущества"/>
          <p:cNvSpPr txBox="1">
            <a:spLocks noGrp="1"/>
          </p:cNvSpPr>
          <p:nvPr>
            <p:ph type="body" idx="21"/>
          </p:nvPr>
        </p:nvSpPr>
        <p:spPr>
          <a:xfrm>
            <a:off x="613832" y="2305544"/>
            <a:ext cx="11607802" cy="67180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b"/>
          <a:lstStyle/>
          <a:p>
            <a:r>
              <a:rPr lang="ru-RU"/>
              <a:t>Преимущества</a:t>
            </a:r>
          </a:p>
        </p:txBody>
      </p:sp>
      <p:sp>
        <p:nvSpPr>
          <p:cNvPr id="207" name="9. Выводы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671802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4. </a:t>
            </a:r>
            <a:r>
              <a:rPr lang="ru-RU" dirty="0"/>
              <a:t>Выводы</a:t>
            </a:r>
          </a:p>
        </p:txBody>
      </p:sp>
      <p:sp>
        <p:nvSpPr>
          <p:cNvPr id="208" name="Недостатки"/>
          <p:cNvSpPr txBox="1"/>
          <p:nvPr/>
        </p:nvSpPr>
        <p:spPr>
          <a:xfrm>
            <a:off x="613832" y="6632481"/>
            <a:ext cx="11607802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 defTabSz="587022"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/>
              <a:t>Недостатки</a:t>
            </a:r>
          </a:p>
        </p:txBody>
      </p:sp>
      <p:sp>
        <p:nvSpPr>
          <p:cNvPr id="209" name="Отсутствие виджетов;…"/>
          <p:cNvSpPr txBox="1"/>
          <p:nvPr/>
        </p:nvSpPr>
        <p:spPr>
          <a:xfrm>
            <a:off x="613832" y="7128100"/>
            <a:ext cx="12276645" cy="1072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в</a:t>
            </a:r>
            <a:r>
              <a:rPr lang="ru-RU" dirty="0" smtClean="0"/>
              <a:t>ыпуск </a:t>
            </a:r>
            <a:r>
              <a:rPr lang="ru-RU" dirty="0" smtClean="0"/>
              <a:t>приложения только для одной операционной системы;</a:t>
            </a:r>
            <a:endParaRPr lang="ru-RU" dirty="0"/>
          </a:p>
        </p:txBody>
      </p:sp>
      <p:sp>
        <p:nvSpPr>
          <p:cNvPr id="210" name="Дипломный проект полностью завершён и подготовлен для выхода на рынок. Дальнейшему развитию приложения может поспособствовать открытый исходный код, который доступен на web-сервисе GitHub, где другие пользователи могут сообщать об ошибках, предлагать и р"/>
          <p:cNvSpPr txBox="1"/>
          <p:nvPr/>
        </p:nvSpPr>
        <p:spPr>
          <a:xfrm>
            <a:off x="613832" y="784054"/>
            <a:ext cx="11607802" cy="1693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 defTabSz="587022"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/>
              <a:t>Дипломный проект </a:t>
            </a:r>
            <a:r>
              <a:rPr lang="ru-RU" dirty="0" smtClean="0"/>
              <a:t>представляет из себя полностью готовый концепт проект. Для релиза данного проекта не хватает моделей объектов, графики, эффектов, а так же добавления магазина для последующей монетизации проекта.</a:t>
            </a:r>
            <a:endParaRPr lang="ru-RU" dirty="0"/>
          </a:p>
        </p:txBody>
      </p:sp>
      <p:sp>
        <p:nvSpPr>
          <p:cNvPr id="3" name="Недостатки">
            <a:extLst>
              <a:ext uri="{FF2B5EF4-FFF2-40B4-BE49-F238E27FC236}">
                <a16:creationId xmlns="" xmlns:a16="http://schemas.microsoft.com/office/drawing/2014/main" id="{0A372D5F-F70E-7506-B020-86E694362529}"/>
              </a:ext>
            </a:extLst>
          </p:cNvPr>
          <p:cNvSpPr txBox="1"/>
          <p:nvPr/>
        </p:nvSpPr>
        <p:spPr>
          <a:xfrm>
            <a:off x="579965" y="7757891"/>
            <a:ext cx="11607802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 defTabSz="587022"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/>
              <a:t>Перспективные идеи для улучшения</a:t>
            </a:r>
          </a:p>
        </p:txBody>
      </p:sp>
      <p:sp>
        <p:nvSpPr>
          <p:cNvPr id="4" name="Отсутствие виджетов;…">
            <a:extLst>
              <a:ext uri="{FF2B5EF4-FFF2-40B4-BE49-F238E27FC236}">
                <a16:creationId xmlns="" xmlns:a16="http://schemas.microsoft.com/office/drawing/2014/main" id="{2F8F5178-DDB2-ECC2-8A32-FF6F540AAF0B}"/>
              </a:ext>
            </a:extLst>
          </p:cNvPr>
          <p:cNvSpPr txBox="1"/>
          <p:nvPr/>
        </p:nvSpPr>
        <p:spPr>
          <a:xfrm>
            <a:off x="579965" y="8253510"/>
            <a:ext cx="12276645" cy="1072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/>
              <a:t>в</a:t>
            </a:r>
            <a:r>
              <a:rPr lang="ru-RU" dirty="0" smtClean="0"/>
              <a:t>ыход </a:t>
            </a:r>
            <a:r>
              <a:rPr lang="ru-RU" dirty="0" smtClean="0"/>
              <a:t>игры на мобильный платформах;</a:t>
            </a:r>
          </a:p>
          <a:p>
            <a:pPr marL="381000" indent="-381000" algn="l">
              <a:lnSpc>
                <a:spcPct val="150000"/>
              </a:lnSpc>
              <a:buSzPct val="123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lang="ru-RU" dirty="0" smtClean="0"/>
              <a:t>развитие </a:t>
            </a:r>
            <a:r>
              <a:rPr lang="ru-RU" dirty="0" smtClean="0"/>
              <a:t>собственной библиотеки треков для вовлечения новых игроков.</a:t>
            </a:r>
            <a:endParaRPr lang="ru-RU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290</Words>
  <Application>Microsoft Office PowerPoint</Application>
  <PresentationFormat>Произвольный</PresentationFormat>
  <Paragraphs>42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21_BasicWhite</vt:lpstr>
      <vt:lpstr>Ритм игра на Unreal Engine 4, построенная на алгоритмах обработки цифровой спектрограммы</vt:lpstr>
      <vt:lpstr>1. Цель и задачи</vt:lpstr>
      <vt:lpstr>2. Используемые технологии</vt:lpstr>
      <vt:lpstr>3. Основные особенности проекта</vt:lpstr>
      <vt:lpstr>4. 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средство для просмотра и  Обработки информации о расписании занятий</dc:title>
  <cp:lastModifiedBy>Андрей Бир</cp:lastModifiedBy>
  <cp:revision>34</cp:revision>
  <dcterms:modified xsi:type="dcterms:W3CDTF">2024-04-25T06:44:16Z</dcterms:modified>
</cp:coreProperties>
</file>