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90" r:id="rId3"/>
    <p:sldId id="296" r:id="rId4"/>
    <p:sldId id="291" r:id="rId5"/>
    <p:sldId id="292" r:id="rId6"/>
    <p:sldId id="295" r:id="rId7"/>
    <p:sldId id="293" r:id="rId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0"/>
    </p:embeddedFont>
    <p:embeddedFont>
      <p:font typeface="Figtree" panose="020B0604020202020204" charset="0"/>
      <p:regular r:id="rId11"/>
      <p:bold r:id="rId12"/>
      <p:italic r:id="rId13"/>
      <p:boldItalic r:id="rId14"/>
    </p:embeddedFont>
    <p:embeddedFont>
      <p:font typeface="Fira Sans Extra Condensed" panose="020B0503050000020004" pitchFamily="34" charset="0"/>
      <p:regular r:id="rId15"/>
      <p:bold r:id="rId16"/>
      <p:italic r:id="rId17"/>
      <p:boldItalic r:id="rId18"/>
    </p:embeddedFont>
    <p:embeddedFont>
      <p:font typeface="Heebo" pitchFamily="2" charset="-79"/>
      <p:regular r:id="rId19"/>
      <p:bold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3B0"/>
    <a:srgbClr val="F42E31"/>
    <a:srgbClr val="005074"/>
    <a:srgbClr val="43586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447" autoAdjust="0"/>
  </p:normalViewPr>
  <p:slideViewPr>
    <p:cSldViewPr snapToGrid="0">
      <p:cViewPr varScale="1">
        <p:scale>
          <a:sx n="84" d="100"/>
          <a:sy n="84" d="100"/>
        </p:scale>
        <p:origin x="780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Spécialité 1</c:v>
                </c:pt>
              </c:strCache>
            </c:strRef>
          </c:tx>
          <c:spPr>
            <a:solidFill>
              <a:srgbClr val="F42E31"/>
            </a:solidFill>
            <a:ln>
              <a:solidFill>
                <a:srgbClr val="27272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700" b="0" i="0" u="none" strike="noStrike" kern="1200" baseline="0">
                    <a:solidFill>
                      <a:sysClr val="windowText" lastClr="000000"/>
                    </a:solidFill>
                    <a:latin typeface="Fira Sans Extra Condensed" panose="020B0503050000020004" pitchFamily="34" charset="0"/>
                    <a:ea typeface="+mn-ea"/>
                    <a:cs typeface="Times New Roman" panose="02020603050405020304" pitchFamily="18" charset="0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LLC Anglais/Espagnol</c:v>
                </c:pt>
                <c:pt idx="1">
                  <c:v>Humanites, Litterature Et Philosophie</c:v>
                </c:pt>
                <c:pt idx="2">
                  <c:v>Hist.-Geo. Geopolitique &amp; Sc.politiques</c:v>
                </c:pt>
                <c:pt idx="3">
                  <c:v>Mathématiques</c:v>
                </c:pt>
                <c:pt idx="4">
                  <c:v>Sciences/Gestion du numérique</c:v>
                </c:pt>
                <c:pt idx="5">
                  <c:v>Sciences Economiques Et Sociales</c:v>
                </c:pt>
                <c:pt idx="6">
                  <c:v>SVT/Phys-Ch/Ing</c:v>
                </c:pt>
                <c:pt idx="7">
                  <c:v>Art/Culture</c:v>
                </c:pt>
              </c:strCache>
            </c:strRef>
          </c:cat>
          <c:val>
            <c:numRef>
              <c:f>Sheet1!$B$2:$B$9</c:f>
              <c:numCache>
                <c:formatCode>0</c:formatCode>
                <c:ptCount val="8"/>
                <c:pt idx="0">
                  <c:v>49.024390243902438</c:v>
                </c:pt>
                <c:pt idx="1">
                  <c:v>52.31707317073171</c:v>
                </c:pt>
                <c:pt idx="2">
                  <c:v>39.756097560975611</c:v>
                </c:pt>
                <c:pt idx="3">
                  <c:v>49.268292682926827</c:v>
                </c:pt>
                <c:pt idx="4">
                  <c:v>55.975609756097569</c:v>
                </c:pt>
                <c:pt idx="5">
                  <c:v>36.829268292682926</c:v>
                </c:pt>
                <c:pt idx="6">
                  <c:v>49.390243902439025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D8-4F5B-9170-D9A47BF604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Spécialité 2</c:v>
                </c:pt>
              </c:strCache>
            </c:strRef>
          </c:tx>
          <c:spPr>
            <a:solidFill>
              <a:srgbClr val="005074"/>
            </a:solidFill>
            <a:ln>
              <a:solidFill>
                <a:srgbClr val="27272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700" b="0" i="0" u="none" strike="noStrike" kern="1200" baseline="0">
                    <a:solidFill>
                      <a:sysClr val="windowText" lastClr="000000"/>
                    </a:solidFill>
                    <a:latin typeface="Fira Sans Extra Condensed" panose="020B0503050000020004" pitchFamily="34" charset="0"/>
                    <a:ea typeface="+mn-ea"/>
                    <a:cs typeface="Times New Roman" panose="02020603050405020304" pitchFamily="18" charset="0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LLC Anglais/Espagnol</c:v>
                </c:pt>
                <c:pt idx="1">
                  <c:v>Humanites, Litterature Et Philosophie</c:v>
                </c:pt>
                <c:pt idx="2">
                  <c:v>Hist.-Geo. Geopolitique &amp; Sc.politiques</c:v>
                </c:pt>
                <c:pt idx="3">
                  <c:v>Mathématiques</c:v>
                </c:pt>
                <c:pt idx="4">
                  <c:v>Sciences/Gestion du numérique</c:v>
                </c:pt>
                <c:pt idx="5">
                  <c:v>Sciences Economiques Et Sociales</c:v>
                </c:pt>
                <c:pt idx="6">
                  <c:v>SVT/Phys-Ch/Ing</c:v>
                </c:pt>
                <c:pt idx="7">
                  <c:v>Art/Culture</c:v>
                </c:pt>
              </c:strCache>
            </c:strRef>
          </c:cat>
          <c:val>
            <c:numRef>
              <c:f>Sheet1!$C$2:$C$9</c:f>
              <c:numCache>
                <c:formatCode>0</c:formatCode>
                <c:ptCount val="8"/>
                <c:pt idx="1">
                  <c:v>76.585365853658544</c:v>
                </c:pt>
                <c:pt idx="2">
                  <c:v>68.536585365853668</c:v>
                </c:pt>
                <c:pt idx="3">
                  <c:v>36.341463414634148</c:v>
                </c:pt>
                <c:pt idx="4">
                  <c:v>37.926829268292686</c:v>
                </c:pt>
                <c:pt idx="5">
                  <c:v>42.804878048780488</c:v>
                </c:pt>
                <c:pt idx="6">
                  <c:v>49.756097560975611</c:v>
                </c:pt>
                <c:pt idx="7">
                  <c:v>50.853658536585364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D8-4F5B-9170-D9A47BF604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Spécialité abandonnée</c:v>
                </c:pt>
              </c:strCache>
            </c:strRef>
          </c:tx>
          <c:spPr>
            <a:solidFill>
              <a:srgbClr val="E0B3B0"/>
            </a:solidFill>
            <a:ln>
              <a:solidFill>
                <a:srgbClr val="27272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700" b="0" i="0" u="none" strike="noStrike" kern="1200" baseline="0">
                    <a:solidFill>
                      <a:sysClr val="windowText" lastClr="000000"/>
                    </a:solidFill>
                    <a:latin typeface="Fira Sans Extra Condensed" panose="020B0503050000020004" pitchFamily="34" charset="0"/>
                    <a:ea typeface="+mn-ea"/>
                    <a:cs typeface="Times New Roman" panose="02020603050405020304" pitchFamily="18" charset="0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LLC Anglais/Espagnol</c:v>
                </c:pt>
                <c:pt idx="1">
                  <c:v>Humanites, Litterature Et Philosophie</c:v>
                </c:pt>
                <c:pt idx="2">
                  <c:v>Hist.-Geo. Geopolitique &amp; Sc.politiques</c:v>
                </c:pt>
                <c:pt idx="3">
                  <c:v>Mathématiques</c:v>
                </c:pt>
                <c:pt idx="4">
                  <c:v>Sciences/Gestion du numérique</c:v>
                </c:pt>
                <c:pt idx="5">
                  <c:v>Sciences Economiques Et Sociales</c:v>
                </c:pt>
                <c:pt idx="6">
                  <c:v>SVT/Phys-Ch/Ing</c:v>
                </c:pt>
                <c:pt idx="7">
                  <c:v>Art/Culture</c:v>
                </c:pt>
              </c:strCache>
            </c:strRef>
          </c:cat>
          <c:val>
            <c:numRef>
              <c:f>Sheet1!$D$2:$D$9</c:f>
              <c:numCache>
                <c:formatCode>0</c:formatCode>
                <c:ptCount val="8"/>
                <c:pt idx="0">
                  <c:v>35.853658536585364</c:v>
                </c:pt>
                <c:pt idx="1">
                  <c:v>48.414634146341463</c:v>
                </c:pt>
                <c:pt idx="2">
                  <c:v>38.048780487804876</c:v>
                </c:pt>
                <c:pt idx="3">
                  <c:v>40.243902439024396</c:v>
                </c:pt>
                <c:pt idx="4">
                  <c:v>52.804878048780488</c:v>
                </c:pt>
                <c:pt idx="5">
                  <c:v>55.121951219512198</c:v>
                </c:pt>
                <c:pt idx="6">
                  <c:v>46.585365853658537</c:v>
                </c:pt>
                <c:pt idx="7">
                  <c:v>51.219512195121951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D8-4F5B-9170-D9A47BF604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577048271"/>
        <c:axId val="1639541455"/>
      </c:barChart>
      <c:catAx>
        <c:axId val="15770482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fr-FR" sz="1400" cap="none" dirty="0">
                    <a:solidFill>
                      <a:sysClr val="windowText" lastClr="000000"/>
                    </a:solidFill>
                    <a:latin typeface="Fira Sans Extra Condensed" panose="020B0503050000020004" pitchFamily="34" charset="0"/>
                    <a:cs typeface="Times New Roman" panose="02020603050405020304" pitchFamily="18" charset="0"/>
                  </a:rPr>
                  <a:t>Spécialités des candidats en terminale générale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cap="all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20" normalizeH="0" baseline="0">
                <a:solidFill>
                  <a:sysClr val="windowText" lastClr="000000"/>
                </a:solidFill>
                <a:latin typeface="Fira Sans Extra Condensed" panose="020B0503050000020004" pitchFamily="34" charset="0"/>
                <a:ea typeface="+mn-ea"/>
                <a:cs typeface="Times New Roman" panose="02020603050405020304" pitchFamily="18" charset="0"/>
              </a:defRPr>
            </a:pPr>
            <a:endParaRPr lang="fr-FR"/>
          </a:p>
        </c:txPr>
        <c:crossAx val="1639541455"/>
        <c:crosses val="autoZero"/>
        <c:auto val="1"/>
        <c:lblAlgn val="ctr"/>
        <c:lblOffset val="100"/>
        <c:noMultiLvlLbl val="0"/>
      </c:catAx>
      <c:valAx>
        <c:axId val="1639541455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fr-FR" sz="1100" cap="none" dirty="0">
                    <a:solidFill>
                      <a:sysClr val="windowText" lastClr="000000"/>
                    </a:solidFill>
                    <a:latin typeface="Fira Sans Extra Condensed" panose="020B0503050000020004" pitchFamily="34" charset="0"/>
                    <a:cs typeface="Times New Roman" panose="02020603050405020304" pitchFamily="18" charset="0"/>
                  </a:rPr>
                  <a:t>Classement moyen</a:t>
                </a:r>
                <a:r>
                  <a:rPr lang="fr-FR" sz="1100" cap="none" baseline="0" dirty="0">
                    <a:solidFill>
                      <a:sysClr val="windowText" lastClr="000000"/>
                    </a:solidFill>
                    <a:latin typeface="Fira Sans Extra Condensed" panose="020B0503050000020004" pitchFamily="34" charset="0"/>
                    <a:cs typeface="Times New Roman" panose="02020603050405020304" pitchFamily="18" charset="0"/>
                  </a:rPr>
                  <a:t> (sur 100)</a:t>
                </a:r>
                <a:endParaRPr lang="fr-FR" sz="1100" cap="none" dirty="0">
                  <a:solidFill>
                    <a:sysClr val="windowText" lastClr="000000"/>
                  </a:solidFill>
                  <a:latin typeface="Fira Sans Extra Condensed" panose="020B0503050000020004" pitchFamily="34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fr-F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ysClr val="windowText" lastClr="000000"/>
                </a:solidFill>
                <a:latin typeface="Fira Sans Extra Condensed" panose="020B0503050000020004" pitchFamily="34" charset="0"/>
                <a:ea typeface="+mn-ea"/>
                <a:cs typeface="Times New Roman" panose="02020603050405020304" pitchFamily="18" charset="0"/>
              </a:defRPr>
            </a:pPr>
            <a:endParaRPr lang="fr-FR"/>
          </a:p>
        </c:txPr>
        <c:crossAx val="1577048271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A7B36E-27F8-4648-9C25-5FE5372F43D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2BA5F45A-A70C-4CC9-BEEF-BEE78E8B6986}">
      <dgm:prSet phldrT="[Texte]" custT="1"/>
      <dgm:spPr>
        <a:solidFill>
          <a:srgbClr val="005074">
            <a:alpha val="90000"/>
          </a:srgbClr>
        </a:solidFill>
        <a:ln>
          <a:solidFill>
            <a:schemeClr val="tx1"/>
          </a:solidFill>
        </a:ln>
      </dgm:spPr>
      <dgm:t>
        <a:bodyPr/>
        <a:lstStyle/>
        <a:p>
          <a:r>
            <a:rPr lang="fr-FR" sz="1600" b="0" dirty="0">
              <a:solidFill>
                <a:schemeClr val="bg1"/>
              </a:solidFill>
              <a:latin typeface="Fira Sans Extra Condensed" panose="020B0503050000020004" pitchFamily="34" charset="0"/>
            </a:rPr>
            <a:t>Importance des Mathématiques relative</a:t>
          </a:r>
        </a:p>
      </dgm:t>
    </dgm:pt>
    <dgm:pt modelId="{BC09D609-629D-4E52-8F75-55468B83EBD5}" type="parTrans" cxnId="{C6BBA8D3-1770-4F87-A992-C4366970B84B}">
      <dgm:prSet/>
      <dgm:spPr/>
      <dgm:t>
        <a:bodyPr/>
        <a:lstStyle/>
        <a:p>
          <a:endParaRPr lang="fr-FR"/>
        </a:p>
      </dgm:t>
    </dgm:pt>
    <dgm:pt modelId="{81D0BB76-9663-4814-B161-C3D9617B0246}" type="sibTrans" cxnId="{C6BBA8D3-1770-4F87-A992-C4366970B84B}">
      <dgm:prSet/>
      <dgm:spPr/>
      <dgm:t>
        <a:bodyPr/>
        <a:lstStyle/>
        <a:p>
          <a:endParaRPr lang="fr-FR"/>
        </a:p>
      </dgm:t>
    </dgm:pt>
    <dgm:pt modelId="{E15687F5-A7C8-46BD-8C0E-148D8C7C37CD}">
      <dgm:prSet phldrT="[Texte]" custT="1"/>
      <dgm:spPr>
        <a:solidFill>
          <a:srgbClr val="005074">
            <a:alpha val="90000"/>
          </a:srgbClr>
        </a:solidFill>
        <a:ln>
          <a:solidFill>
            <a:schemeClr val="tx1"/>
          </a:solidFill>
        </a:ln>
      </dgm:spPr>
      <dgm:t>
        <a:bodyPr/>
        <a:lstStyle/>
        <a:p>
          <a:r>
            <a:rPr lang="fr-FR" sz="1600" b="0" dirty="0">
              <a:solidFill>
                <a:schemeClr val="bg1"/>
              </a:solidFill>
              <a:latin typeface="Fira Sans Extra Condensed" panose="020B0503050000020004" pitchFamily="34" charset="0"/>
            </a:rPr>
            <a:t>Similitude et cohérence dans le classement entre Troyes et Reims</a:t>
          </a:r>
        </a:p>
      </dgm:t>
    </dgm:pt>
    <dgm:pt modelId="{5A59A252-CD36-47BC-95F0-E93B5EDB902E}" type="parTrans" cxnId="{AC165E09-A5B6-403F-81BC-847ADC90A09D}">
      <dgm:prSet/>
      <dgm:spPr/>
      <dgm:t>
        <a:bodyPr/>
        <a:lstStyle/>
        <a:p>
          <a:endParaRPr lang="fr-FR"/>
        </a:p>
      </dgm:t>
    </dgm:pt>
    <dgm:pt modelId="{2400836B-0976-4173-8A48-9D4AB61DD0A2}" type="sibTrans" cxnId="{AC165E09-A5B6-403F-81BC-847ADC90A09D}">
      <dgm:prSet/>
      <dgm:spPr/>
      <dgm:t>
        <a:bodyPr/>
        <a:lstStyle/>
        <a:p>
          <a:endParaRPr lang="fr-FR"/>
        </a:p>
      </dgm:t>
    </dgm:pt>
    <dgm:pt modelId="{1C99BC90-BFED-4220-8114-CD8BF5096101}">
      <dgm:prSet custT="1"/>
      <dgm:spPr>
        <a:solidFill>
          <a:srgbClr val="005074">
            <a:alpha val="90000"/>
          </a:srgbClr>
        </a:solidFill>
        <a:ln>
          <a:solidFill>
            <a:schemeClr val="tx1"/>
          </a:solidFill>
        </a:ln>
      </dgm:spPr>
      <dgm:t>
        <a:bodyPr/>
        <a:lstStyle/>
        <a:p>
          <a:r>
            <a:rPr lang="fr-FR" sz="1600" b="0" dirty="0">
              <a:solidFill>
                <a:schemeClr val="bg1"/>
              </a:solidFill>
              <a:latin typeface="Fira Sans Extra Condensed" panose="020B0503050000020004" pitchFamily="34" charset="0"/>
            </a:rPr>
            <a:t>Profils privilégiés : « Nouveaux ES »</a:t>
          </a:r>
        </a:p>
      </dgm:t>
    </dgm:pt>
    <dgm:pt modelId="{ED10142A-8793-4520-93B9-D56F5F880600}" type="parTrans" cxnId="{07805081-A482-4161-80B9-1E33AC4CB71C}">
      <dgm:prSet/>
      <dgm:spPr/>
      <dgm:t>
        <a:bodyPr/>
        <a:lstStyle/>
        <a:p>
          <a:endParaRPr lang="fr-FR"/>
        </a:p>
      </dgm:t>
    </dgm:pt>
    <dgm:pt modelId="{30C2D88C-98E9-499F-B2BC-D243777C0056}" type="sibTrans" cxnId="{07805081-A482-4161-80B9-1E33AC4CB71C}">
      <dgm:prSet/>
      <dgm:spPr/>
      <dgm:t>
        <a:bodyPr/>
        <a:lstStyle/>
        <a:p>
          <a:endParaRPr lang="fr-FR"/>
        </a:p>
      </dgm:t>
    </dgm:pt>
    <dgm:pt modelId="{C5604518-B10A-4B33-94FA-737021D24317}">
      <dgm:prSet custT="1"/>
      <dgm:spPr>
        <a:solidFill>
          <a:srgbClr val="005074">
            <a:alpha val="90000"/>
          </a:srgbClr>
        </a:solidFill>
        <a:ln>
          <a:solidFill>
            <a:schemeClr val="tx1"/>
          </a:solidFill>
        </a:ln>
      </dgm:spPr>
      <dgm:t>
        <a:bodyPr/>
        <a:lstStyle/>
        <a:p>
          <a:r>
            <a:rPr lang="fr-FR" sz="1600" b="0" dirty="0">
              <a:solidFill>
                <a:schemeClr val="bg1"/>
              </a:solidFill>
              <a:latin typeface="Fira Sans Extra Condensed" panose="020B0503050000020004" pitchFamily="34" charset="0"/>
            </a:rPr>
            <a:t>Formations générales et ingénieurs privilégiées</a:t>
          </a:r>
        </a:p>
      </dgm:t>
    </dgm:pt>
    <dgm:pt modelId="{2FA6B5B0-699A-466F-A279-5E4D55D1A45A}" type="parTrans" cxnId="{225AE535-0F48-4E05-9506-34396197AA14}">
      <dgm:prSet/>
      <dgm:spPr/>
      <dgm:t>
        <a:bodyPr/>
        <a:lstStyle/>
        <a:p>
          <a:endParaRPr lang="fr-FR"/>
        </a:p>
      </dgm:t>
    </dgm:pt>
    <dgm:pt modelId="{E6EE664E-98EF-4282-9460-D801F3163F46}" type="sibTrans" cxnId="{225AE535-0F48-4E05-9506-34396197AA14}">
      <dgm:prSet/>
      <dgm:spPr/>
      <dgm:t>
        <a:bodyPr/>
        <a:lstStyle/>
        <a:p>
          <a:endParaRPr lang="fr-FR"/>
        </a:p>
      </dgm:t>
    </dgm:pt>
    <dgm:pt modelId="{1C0662F8-5FEB-438B-A6BA-DE7177F9EC81}" type="pres">
      <dgm:prSet presAssocID="{FAA7B36E-27F8-4648-9C25-5FE5372F43D0}" presName="Name0" presStyleCnt="0">
        <dgm:presLayoutVars>
          <dgm:chMax val="7"/>
          <dgm:chPref val="7"/>
          <dgm:dir/>
        </dgm:presLayoutVars>
      </dgm:prSet>
      <dgm:spPr/>
    </dgm:pt>
    <dgm:pt modelId="{C7B4A3AA-9A90-4FC4-BF05-7F10BAD04EBB}" type="pres">
      <dgm:prSet presAssocID="{FAA7B36E-27F8-4648-9C25-5FE5372F43D0}" presName="Name1" presStyleCnt="0"/>
      <dgm:spPr/>
    </dgm:pt>
    <dgm:pt modelId="{77C9E4A1-CE6F-49BC-B833-60BB0EE6979A}" type="pres">
      <dgm:prSet presAssocID="{FAA7B36E-27F8-4648-9C25-5FE5372F43D0}" presName="cycle" presStyleCnt="0"/>
      <dgm:spPr/>
    </dgm:pt>
    <dgm:pt modelId="{44B3ED5D-0E76-4C44-AD44-AC5F4EF9B529}" type="pres">
      <dgm:prSet presAssocID="{FAA7B36E-27F8-4648-9C25-5FE5372F43D0}" presName="srcNode" presStyleLbl="node1" presStyleIdx="0" presStyleCnt="4"/>
      <dgm:spPr/>
    </dgm:pt>
    <dgm:pt modelId="{40DEBE6C-7601-48BF-B6D2-2B74FC392FED}" type="pres">
      <dgm:prSet presAssocID="{FAA7B36E-27F8-4648-9C25-5FE5372F43D0}" presName="conn" presStyleLbl="parChTrans1D2" presStyleIdx="0" presStyleCnt="1"/>
      <dgm:spPr/>
    </dgm:pt>
    <dgm:pt modelId="{AD590D83-DC53-49D8-B4D6-C6BAE240D26D}" type="pres">
      <dgm:prSet presAssocID="{FAA7B36E-27F8-4648-9C25-5FE5372F43D0}" presName="extraNode" presStyleLbl="node1" presStyleIdx="0" presStyleCnt="4"/>
      <dgm:spPr/>
    </dgm:pt>
    <dgm:pt modelId="{9AE2D7F0-CBA9-4232-AD4E-CBB372386567}" type="pres">
      <dgm:prSet presAssocID="{FAA7B36E-27F8-4648-9C25-5FE5372F43D0}" presName="dstNode" presStyleLbl="node1" presStyleIdx="0" presStyleCnt="4"/>
      <dgm:spPr/>
    </dgm:pt>
    <dgm:pt modelId="{00DE8727-40E6-4FE2-9FDD-CB7F300693EA}" type="pres">
      <dgm:prSet presAssocID="{C5604518-B10A-4B33-94FA-737021D24317}" presName="text_1" presStyleLbl="node1" presStyleIdx="0" presStyleCnt="4">
        <dgm:presLayoutVars>
          <dgm:bulletEnabled val="1"/>
        </dgm:presLayoutVars>
      </dgm:prSet>
      <dgm:spPr/>
    </dgm:pt>
    <dgm:pt modelId="{687DA932-6179-4F27-B308-040231CBF0B0}" type="pres">
      <dgm:prSet presAssocID="{C5604518-B10A-4B33-94FA-737021D24317}" presName="accent_1" presStyleCnt="0"/>
      <dgm:spPr/>
    </dgm:pt>
    <dgm:pt modelId="{6787640E-8E06-4271-91F1-FCC067DB51E8}" type="pres">
      <dgm:prSet presAssocID="{C5604518-B10A-4B33-94FA-737021D24317}" presName="accentRepeatNode" presStyleLbl="solidFgAcc1" presStyleIdx="0" presStyleCnt="4"/>
      <dgm:spPr>
        <a:ln>
          <a:solidFill>
            <a:srgbClr val="F42E31"/>
          </a:solidFill>
        </a:ln>
      </dgm:spPr>
    </dgm:pt>
    <dgm:pt modelId="{BF387C45-3FF9-483D-9DFC-1D9CA165FEF2}" type="pres">
      <dgm:prSet presAssocID="{2BA5F45A-A70C-4CC9-BEEF-BEE78E8B6986}" presName="text_2" presStyleLbl="node1" presStyleIdx="1" presStyleCnt="4">
        <dgm:presLayoutVars>
          <dgm:bulletEnabled val="1"/>
        </dgm:presLayoutVars>
      </dgm:prSet>
      <dgm:spPr/>
    </dgm:pt>
    <dgm:pt modelId="{4AFB5839-9173-4F2F-9D10-E82C6BEA4310}" type="pres">
      <dgm:prSet presAssocID="{2BA5F45A-A70C-4CC9-BEEF-BEE78E8B6986}" presName="accent_2" presStyleCnt="0"/>
      <dgm:spPr/>
    </dgm:pt>
    <dgm:pt modelId="{605F70BE-F02C-4E19-A89A-6F5E7C136E57}" type="pres">
      <dgm:prSet presAssocID="{2BA5F45A-A70C-4CC9-BEEF-BEE78E8B6986}" presName="accentRepeatNode" presStyleLbl="solidFgAcc1" presStyleIdx="1" presStyleCnt="4"/>
      <dgm:spPr>
        <a:ln>
          <a:solidFill>
            <a:srgbClr val="F42E31"/>
          </a:solidFill>
        </a:ln>
      </dgm:spPr>
    </dgm:pt>
    <dgm:pt modelId="{000A61E5-7026-4AE3-9201-81CB256D8CF0}" type="pres">
      <dgm:prSet presAssocID="{1C99BC90-BFED-4220-8114-CD8BF5096101}" presName="text_3" presStyleLbl="node1" presStyleIdx="2" presStyleCnt="4">
        <dgm:presLayoutVars>
          <dgm:bulletEnabled val="1"/>
        </dgm:presLayoutVars>
      </dgm:prSet>
      <dgm:spPr/>
    </dgm:pt>
    <dgm:pt modelId="{AED3D49C-DFB7-4994-BA2F-6691B347D29E}" type="pres">
      <dgm:prSet presAssocID="{1C99BC90-BFED-4220-8114-CD8BF5096101}" presName="accent_3" presStyleCnt="0"/>
      <dgm:spPr/>
    </dgm:pt>
    <dgm:pt modelId="{1C7FE29A-0A6F-4189-9228-66F2908E364C}" type="pres">
      <dgm:prSet presAssocID="{1C99BC90-BFED-4220-8114-CD8BF5096101}" presName="accentRepeatNode" presStyleLbl="solidFgAcc1" presStyleIdx="2" presStyleCnt="4"/>
      <dgm:spPr>
        <a:ln>
          <a:solidFill>
            <a:srgbClr val="F42E31"/>
          </a:solidFill>
        </a:ln>
      </dgm:spPr>
    </dgm:pt>
    <dgm:pt modelId="{9E974D4F-B144-4483-8961-B9A83DBB8B29}" type="pres">
      <dgm:prSet presAssocID="{E15687F5-A7C8-46BD-8C0E-148D8C7C37CD}" presName="text_4" presStyleLbl="node1" presStyleIdx="3" presStyleCnt="4">
        <dgm:presLayoutVars>
          <dgm:bulletEnabled val="1"/>
        </dgm:presLayoutVars>
      </dgm:prSet>
      <dgm:spPr/>
    </dgm:pt>
    <dgm:pt modelId="{3247259B-75BC-4D9A-8E43-804D61BC61F8}" type="pres">
      <dgm:prSet presAssocID="{E15687F5-A7C8-46BD-8C0E-148D8C7C37CD}" presName="accent_4" presStyleCnt="0"/>
      <dgm:spPr/>
    </dgm:pt>
    <dgm:pt modelId="{8DE49100-2E14-4FA5-88AF-404F404A205A}" type="pres">
      <dgm:prSet presAssocID="{E15687F5-A7C8-46BD-8C0E-148D8C7C37CD}" presName="accentRepeatNode" presStyleLbl="solidFgAcc1" presStyleIdx="3" presStyleCnt="4"/>
      <dgm:spPr>
        <a:ln>
          <a:solidFill>
            <a:srgbClr val="F42E31"/>
          </a:solidFill>
        </a:ln>
      </dgm:spPr>
    </dgm:pt>
  </dgm:ptLst>
  <dgm:cxnLst>
    <dgm:cxn modelId="{AC165E09-A5B6-403F-81BC-847ADC90A09D}" srcId="{FAA7B36E-27F8-4648-9C25-5FE5372F43D0}" destId="{E15687F5-A7C8-46BD-8C0E-148D8C7C37CD}" srcOrd="3" destOrd="0" parTransId="{5A59A252-CD36-47BC-95F0-E93B5EDB902E}" sibTransId="{2400836B-0976-4173-8A48-9D4AB61DD0A2}"/>
    <dgm:cxn modelId="{759BEF2B-2AF4-4A01-AEE6-65770326B9E0}" type="presOf" srcId="{E15687F5-A7C8-46BD-8C0E-148D8C7C37CD}" destId="{9E974D4F-B144-4483-8961-B9A83DBB8B29}" srcOrd="0" destOrd="0" presId="urn:microsoft.com/office/officeart/2008/layout/VerticalCurvedList"/>
    <dgm:cxn modelId="{225AE535-0F48-4E05-9506-34396197AA14}" srcId="{FAA7B36E-27F8-4648-9C25-5FE5372F43D0}" destId="{C5604518-B10A-4B33-94FA-737021D24317}" srcOrd="0" destOrd="0" parTransId="{2FA6B5B0-699A-466F-A279-5E4D55D1A45A}" sibTransId="{E6EE664E-98EF-4282-9460-D801F3163F46}"/>
    <dgm:cxn modelId="{1F0DE03C-4149-4494-9A8E-355F6A9A32AD}" type="presOf" srcId="{1C99BC90-BFED-4220-8114-CD8BF5096101}" destId="{000A61E5-7026-4AE3-9201-81CB256D8CF0}" srcOrd="0" destOrd="0" presId="urn:microsoft.com/office/officeart/2008/layout/VerticalCurvedList"/>
    <dgm:cxn modelId="{07805081-A482-4161-80B9-1E33AC4CB71C}" srcId="{FAA7B36E-27F8-4648-9C25-5FE5372F43D0}" destId="{1C99BC90-BFED-4220-8114-CD8BF5096101}" srcOrd="2" destOrd="0" parTransId="{ED10142A-8793-4520-93B9-D56F5F880600}" sibTransId="{30C2D88C-98E9-499F-B2BC-D243777C0056}"/>
    <dgm:cxn modelId="{BD674EB6-B27E-4B8F-951B-6E9A100EF9A7}" type="presOf" srcId="{2BA5F45A-A70C-4CC9-BEEF-BEE78E8B6986}" destId="{BF387C45-3FF9-483D-9DFC-1D9CA165FEF2}" srcOrd="0" destOrd="0" presId="urn:microsoft.com/office/officeart/2008/layout/VerticalCurvedList"/>
    <dgm:cxn modelId="{06F8A3C7-A5D4-47EB-927E-433378AD06E7}" type="presOf" srcId="{C5604518-B10A-4B33-94FA-737021D24317}" destId="{00DE8727-40E6-4FE2-9FDD-CB7F300693EA}" srcOrd="0" destOrd="0" presId="urn:microsoft.com/office/officeart/2008/layout/VerticalCurvedList"/>
    <dgm:cxn modelId="{82786BD2-3BD4-4576-BC39-817BD25CBDDE}" type="presOf" srcId="{E6EE664E-98EF-4282-9460-D801F3163F46}" destId="{40DEBE6C-7601-48BF-B6D2-2B74FC392FED}" srcOrd="0" destOrd="0" presId="urn:microsoft.com/office/officeart/2008/layout/VerticalCurvedList"/>
    <dgm:cxn modelId="{C6BBA8D3-1770-4F87-A992-C4366970B84B}" srcId="{FAA7B36E-27F8-4648-9C25-5FE5372F43D0}" destId="{2BA5F45A-A70C-4CC9-BEEF-BEE78E8B6986}" srcOrd="1" destOrd="0" parTransId="{BC09D609-629D-4E52-8F75-55468B83EBD5}" sibTransId="{81D0BB76-9663-4814-B161-C3D9617B0246}"/>
    <dgm:cxn modelId="{E8ECB3EE-3ED2-406A-A373-B735468F7439}" type="presOf" srcId="{FAA7B36E-27F8-4648-9C25-5FE5372F43D0}" destId="{1C0662F8-5FEB-438B-A6BA-DE7177F9EC81}" srcOrd="0" destOrd="0" presId="urn:microsoft.com/office/officeart/2008/layout/VerticalCurvedList"/>
    <dgm:cxn modelId="{4CC1CDCA-8667-4926-A5E1-3E7C14E3F2CA}" type="presParOf" srcId="{1C0662F8-5FEB-438B-A6BA-DE7177F9EC81}" destId="{C7B4A3AA-9A90-4FC4-BF05-7F10BAD04EBB}" srcOrd="0" destOrd="0" presId="urn:microsoft.com/office/officeart/2008/layout/VerticalCurvedList"/>
    <dgm:cxn modelId="{3789278B-735A-4C16-8D77-ACFBFC56A3F8}" type="presParOf" srcId="{C7B4A3AA-9A90-4FC4-BF05-7F10BAD04EBB}" destId="{77C9E4A1-CE6F-49BC-B833-60BB0EE6979A}" srcOrd="0" destOrd="0" presId="urn:microsoft.com/office/officeart/2008/layout/VerticalCurvedList"/>
    <dgm:cxn modelId="{B8E1D030-2C59-4BA5-BBF6-82238B67A1D4}" type="presParOf" srcId="{77C9E4A1-CE6F-49BC-B833-60BB0EE6979A}" destId="{44B3ED5D-0E76-4C44-AD44-AC5F4EF9B529}" srcOrd="0" destOrd="0" presId="urn:microsoft.com/office/officeart/2008/layout/VerticalCurvedList"/>
    <dgm:cxn modelId="{D910C945-5AEC-45BF-93B7-4FC92C5DDB0C}" type="presParOf" srcId="{77C9E4A1-CE6F-49BC-B833-60BB0EE6979A}" destId="{40DEBE6C-7601-48BF-B6D2-2B74FC392FED}" srcOrd="1" destOrd="0" presId="urn:microsoft.com/office/officeart/2008/layout/VerticalCurvedList"/>
    <dgm:cxn modelId="{CA8B1F7D-4B10-4C98-A946-2A4697A164FE}" type="presParOf" srcId="{77C9E4A1-CE6F-49BC-B833-60BB0EE6979A}" destId="{AD590D83-DC53-49D8-B4D6-C6BAE240D26D}" srcOrd="2" destOrd="0" presId="urn:microsoft.com/office/officeart/2008/layout/VerticalCurvedList"/>
    <dgm:cxn modelId="{E58C776C-E66B-4090-BC64-A69C18D89F9F}" type="presParOf" srcId="{77C9E4A1-CE6F-49BC-B833-60BB0EE6979A}" destId="{9AE2D7F0-CBA9-4232-AD4E-CBB372386567}" srcOrd="3" destOrd="0" presId="urn:microsoft.com/office/officeart/2008/layout/VerticalCurvedList"/>
    <dgm:cxn modelId="{F5C80A09-F8E9-4474-A751-9065C6D4F263}" type="presParOf" srcId="{C7B4A3AA-9A90-4FC4-BF05-7F10BAD04EBB}" destId="{00DE8727-40E6-4FE2-9FDD-CB7F300693EA}" srcOrd="1" destOrd="0" presId="urn:microsoft.com/office/officeart/2008/layout/VerticalCurvedList"/>
    <dgm:cxn modelId="{335583FD-93A9-4D4C-B8C8-83B45460300F}" type="presParOf" srcId="{C7B4A3AA-9A90-4FC4-BF05-7F10BAD04EBB}" destId="{687DA932-6179-4F27-B308-040231CBF0B0}" srcOrd="2" destOrd="0" presId="urn:microsoft.com/office/officeart/2008/layout/VerticalCurvedList"/>
    <dgm:cxn modelId="{19E31ED9-2A1A-45C2-8272-E189856129B9}" type="presParOf" srcId="{687DA932-6179-4F27-B308-040231CBF0B0}" destId="{6787640E-8E06-4271-91F1-FCC067DB51E8}" srcOrd="0" destOrd="0" presId="urn:microsoft.com/office/officeart/2008/layout/VerticalCurvedList"/>
    <dgm:cxn modelId="{0E69DC9A-D5CE-4B8B-ACB3-EDE33A32C114}" type="presParOf" srcId="{C7B4A3AA-9A90-4FC4-BF05-7F10BAD04EBB}" destId="{BF387C45-3FF9-483D-9DFC-1D9CA165FEF2}" srcOrd="3" destOrd="0" presId="urn:microsoft.com/office/officeart/2008/layout/VerticalCurvedList"/>
    <dgm:cxn modelId="{4C87BE2C-82AF-4CCF-A1D6-50AF85B9AF47}" type="presParOf" srcId="{C7B4A3AA-9A90-4FC4-BF05-7F10BAD04EBB}" destId="{4AFB5839-9173-4F2F-9D10-E82C6BEA4310}" srcOrd="4" destOrd="0" presId="urn:microsoft.com/office/officeart/2008/layout/VerticalCurvedList"/>
    <dgm:cxn modelId="{63665013-157A-4904-8E9D-25C310472F19}" type="presParOf" srcId="{4AFB5839-9173-4F2F-9D10-E82C6BEA4310}" destId="{605F70BE-F02C-4E19-A89A-6F5E7C136E57}" srcOrd="0" destOrd="0" presId="urn:microsoft.com/office/officeart/2008/layout/VerticalCurvedList"/>
    <dgm:cxn modelId="{3D5125BA-465D-4E1C-88A8-3B259056593E}" type="presParOf" srcId="{C7B4A3AA-9A90-4FC4-BF05-7F10BAD04EBB}" destId="{000A61E5-7026-4AE3-9201-81CB256D8CF0}" srcOrd="5" destOrd="0" presId="urn:microsoft.com/office/officeart/2008/layout/VerticalCurvedList"/>
    <dgm:cxn modelId="{DC232881-2C27-4987-B743-526FB6469A76}" type="presParOf" srcId="{C7B4A3AA-9A90-4FC4-BF05-7F10BAD04EBB}" destId="{AED3D49C-DFB7-4994-BA2F-6691B347D29E}" srcOrd="6" destOrd="0" presId="urn:microsoft.com/office/officeart/2008/layout/VerticalCurvedList"/>
    <dgm:cxn modelId="{ABCD691A-D3AD-4792-B73C-5857682ED585}" type="presParOf" srcId="{AED3D49C-DFB7-4994-BA2F-6691B347D29E}" destId="{1C7FE29A-0A6F-4189-9228-66F2908E364C}" srcOrd="0" destOrd="0" presId="urn:microsoft.com/office/officeart/2008/layout/VerticalCurvedList"/>
    <dgm:cxn modelId="{91A2FBF5-FF0F-45CD-B0E2-8BBCE242E9D8}" type="presParOf" srcId="{C7B4A3AA-9A90-4FC4-BF05-7F10BAD04EBB}" destId="{9E974D4F-B144-4483-8961-B9A83DBB8B29}" srcOrd="7" destOrd="0" presId="urn:microsoft.com/office/officeart/2008/layout/VerticalCurvedList"/>
    <dgm:cxn modelId="{8E601F55-3125-43CD-ABD3-D8885CB682BB}" type="presParOf" srcId="{C7B4A3AA-9A90-4FC4-BF05-7F10BAD04EBB}" destId="{3247259B-75BC-4D9A-8E43-804D61BC61F8}" srcOrd="8" destOrd="0" presId="urn:microsoft.com/office/officeart/2008/layout/VerticalCurvedList"/>
    <dgm:cxn modelId="{34BF2B95-0C71-48D0-97A2-4BB14CBC5B66}" type="presParOf" srcId="{3247259B-75BC-4D9A-8E43-804D61BC61F8}" destId="{8DE49100-2E14-4FA5-88AF-404F404A205A}" srcOrd="0" destOrd="0" presId="urn:microsoft.com/office/officeart/2008/layout/VerticalCurvedList"/>
  </dgm:cxnLst>
  <dgm:bg>
    <a:solidFill>
      <a:srgbClr val="FFFFFF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EBE6C-7601-48BF-B6D2-2B74FC392FED}">
      <dsp:nvSpPr>
        <dsp:cNvPr id="0" name=""/>
        <dsp:cNvSpPr/>
      </dsp:nvSpPr>
      <dsp:spPr>
        <a:xfrm>
          <a:off x="-4428443" y="-679187"/>
          <a:ext cx="5275747" cy="5275747"/>
        </a:xfrm>
        <a:prstGeom prst="blockArc">
          <a:avLst>
            <a:gd name="adj1" fmla="val 18900000"/>
            <a:gd name="adj2" fmla="val 2700000"/>
            <a:gd name="adj3" fmla="val 40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E8727-40E6-4FE2-9FDD-CB7F300693EA}">
      <dsp:nvSpPr>
        <dsp:cNvPr id="0" name=""/>
        <dsp:cNvSpPr/>
      </dsp:nvSpPr>
      <dsp:spPr>
        <a:xfrm>
          <a:off x="443852" y="301167"/>
          <a:ext cx="5307483" cy="602648"/>
        </a:xfrm>
        <a:prstGeom prst="rect">
          <a:avLst/>
        </a:prstGeom>
        <a:solidFill>
          <a:srgbClr val="005074">
            <a:alpha val="90000"/>
          </a:srgb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35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chemeClr val="bg1"/>
              </a:solidFill>
              <a:latin typeface="Fira Sans Extra Condensed" panose="020B0503050000020004" pitchFamily="34" charset="0"/>
            </a:rPr>
            <a:t>Formations générales et ingénieurs privilégiées</a:t>
          </a:r>
        </a:p>
      </dsp:txBody>
      <dsp:txXfrm>
        <a:off x="443852" y="301167"/>
        <a:ext cx="5307483" cy="602648"/>
      </dsp:txXfrm>
    </dsp:sp>
    <dsp:sp modelId="{6787640E-8E06-4271-91F1-FCC067DB51E8}">
      <dsp:nvSpPr>
        <dsp:cNvPr id="0" name=""/>
        <dsp:cNvSpPr/>
      </dsp:nvSpPr>
      <dsp:spPr>
        <a:xfrm>
          <a:off x="67196" y="225836"/>
          <a:ext cx="753310" cy="7533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42E3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387C45-3FF9-483D-9DFC-1D9CA165FEF2}">
      <dsp:nvSpPr>
        <dsp:cNvPr id="0" name=""/>
        <dsp:cNvSpPr/>
      </dsp:nvSpPr>
      <dsp:spPr>
        <a:xfrm>
          <a:off x="789364" y="1205297"/>
          <a:ext cx="4961971" cy="602648"/>
        </a:xfrm>
        <a:prstGeom prst="rect">
          <a:avLst/>
        </a:prstGeom>
        <a:solidFill>
          <a:srgbClr val="005074">
            <a:alpha val="90000"/>
          </a:srgb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35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chemeClr val="bg1"/>
              </a:solidFill>
              <a:latin typeface="Fira Sans Extra Condensed" panose="020B0503050000020004" pitchFamily="34" charset="0"/>
            </a:rPr>
            <a:t>Importance des Mathématiques relative</a:t>
          </a:r>
        </a:p>
      </dsp:txBody>
      <dsp:txXfrm>
        <a:off x="789364" y="1205297"/>
        <a:ext cx="4961971" cy="602648"/>
      </dsp:txXfrm>
    </dsp:sp>
    <dsp:sp modelId="{605F70BE-F02C-4E19-A89A-6F5E7C136E57}">
      <dsp:nvSpPr>
        <dsp:cNvPr id="0" name=""/>
        <dsp:cNvSpPr/>
      </dsp:nvSpPr>
      <dsp:spPr>
        <a:xfrm>
          <a:off x="412708" y="1129965"/>
          <a:ext cx="753310" cy="7533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42E3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A61E5-7026-4AE3-9201-81CB256D8CF0}">
      <dsp:nvSpPr>
        <dsp:cNvPr id="0" name=""/>
        <dsp:cNvSpPr/>
      </dsp:nvSpPr>
      <dsp:spPr>
        <a:xfrm>
          <a:off x="789364" y="2109426"/>
          <a:ext cx="4961971" cy="602648"/>
        </a:xfrm>
        <a:prstGeom prst="rect">
          <a:avLst/>
        </a:prstGeom>
        <a:solidFill>
          <a:srgbClr val="005074">
            <a:alpha val="90000"/>
          </a:srgb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35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chemeClr val="bg1"/>
              </a:solidFill>
              <a:latin typeface="Fira Sans Extra Condensed" panose="020B0503050000020004" pitchFamily="34" charset="0"/>
            </a:rPr>
            <a:t>Profils privilégiés : « Nouveaux ES »</a:t>
          </a:r>
        </a:p>
      </dsp:txBody>
      <dsp:txXfrm>
        <a:off x="789364" y="2109426"/>
        <a:ext cx="4961971" cy="602648"/>
      </dsp:txXfrm>
    </dsp:sp>
    <dsp:sp modelId="{1C7FE29A-0A6F-4189-9228-66F2908E364C}">
      <dsp:nvSpPr>
        <dsp:cNvPr id="0" name=""/>
        <dsp:cNvSpPr/>
      </dsp:nvSpPr>
      <dsp:spPr>
        <a:xfrm>
          <a:off x="412708" y="2034095"/>
          <a:ext cx="753310" cy="7533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42E3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74D4F-B144-4483-8961-B9A83DBB8B29}">
      <dsp:nvSpPr>
        <dsp:cNvPr id="0" name=""/>
        <dsp:cNvSpPr/>
      </dsp:nvSpPr>
      <dsp:spPr>
        <a:xfrm>
          <a:off x="443852" y="3013555"/>
          <a:ext cx="5307483" cy="602648"/>
        </a:xfrm>
        <a:prstGeom prst="rect">
          <a:avLst/>
        </a:prstGeom>
        <a:solidFill>
          <a:srgbClr val="005074">
            <a:alpha val="90000"/>
          </a:srgb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35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chemeClr val="bg1"/>
              </a:solidFill>
              <a:latin typeface="Fira Sans Extra Condensed" panose="020B0503050000020004" pitchFamily="34" charset="0"/>
            </a:rPr>
            <a:t>Similitude et cohérence dans le classement entre Troyes et Reims</a:t>
          </a:r>
        </a:p>
      </dsp:txBody>
      <dsp:txXfrm>
        <a:off x="443852" y="3013555"/>
        <a:ext cx="5307483" cy="602648"/>
      </dsp:txXfrm>
    </dsp:sp>
    <dsp:sp modelId="{8DE49100-2E14-4FA5-88AF-404F404A205A}">
      <dsp:nvSpPr>
        <dsp:cNvPr id="0" name=""/>
        <dsp:cNvSpPr/>
      </dsp:nvSpPr>
      <dsp:spPr>
        <a:xfrm>
          <a:off x="67196" y="2938224"/>
          <a:ext cx="753310" cy="7533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42E3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" y="414000"/>
            <a:ext cx="8229600" cy="14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" y="1702950"/>
            <a:ext cx="822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21450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21450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61">
          <p15:clr>
            <a:srgbClr val="EA4335"/>
          </p15:clr>
        </p15:guide>
        <p15:guide id="4" orient="horz" pos="29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8.sv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6 faits insolites sur Parcoursup - Hello Charly">
            <a:extLst>
              <a:ext uri="{FF2B5EF4-FFF2-40B4-BE49-F238E27FC236}">
                <a16:creationId xmlns:a16="http://schemas.microsoft.com/office/drawing/2014/main" id="{165E934E-7022-ABDF-2425-B108C7AF3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860"/>
            <a:ext cx="7071360" cy="39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457200" y="0"/>
            <a:ext cx="8229600" cy="18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/>
              <a:t>Analyse des candidats de Parcoursup (2022/2023)</a:t>
            </a:r>
            <a:endParaRPr sz="4400"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543904" y="1845600"/>
            <a:ext cx="8229600" cy="473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Licence Economie-Gestion – URCA (Troyes et Reims)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D2FFD-0EA6-95E8-8E18-FB227DE43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5315"/>
            <a:ext cx="8229600" cy="931200"/>
          </a:xfrm>
        </p:spPr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15" name="Google Shape;275;p34">
            <a:extLst>
              <a:ext uri="{FF2B5EF4-FFF2-40B4-BE49-F238E27FC236}">
                <a16:creationId xmlns:a16="http://schemas.microsoft.com/office/drawing/2014/main" id="{569A7BE3-6A21-A543-3DF1-B79F9B85F596}"/>
              </a:ext>
            </a:extLst>
          </p:cNvPr>
          <p:cNvSpPr txBox="1">
            <a:spLocks/>
          </p:cNvSpPr>
          <p:nvPr/>
        </p:nvSpPr>
        <p:spPr>
          <a:xfrm>
            <a:off x="3655011" y="4000018"/>
            <a:ext cx="283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400"/>
              <a:buFont typeface="Figtree"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Figtree"/>
                <a:sym typeface="Figtree"/>
              </a:rPr>
              <a:t>Vérification de l’hypothèse avancée</a:t>
            </a: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Figtree"/>
              <a:sym typeface="Figtree"/>
            </a:endParaRPr>
          </a:p>
        </p:txBody>
      </p:sp>
      <p:sp>
        <p:nvSpPr>
          <p:cNvPr id="16" name="Google Shape;276;p34">
            <a:extLst>
              <a:ext uri="{FF2B5EF4-FFF2-40B4-BE49-F238E27FC236}">
                <a16:creationId xmlns:a16="http://schemas.microsoft.com/office/drawing/2014/main" id="{3AD1DE55-CB31-C41D-4BF1-4C0A27F4662F}"/>
              </a:ext>
            </a:extLst>
          </p:cNvPr>
          <p:cNvSpPr txBox="1">
            <a:spLocks/>
          </p:cNvSpPr>
          <p:nvPr/>
        </p:nvSpPr>
        <p:spPr>
          <a:xfrm>
            <a:off x="1539239" y="2277254"/>
            <a:ext cx="291882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400"/>
              <a:buFont typeface="Figtree"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Figtree"/>
                <a:sym typeface="Figtree"/>
              </a:rPr>
              <a:t>Analyse du classement des candidats par type de formation</a:t>
            </a:r>
          </a:p>
        </p:txBody>
      </p:sp>
      <p:sp>
        <p:nvSpPr>
          <p:cNvPr id="17" name="Google Shape;277;p34">
            <a:extLst>
              <a:ext uri="{FF2B5EF4-FFF2-40B4-BE49-F238E27FC236}">
                <a16:creationId xmlns:a16="http://schemas.microsoft.com/office/drawing/2014/main" id="{85747E8A-6700-87EA-814B-6B1BB2C7BD50}"/>
              </a:ext>
            </a:extLst>
          </p:cNvPr>
          <p:cNvSpPr txBox="1">
            <a:spLocks/>
          </p:cNvSpPr>
          <p:nvPr/>
        </p:nvSpPr>
        <p:spPr>
          <a:xfrm>
            <a:off x="5415288" y="2277254"/>
            <a:ext cx="283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400"/>
              <a:buFont typeface="Figtree"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Figtree"/>
                <a:sym typeface="Figtree"/>
              </a:rPr>
              <a:t>Analyse du classement des candidats en terminale générale</a:t>
            </a:r>
          </a:p>
        </p:txBody>
      </p:sp>
      <p:sp>
        <p:nvSpPr>
          <p:cNvPr id="18" name="Google Shape;279;p34">
            <a:extLst>
              <a:ext uri="{FF2B5EF4-FFF2-40B4-BE49-F238E27FC236}">
                <a16:creationId xmlns:a16="http://schemas.microsoft.com/office/drawing/2014/main" id="{9DCE9EAD-42C0-D29E-64B3-B769DF8D3BD3}"/>
              </a:ext>
            </a:extLst>
          </p:cNvPr>
          <p:cNvSpPr txBox="1">
            <a:spLocks/>
          </p:cNvSpPr>
          <p:nvPr/>
        </p:nvSpPr>
        <p:spPr>
          <a:xfrm>
            <a:off x="884463" y="1791517"/>
            <a:ext cx="734700" cy="66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3000"/>
              <a:buFont typeface="Heebo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rgbClr val="F42E31"/>
                </a:solidFill>
                <a:effectLst/>
                <a:uLnTx/>
                <a:uFillTx/>
                <a:latin typeface="Heebo"/>
                <a:cs typeface="Heebo"/>
                <a:sym typeface="Heebo"/>
              </a:rPr>
              <a:t>01</a:t>
            </a:r>
          </a:p>
        </p:txBody>
      </p:sp>
      <p:sp>
        <p:nvSpPr>
          <p:cNvPr id="21" name="Google Shape;283;p34">
            <a:extLst>
              <a:ext uri="{FF2B5EF4-FFF2-40B4-BE49-F238E27FC236}">
                <a16:creationId xmlns:a16="http://schemas.microsoft.com/office/drawing/2014/main" id="{C45F1410-4E25-ACE3-445F-AE111C8CABC0}"/>
              </a:ext>
            </a:extLst>
          </p:cNvPr>
          <p:cNvSpPr txBox="1">
            <a:spLocks/>
          </p:cNvSpPr>
          <p:nvPr/>
        </p:nvSpPr>
        <p:spPr>
          <a:xfrm>
            <a:off x="1539240" y="1945379"/>
            <a:ext cx="3223259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400"/>
              <a:buFont typeface="Bebas Neue"/>
              <a:buNone/>
              <a:tabLst/>
              <a:defRPr/>
            </a:pPr>
            <a:r>
              <a:rPr lang="fr-FR" sz="2800" dirty="0">
                <a:solidFill>
                  <a:srgbClr val="161616"/>
                </a:solidFill>
              </a:rPr>
              <a:t>Macro-vision</a:t>
            </a:r>
            <a:endParaRPr kumimoji="0" lang="fr-FR" sz="2800" b="1" i="0" u="none" strike="noStrike" kern="0" cap="none" spc="0" normalizeH="0" baseline="0" noProof="0" dirty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Heebo"/>
              <a:cs typeface="Heebo"/>
              <a:sym typeface="Heebo"/>
            </a:endParaRPr>
          </a:p>
        </p:txBody>
      </p:sp>
      <p:sp>
        <p:nvSpPr>
          <p:cNvPr id="22" name="Google Shape;284;p34">
            <a:extLst>
              <a:ext uri="{FF2B5EF4-FFF2-40B4-BE49-F238E27FC236}">
                <a16:creationId xmlns:a16="http://schemas.microsoft.com/office/drawing/2014/main" id="{52F08CF4-C012-E64E-B795-2E921E7677CD}"/>
              </a:ext>
            </a:extLst>
          </p:cNvPr>
          <p:cNvSpPr txBox="1">
            <a:spLocks/>
          </p:cNvSpPr>
          <p:nvPr/>
        </p:nvSpPr>
        <p:spPr>
          <a:xfrm>
            <a:off x="5415288" y="1945379"/>
            <a:ext cx="2838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400"/>
              <a:buFont typeface="Bebas Neue"/>
              <a:buNone/>
              <a:tabLst/>
              <a:defRPr/>
            </a:pPr>
            <a:r>
              <a:rPr kumimoji="0" lang="fr-FR" sz="2800" b="1" i="0" u="none" strike="noStrike" kern="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Heebo"/>
                <a:cs typeface="Heebo"/>
                <a:sym typeface="Heebo"/>
              </a:rPr>
              <a:t>Miro-vision</a:t>
            </a:r>
          </a:p>
        </p:txBody>
      </p:sp>
      <p:sp>
        <p:nvSpPr>
          <p:cNvPr id="23" name="Google Shape;285;p34">
            <a:extLst>
              <a:ext uri="{FF2B5EF4-FFF2-40B4-BE49-F238E27FC236}">
                <a16:creationId xmlns:a16="http://schemas.microsoft.com/office/drawing/2014/main" id="{53B33BED-75D6-466B-264E-D7F9A5D038A8}"/>
              </a:ext>
            </a:extLst>
          </p:cNvPr>
          <p:cNvSpPr txBox="1">
            <a:spLocks/>
          </p:cNvSpPr>
          <p:nvPr/>
        </p:nvSpPr>
        <p:spPr>
          <a:xfrm>
            <a:off x="3655011" y="3658827"/>
            <a:ext cx="2812376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400"/>
              <a:buFont typeface="Bebas Neue"/>
              <a:buNone/>
              <a:tabLst/>
              <a:defRPr/>
            </a:pPr>
            <a:r>
              <a:rPr kumimoji="0" lang="fr-FR" sz="2800" b="1" i="0" u="none" strike="noStrike" kern="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Heebo"/>
                <a:cs typeface="Heebo"/>
                <a:sym typeface="Heebo"/>
              </a:rPr>
              <a:t>Validation</a:t>
            </a:r>
          </a:p>
        </p:txBody>
      </p:sp>
      <p:sp>
        <p:nvSpPr>
          <p:cNvPr id="3" name="Google Shape;279;p34">
            <a:extLst>
              <a:ext uri="{FF2B5EF4-FFF2-40B4-BE49-F238E27FC236}">
                <a16:creationId xmlns:a16="http://schemas.microsoft.com/office/drawing/2014/main" id="{D2978C3A-324F-5626-0C35-8B774D6C02AC}"/>
              </a:ext>
            </a:extLst>
          </p:cNvPr>
          <p:cNvSpPr txBox="1">
            <a:spLocks/>
          </p:cNvSpPr>
          <p:nvPr/>
        </p:nvSpPr>
        <p:spPr>
          <a:xfrm>
            <a:off x="4680587" y="1752516"/>
            <a:ext cx="734700" cy="70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3000"/>
              <a:buFont typeface="Heebo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rgbClr val="005074"/>
                </a:solidFill>
                <a:effectLst/>
                <a:uLnTx/>
                <a:uFillTx/>
                <a:latin typeface="Heebo"/>
                <a:cs typeface="Heebo"/>
                <a:sym typeface="Heebo"/>
              </a:rPr>
              <a:t>02</a:t>
            </a:r>
          </a:p>
        </p:txBody>
      </p:sp>
      <p:sp>
        <p:nvSpPr>
          <p:cNvPr id="4" name="Google Shape;279;p34">
            <a:extLst>
              <a:ext uri="{FF2B5EF4-FFF2-40B4-BE49-F238E27FC236}">
                <a16:creationId xmlns:a16="http://schemas.microsoft.com/office/drawing/2014/main" id="{09FCB512-9DA7-1DFC-EC68-AE2FBDD5116E}"/>
              </a:ext>
            </a:extLst>
          </p:cNvPr>
          <p:cNvSpPr txBox="1">
            <a:spLocks/>
          </p:cNvSpPr>
          <p:nvPr/>
        </p:nvSpPr>
        <p:spPr>
          <a:xfrm>
            <a:off x="2893787" y="3439362"/>
            <a:ext cx="734700" cy="70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3000"/>
              <a:buFont typeface="Heebo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rgbClr val="E0B3B0"/>
                </a:solidFill>
                <a:effectLst/>
                <a:uLnTx/>
                <a:uFillTx/>
                <a:latin typeface="Heebo"/>
                <a:cs typeface="Heebo"/>
                <a:sym typeface="Heebo"/>
              </a:rPr>
              <a:t>03</a:t>
            </a:r>
          </a:p>
        </p:txBody>
      </p:sp>
      <p:pic>
        <p:nvPicPr>
          <p:cNvPr id="1026" name="Picture 2" descr="Parcoursup | Académie de Bordeaux">
            <a:extLst>
              <a:ext uri="{FF2B5EF4-FFF2-40B4-BE49-F238E27FC236}">
                <a16:creationId xmlns:a16="http://schemas.microsoft.com/office/drawing/2014/main" id="{A64F0E89-694F-CDFB-8675-9459013C5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9" t="15818" r="27501" b="18220"/>
          <a:stretch/>
        </p:blipFill>
        <p:spPr bwMode="auto">
          <a:xfrm>
            <a:off x="0" y="4121629"/>
            <a:ext cx="1004598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arcoursup | Académie de Bordeaux">
            <a:extLst>
              <a:ext uri="{FF2B5EF4-FFF2-40B4-BE49-F238E27FC236}">
                <a16:creationId xmlns:a16="http://schemas.microsoft.com/office/drawing/2014/main" id="{4750B341-BDE6-7654-4A41-F6F71DF9E0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9" t="15818" r="27501" b="18220"/>
          <a:stretch/>
        </p:blipFill>
        <p:spPr bwMode="auto">
          <a:xfrm rot="16200000">
            <a:off x="8040681" y="4136012"/>
            <a:ext cx="1004598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arcoursup | Académie de Bordeaux">
            <a:extLst>
              <a:ext uri="{FF2B5EF4-FFF2-40B4-BE49-F238E27FC236}">
                <a16:creationId xmlns:a16="http://schemas.microsoft.com/office/drawing/2014/main" id="{52333480-4B6A-8A90-A739-5D4C3FA08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9" t="15818" r="27501" b="18220"/>
          <a:stretch/>
        </p:blipFill>
        <p:spPr bwMode="auto">
          <a:xfrm rot="5400000">
            <a:off x="-975" y="-4458"/>
            <a:ext cx="1003730" cy="100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arcoursup | Académie de Bordeaux">
            <a:extLst>
              <a:ext uri="{FF2B5EF4-FFF2-40B4-BE49-F238E27FC236}">
                <a16:creationId xmlns:a16="http://schemas.microsoft.com/office/drawing/2014/main" id="{6C50DF94-911F-4FAA-A1C7-7E7EFF79BD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9" t="15818" r="27501" b="18220"/>
          <a:stretch/>
        </p:blipFill>
        <p:spPr bwMode="auto">
          <a:xfrm rot="10800000">
            <a:off x="8139402" y="26915"/>
            <a:ext cx="1004598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438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69FAEB-084E-10C0-FC48-35697408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55820"/>
            <a:ext cx="9144000" cy="386609"/>
          </a:xfrm>
        </p:spPr>
        <p:txBody>
          <a:bodyPr/>
          <a:lstStyle/>
          <a:p>
            <a:r>
              <a:rPr lang="fr-FR" sz="1800" dirty="0"/>
              <a:t>Répartition du classement des candidats de Reims (en haut) et de Troyes (en bas) selon le type de formation suivi en 2022/2023.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95A43C4-9AF8-5392-4870-5843D89E8C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5" y="640819"/>
            <a:ext cx="7722870" cy="3861861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8F511675-D393-B171-3CA2-F4BDF9A7CD3F}"/>
              </a:ext>
            </a:extLst>
          </p:cNvPr>
          <p:cNvSpPr txBox="1">
            <a:spLocks/>
          </p:cNvSpPr>
          <p:nvPr/>
        </p:nvSpPr>
        <p:spPr>
          <a:xfrm>
            <a:off x="457200" y="60959"/>
            <a:ext cx="8229600" cy="51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fr-FR" sz="2500" dirty="0"/>
              <a:t>1 - Quel est le type de formation privilégié ?</a:t>
            </a:r>
          </a:p>
        </p:txBody>
      </p:sp>
    </p:spTree>
    <p:extLst>
      <p:ext uri="{BB962C8B-B14F-4D97-AF65-F5344CB8AC3E}">
        <p14:creationId xmlns:p14="http://schemas.microsoft.com/office/powerpoint/2010/main" val="177420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B4D8F-6C73-ADDC-9EE8-7DD35B54B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0959"/>
            <a:ext cx="8229600" cy="511253"/>
          </a:xfrm>
        </p:spPr>
        <p:txBody>
          <a:bodyPr/>
          <a:lstStyle/>
          <a:p>
            <a:r>
              <a:rPr lang="fr-FR" sz="2500" dirty="0"/>
              <a:t>2 - Quel est le profil général privilégié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E29281-5A50-C33E-D2D8-158DAC82D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72940"/>
            <a:ext cx="9144000" cy="664389"/>
          </a:xfrm>
        </p:spPr>
        <p:txBody>
          <a:bodyPr/>
          <a:lstStyle/>
          <a:p>
            <a:r>
              <a:rPr lang="fr-FR" b="1" dirty="0">
                <a:latin typeface="Fira Sans Extra Condensed" panose="020B0503050000020004" pitchFamily="34" charset="0"/>
              </a:rPr>
              <a:t>Moyenne du classement ramenée à 100 des candidats des terminale générale ayant postulé à Reims selon les spécialités choisies.</a:t>
            </a:r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EC801CB3-6C6F-4E39-08A3-8BC556B460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4334702"/>
              </p:ext>
            </p:extLst>
          </p:nvPr>
        </p:nvGraphicFramePr>
        <p:xfrm>
          <a:off x="0" y="402394"/>
          <a:ext cx="9144000" cy="4197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5E4070C2-2618-E2DA-BF55-4CB2183E7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114" y="572212"/>
            <a:ext cx="5455772" cy="2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865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C717DF-488E-A459-2207-0155A94F2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023" y="0"/>
            <a:ext cx="4449953" cy="538163"/>
          </a:xfrm>
        </p:spPr>
        <p:txBody>
          <a:bodyPr/>
          <a:lstStyle/>
          <a:p>
            <a:r>
              <a:rPr lang="fr-FR" sz="2500" dirty="0"/>
              <a:t>3 – L’hypothèse est-elle vérifiée ?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A7D9F93F-9EFA-9FD2-3D29-486B9F2EB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4517"/>
              </p:ext>
            </p:extLst>
          </p:nvPr>
        </p:nvGraphicFramePr>
        <p:xfrm>
          <a:off x="700976" y="538163"/>
          <a:ext cx="7623450" cy="42407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0575">
                  <a:extLst>
                    <a:ext uri="{9D8B030D-6E8A-4147-A177-3AD203B41FA5}">
                      <a16:colId xmlns:a16="http://schemas.microsoft.com/office/drawing/2014/main" val="1236064815"/>
                    </a:ext>
                  </a:extLst>
                </a:gridCol>
                <a:gridCol w="1270575">
                  <a:extLst>
                    <a:ext uri="{9D8B030D-6E8A-4147-A177-3AD203B41FA5}">
                      <a16:colId xmlns:a16="http://schemas.microsoft.com/office/drawing/2014/main" val="1254900738"/>
                    </a:ext>
                  </a:extLst>
                </a:gridCol>
                <a:gridCol w="1270575">
                  <a:extLst>
                    <a:ext uri="{9D8B030D-6E8A-4147-A177-3AD203B41FA5}">
                      <a16:colId xmlns:a16="http://schemas.microsoft.com/office/drawing/2014/main" val="4141052208"/>
                    </a:ext>
                  </a:extLst>
                </a:gridCol>
                <a:gridCol w="1270575">
                  <a:extLst>
                    <a:ext uri="{9D8B030D-6E8A-4147-A177-3AD203B41FA5}">
                      <a16:colId xmlns:a16="http://schemas.microsoft.com/office/drawing/2014/main" val="3931703755"/>
                    </a:ext>
                  </a:extLst>
                </a:gridCol>
                <a:gridCol w="1270575">
                  <a:extLst>
                    <a:ext uri="{9D8B030D-6E8A-4147-A177-3AD203B41FA5}">
                      <a16:colId xmlns:a16="http://schemas.microsoft.com/office/drawing/2014/main" val="3121463273"/>
                    </a:ext>
                  </a:extLst>
                </a:gridCol>
                <a:gridCol w="1270575">
                  <a:extLst>
                    <a:ext uri="{9D8B030D-6E8A-4147-A177-3AD203B41FA5}">
                      <a16:colId xmlns:a16="http://schemas.microsoft.com/office/drawing/2014/main" val="3962738498"/>
                    </a:ext>
                  </a:extLst>
                </a:gridCol>
              </a:tblGrid>
              <a:tr h="41057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Fira Sans Extra Condensed" panose="020B0503050000020004" pitchFamily="34" charset="0"/>
                        </a:rPr>
                        <a:t>REIMS</a:t>
                      </a:r>
                    </a:p>
                  </a:txBody>
                  <a:tcPr anchor="ctr">
                    <a:solidFill>
                      <a:srgbClr val="F42E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latin typeface="Fira Sans Extra Condensed" panose="020B0503050000020004" pitchFamily="34" charset="0"/>
                        </a:rPr>
                        <a:t>Spécialité 2</a:t>
                      </a:r>
                    </a:p>
                  </a:txBody>
                  <a:tcPr anchor="ctr">
                    <a:solidFill>
                      <a:srgbClr val="0050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latin typeface="Fira Sans Extra Condensed" panose="020B0503050000020004" pitchFamily="34" charset="0"/>
                        </a:rPr>
                        <a:t>Spécialité abandonnée</a:t>
                      </a:r>
                    </a:p>
                  </a:txBody>
                  <a:tcPr anchor="ctr">
                    <a:solidFill>
                      <a:srgbClr val="0050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Fira Sans Extra Condensed" panose="020B0503050000020004" pitchFamily="34" charset="0"/>
                        </a:rPr>
                        <a:t>TROYES</a:t>
                      </a:r>
                    </a:p>
                  </a:txBody>
                  <a:tcPr anchor="ctr">
                    <a:solidFill>
                      <a:srgbClr val="F42E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Fira Sans Extra Condensed" panose="020B0503050000020004" pitchFamily="34" charset="0"/>
                        </a:rPr>
                        <a:t>Spécialité 2</a:t>
                      </a:r>
                    </a:p>
                  </a:txBody>
                  <a:tcPr anchor="ctr">
                    <a:solidFill>
                      <a:srgbClr val="0050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Fira Sans Extra Condensed" panose="020B0503050000020004" pitchFamily="34" charset="0"/>
                        </a:rPr>
                        <a:t>Spécialité abandonnée</a:t>
                      </a:r>
                    </a:p>
                  </a:txBody>
                  <a:tcPr anchor="ctr">
                    <a:solidFill>
                      <a:srgbClr val="0050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830556"/>
                  </a:ext>
                </a:extLst>
              </a:tr>
              <a:tr h="41057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250" b="1" dirty="0">
                          <a:latin typeface="Fira Sans Extra Condensed" panose="020B0503050000020004" pitchFamily="34" charset="0"/>
                        </a:rPr>
                        <a:t>Art/Culture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250" b="1" dirty="0">
                          <a:latin typeface="Fira Sans Extra Condensed" panose="020B0503050000020004" pitchFamily="34" charset="0"/>
                        </a:rPr>
                        <a:t>Art/Culture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6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8689880"/>
                  </a:ext>
                </a:extLst>
              </a:tr>
              <a:tr h="41057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250" b="1" dirty="0">
                          <a:latin typeface="Fira Sans Extra Condensed" panose="020B0503050000020004" pitchFamily="34" charset="0"/>
                        </a:rPr>
                        <a:t>Hist.-Géo.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6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250" b="1" dirty="0">
                          <a:latin typeface="Fira Sans Extra Condensed" panose="020B0503050000020004" pitchFamily="34" charset="0"/>
                        </a:rPr>
                        <a:t>Hist.-Géo.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6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67145"/>
                  </a:ext>
                </a:extLst>
              </a:tr>
              <a:tr h="41057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250" b="1" dirty="0">
                          <a:latin typeface="Fira Sans Extra Condensed" panose="020B0503050000020004" pitchFamily="34" charset="0"/>
                        </a:rPr>
                        <a:t>LLC Anglais/Espagnol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250" b="1" dirty="0">
                          <a:latin typeface="Fira Sans Extra Condensed" panose="020B0503050000020004" pitchFamily="34" charset="0"/>
                        </a:rPr>
                        <a:t>LLC Anglais/Espagnol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6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179318"/>
                  </a:ext>
                </a:extLst>
              </a:tr>
              <a:tr h="41057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250" b="1" dirty="0">
                          <a:latin typeface="Fira Sans Extra Condensed" panose="020B0503050000020004" pitchFamily="34" charset="0"/>
                        </a:rPr>
                        <a:t>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6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250" b="1" dirty="0">
                          <a:latin typeface="Fira Sans Extra Condensed" panose="020B0503050000020004" pitchFamily="34" charset="0"/>
                        </a:rPr>
                        <a:t>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6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4729464"/>
                  </a:ext>
                </a:extLst>
              </a:tr>
              <a:tr h="41057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250" b="1" dirty="0">
                          <a:latin typeface="Fira Sans Extra Condensed" panose="020B0503050000020004" pitchFamily="34" charset="0"/>
                        </a:rPr>
                        <a:t>Sciences/Gestion du numérique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6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250" b="1" dirty="0">
                          <a:latin typeface="Fira Sans Extra Condensed" panose="020B0503050000020004" pitchFamily="34" charset="0"/>
                        </a:rPr>
                        <a:t>Sciences/Gestion du numérique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6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7601074"/>
                  </a:ext>
                </a:extLst>
              </a:tr>
              <a:tr h="41057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250" b="1" dirty="0">
                          <a:latin typeface="Fira Sans Extra Condensed" panose="020B0503050000020004" pitchFamily="34" charset="0"/>
                        </a:rPr>
                        <a:t>SVT/Phys-</a:t>
                      </a:r>
                      <a:r>
                        <a:rPr lang="fr-FR" sz="1250" b="1" dirty="0" err="1">
                          <a:latin typeface="Fira Sans Extra Condensed" panose="020B0503050000020004" pitchFamily="34" charset="0"/>
                        </a:rPr>
                        <a:t>Ch</a:t>
                      </a:r>
                      <a:r>
                        <a:rPr lang="fr-FR" sz="1250" b="1" dirty="0">
                          <a:latin typeface="Fira Sans Extra Condensed" panose="020B0503050000020004" pitchFamily="34" charset="0"/>
                        </a:rPr>
                        <a:t>/</a:t>
                      </a:r>
                      <a:r>
                        <a:rPr lang="fr-FR" sz="1250" b="1" dirty="0" err="1">
                          <a:latin typeface="Fira Sans Extra Condensed" panose="020B0503050000020004" pitchFamily="34" charset="0"/>
                        </a:rPr>
                        <a:t>Ing</a:t>
                      </a:r>
                      <a:endParaRPr lang="fr-FR" sz="1250" b="1" dirty="0">
                        <a:latin typeface="Fira Sans Extra Condensed" panose="020B05030500000200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600" dirty="0"/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600" dirty="0"/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250" b="1" dirty="0">
                          <a:latin typeface="Fira Sans Extra Condensed" panose="020B0503050000020004" pitchFamily="34" charset="0"/>
                        </a:rPr>
                        <a:t>SVT/Phys-</a:t>
                      </a:r>
                      <a:r>
                        <a:rPr lang="fr-FR" sz="1250" b="1" dirty="0" err="1">
                          <a:latin typeface="Fira Sans Extra Condensed" panose="020B0503050000020004" pitchFamily="34" charset="0"/>
                        </a:rPr>
                        <a:t>Ch</a:t>
                      </a:r>
                      <a:r>
                        <a:rPr lang="fr-FR" sz="1250" b="1" dirty="0">
                          <a:latin typeface="Fira Sans Extra Condensed" panose="020B0503050000020004" pitchFamily="34" charset="0"/>
                        </a:rPr>
                        <a:t>/</a:t>
                      </a:r>
                      <a:r>
                        <a:rPr lang="fr-FR" sz="1250" b="1" dirty="0" err="1">
                          <a:latin typeface="Fira Sans Extra Condensed" panose="020B0503050000020004" pitchFamily="34" charset="0"/>
                        </a:rPr>
                        <a:t>Ing</a:t>
                      </a:r>
                      <a:endParaRPr lang="fr-FR" sz="1250" b="1" dirty="0">
                        <a:latin typeface="Fira Sans Extra Condensed" panose="020B0503050000020004" pitchFamily="34" charset="0"/>
                      </a:endParaRPr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600" dirty="0"/>
                        <a:t>92</a:t>
                      </a:r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600" dirty="0"/>
                        <a:t>72</a:t>
                      </a:r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10386"/>
                  </a:ext>
                </a:extLst>
              </a:tr>
              <a:tr h="41057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250" b="1" dirty="0">
                          <a:latin typeface="Fira Sans Extra Condensed" panose="020B0503050000020004" pitchFamily="34" charset="0"/>
                        </a:rPr>
                        <a:t>Education physique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600" dirty="0"/>
                        <a:t>0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endParaRPr lang="fr-FR" sz="1250" dirty="0">
                        <a:latin typeface="Fira Sans Extra Condensed" panose="020B05030500000200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B3B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endParaRPr lang="fr-FR" sz="12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B3B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endParaRPr lang="fr-FR" sz="12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B3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30558"/>
                  </a:ext>
                </a:extLst>
              </a:tr>
              <a:tr h="41057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250" b="1" dirty="0">
                          <a:latin typeface="Fira Sans Extra Condensed" panose="020B0503050000020004" pitchFamily="34" charset="0"/>
                        </a:rPr>
                        <a:t>Humanités, Littérature Et Philosophie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fr-FR" sz="1600" dirty="0"/>
                        <a:t>0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endParaRPr lang="fr-FR" sz="1250" dirty="0">
                        <a:latin typeface="Fira Sans Extra Condensed" panose="020B05030500000200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B3B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endParaRPr lang="fr-FR" sz="12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B3B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endParaRPr lang="fr-FR" sz="12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B3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704690"/>
                  </a:ext>
                </a:extLst>
              </a:tr>
            </a:tbl>
          </a:graphicData>
        </a:graphic>
      </p:graphicFrame>
      <p:sp>
        <p:nvSpPr>
          <p:cNvPr id="8" name="Sous-titre 2">
            <a:extLst>
              <a:ext uri="{FF2B5EF4-FFF2-40B4-BE49-F238E27FC236}">
                <a16:creationId xmlns:a16="http://schemas.microsoft.com/office/drawing/2014/main" id="{7919F6E7-A218-9FEE-107F-0436FC3634DD}"/>
              </a:ext>
            </a:extLst>
          </p:cNvPr>
          <p:cNvSpPr txBox="1">
            <a:spLocks/>
          </p:cNvSpPr>
          <p:nvPr/>
        </p:nvSpPr>
        <p:spPr>
          <a:xfrm>
            <a:off x="0" y="4769577"/>
            <a:ext cx="9144000" cy="3739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350" b="1" dirty="0">
                <a:latin typeface="Fira Sans Extra Condensed" panose="020B0503050000020004" pitchFamily="34" charset="0"/>
              </a:rPr>
              <a:t>Répartition des spécialités des élèves qui ont choisi les Mathématiques en première spécialité, selon le campus de candidature (en %).</a:t>
            </a:r>
          </a:p>
        </p:txBody>
      </p:sp>
    </p:spTree>
    <p:extLst>
      <p:ext uri="{BB962C8B-B14F-4D97-AF65-F5344CB8AC3E}">
        <p14:creationId xmlns:p14="http://schemas.microsoft.com/office/powerpoint/2010/main" val="24404246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750">
        <p15:prstTrans prst="origami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D79DE-8665-6B25-48C1-145B08F7A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026" y="0"/>
            <a:ext cx="8229600" cy="931200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81F7089D-BCD5-91ED-0042-E56BBA6D03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7548916"/>
              </p:ext>
            </p:extLst>
          </p:nvPr>
        </p:nvGraphicFramePr>
        <p:xfrm>
          <a:off x="1669897" y="939268"/>
          <a:ext cx="5804206" cy="3917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2" descr="Parcoursup | Académie de Bordeaux">
            <a:extLst>
              <a:ext uri="{FF2B5EF4-FFF2-40B4-BE49-F238E27FC236}">
                <a16:creationId xmlns:a16="http://schemas.microsoft.com/office/drawing/2014/main" id="{9DF6E182-1157-7BD6-D42F-F86D5A9623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9" t="15818" r="27501" b="18220"/>
          <a:stretch/>
        </p:blipFill>
        <p:spPr bwMode="auto">
          <a:xfrm rot="5400000">
            <a:off x="-975" y="-4458"/>
            <a:ext cx="1003730" cy="100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arcoursup | Académie de Bordeaux">
            <a:extLst>
              <a:ext uri="{FF2B5EF4-FFF2-40B4-BE49-F238E27FC236}">
                <a16:creationId xmlns:a16="http://schemas.microsoft.com/office/drawing/2014/main" id="{4A0F6667-9D21-391C-E2CF-57831C02E4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9" t="15818" r="27501" b="18220"/>
          <a:stretch/>
        </p:blipFill>
        <p:spPr bwMode="auto">
          <a:xfrm>
            <a:off x="0" y="4121629"/>
            <a:ext cx="1004598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arcoursup | Académie de Bordeaux">
            <a:extLst>
              <a:ext uri="{FF2B5EF4-FFF2-40B4-BE49-F238E27FC236}">
                <a16:creationId xmlns:a16="http://schemas.microsoft.com/office/drawing/2014/main" id="{4A3B5BDA-A760-A51A-51D9-2F634363A4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9" t="15818" r="27501" b="18220"/>
          <a:stretch/>
        </p:blipFill>
        <p:spPr bwMode="auto">
          <a:xfrm rot="16200000">
            <a:off x="8141103" y="4137201"/>
            <a:ext cx="1004598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arcoursup | Académie de Bordeaux">
            <a:extLst>
              <a:ext uri="{FF2B5EF4-FFF2-40B4-BE49-F238E27FC236}">
                <a16:creationId xmlns:a16="http://schemas.microsoft.com/office/drawing/2014/main" id="{0AEA490F-20FA-D68C-7134-5178C14488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9" t="15818" r="27501" b="18220"/>
          <a:stretch/>
        </p:blipFill>
        <p:spPr bwMode="auto">
          <a:xfrm rot="10800000">
            <a:off x="8139402" y="0"/>
            <a:ext cx="1004598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que 3" descr="Mathématiques avec un remplissage uni">
            <a:extLst>
              <a:ext uri="{FF2B5EF4-FFF2-40B4-BE49-F238E27FC236}">
                <a16:creationId xmlns:a16="http://schemas.microsoft.com/office/drawing/2014/main" id="{335CEA0B-9B1D-8994-C836-C131C6F657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4540" y="2166468"/>
            <a:ext cx="612000" cy="612000"/>
          </a:xfrm>
          <a:prstGeom prst="rect">
            <a:avLst/>
          </a:prstGeom>
        </p:spPr>
      </p:pic>
      <p:pic>
        <p:nvPicPr>
          <p:cNvPr id="7" name="Graphique 6" descr="Offre et demande avec un remplissage uni">
            <a:extLst>
              <a:ext uri="{FF2B5EF4-FFF2-40B4-BE49-F238E27FC236}">
                <a16:creationId xmlns:a16="http://schemas.microsoft.com/office/drawing/2014/main" id="{08E9699F-E059-7B19-2D62-87C19270F3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54540" y="3041947"/>
            <a:ext cx="612000" cy="612000"/>
          </a:xfrm>
          <a:prstGeom prst="rect">
            <a:avLst/>
          </a:prstGeom>
        </p:spPr>
      </p:pic>
      <p:pic>
        <p:nvPicPr>
          <p:cNvPr id="5" name="Graphique 4" descr="Diplôme roulé avec un remplissage uni">
            <a:extLst>
              <a:ext uri="{FF2B5EF4-FFF2-40B4-BE49-F238E27FC236}">
                <a16:creationId xmlns:a16="http://schemas.microsoft.com/office/drawing/2014/main" id="{F04DBEB8-22C5-87CE-E44E-AC1569800D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11640" y="1274069"/>
            <a:ext cx="612000" cy="612000"/>
          </a:xfrm>
          <a:prstGeom prst="rect">
            <a:avLst/>
          </a:prstGeom>
        </p:spPr>
      </p:pic>
      <p:pic>
        <p:nvPicPr>
          <p:cNvPr id="9" name="Graphique 8" descr="École avec un remplissage uni">
            <a:extLst>
              <a:ext uri="{FF2B5EF4-FFF2-40B4-BE49-F238E27FC236}">
                <a16:creationId xmlns:a16="http://schemas.microsoft.com/office/drawing/2014/main" id="{95E4D918-A79C-6929-DE1E-AB8E0CF1A4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11640" y="3917426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5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te Ouverture Parcoursup 2021 : Parcoursup Inscription Et Choix Des VÅ ...">
            <a:extLst>
              <a:ext uri="{FF2B5EF4-FFF2-40B4-BE49-F238E27FC236}">
                <a16:creationId xmlns:a16="http://schemas.microsoft.com/office/drawing/2014/main" id="{E6D39D4D-E5A3-FDFF-66D9-ED26A4E49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731683-38B7-8378-8505-5D538E2FE378}"/>
              </a:ext>
            </a:extLst>
          </p:cNvPr>
          <p:cNvSpPr/>
          <p:nvPr/>
        </p:nvSpPr>
        <p:spPr>
          <a:xfrm>
            <a:off x="877273" y="1855045"/>
            <a:ext cx="7365873" cy="1022773"/>
          </a:xfrm>
          <a:prstGeom prst="rect">
            <a:avLst/>
          </a:prstGeom>
          <a:solidFill>
            <a:schemeClr val="bg1"/>
          </a:solidFill>
          <a:ln>
            <a:solidFill>
              <a:srgbClr val="F42E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9863BA-93D0-07A6-A8C7-0D0F0A65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09" y="1945531"/>
            <a:ext cx="8520600" cy="841800"/>
          </a:xfrm>
        </p:spPr>
        <p:txBody>
          <a:bodyPr/>
          <a:lstStyle/>
          <a:p>
            <a:r>
              <a:rPr lang="fr-FR" sz="4400" dirty="0"/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186250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Statistics &amp; Results Infographics by Slidesgo">
  <a:themeElements>
    <a:clrScheme name="Simple Light">
      <a:dk1>
        <a:srgbClr val="272727"/>
      </a:dk1>
      <a:lt1>
        <a:srgbClr val="FFFFFF"/>
      </a:lt1>
      <a:dk2>
        <a:srgbClr val="595959"/>
      </a:dk2>
      <a:lt2>
        <a:srgbClr val="DDDDDD"/>
      </a:lt2>
      <a:accent1>
        <a:srgbClr val="A4EBFC"/>
      </a:accent1>
      <a:accent2>
        <a:srgbClr val="52DEFF"/>
      </a:accent2>
      <a:accent3>
        <a:srgbClr val="3DC6EF"/>
      </a:accent3>
      <a:accent4>
        <a:srgbClr val="2F91D6"/>
      </a:accent4>
      <a:accent5>
        <a:srgbClr val="0071BC"/>
      </a:accent5>
      <a:accent6>
        <a:srgbClr val="003E78"/>
      </a:accent6>
      <a:hlink>
        <a:srgbClr val="0035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269</Words>
  <Application>Microsoft Office PowerPoint</Application>
  <PresentationFormat>Affichage à l'écran (16:9)</PresentationFormat>
  <Paragraphs>74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Bebas Neue</vt:lpstr>
      <vt:lpstr>Roboto</vt:lpstr>
      <vt:lpstr>Fira Sans Extra Condensed</vt:lpstr>
      <vt:lpstr>Figtree</vt:lpstr>
      <vt:lpstr>Arial</vt:lpstr>
      <vt:lpstr>Heebo</vt:lpstr>
      <vt:lpstr>Statistics &amp; Results Infographics by Slidesgo</vt:lpstr>
      <vt:lpstr>Analyse des candidats de Parcoursup (2022/2023)</vt:lpstr>
      <vt:lpstr>Organisation</vt:lpstr>
      <vt:lpstr>Répartition du classement des candidats de Reims (en haut) et de Troyes (en bas) selon le type de formation suivi en 2022/2023. </vt:lpstr>
      <vt:lpstr>2 - Quel est le profil général privilégié ?</vt:lpstr>
      <vt:lpstr>3 – L’hypothèse est-elle vérifiée ?</vt:lpstr>
      <vt:lpstr>Conclusion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candidats de Parcoursup</dc:title>
  <cp:lastModifiedBy>Alfex 2.0</cp:lastModifiedBy>
  <cp:revision>63</cp:revision>
  <dcterms:modified xsi:type="dcterms:W3CDTF">2024-01-26T14:16:14Z</dcterms:modified>
</cp:coreProperties>
</file>