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MX"/>
              <a:t>Haz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MX"/>
              <a:t>Haz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MX"/>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MX"/>
              <a:t>Haz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MX"/>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MX"/>
              <a:t>Haz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MX"/>
              <a:t>Haz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puterhoy.com/moviles/historia-telefonos-moviles-origen-actualidad-1181484" TargetMode="External"/><Relationship Id="rId2" Type="http://schemas.openxmlformats.org/officeDocument/2006/relationships/hyperlink" Target="https://www.ift.org.mx/usuarios-telefonia-movil/sabias-que-la-telefonia-movil#:~:text=La%20telefon%C3%ADa%20m%C3%B3vil%20convierte%20todo,hasta%20llegar%20a%20su%20destino" TargetMode="External"/><Relationship Id="rId1" Type="http://schemas.openxmlformats.org/officeDocument/2006/relationships/slideLayout" Target="../slideLayouts/slideLayout2.xml"/><Relationship Id="rId4" Type="http://schemas.openxmlformats.org/officeDocument/2006/relationships/hyperlink" Target="https://telecomunicaciones2.webnode.mx/unidad-5/a5-1-principios-de-telefonia-caracteristicas-ancho-de-banda-tipos-de-marcac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1ADE4-8B70-F62F-7B3F-FB43AB1A02B0}"/>
              </a:ext>
            </a:extLst>
          </p:cNvPr>
          <p:cNvSpPr>
            <a:spLocks noGrp="1"/>
          </p:cNvSpPr>
          <p:nvPr>
            <p:ph type="ctrTitle"/>
          </p:nvPr>
        </p:nvSpPr>
        <p:spPr/>
        <p:txBody>
          <a:bodyPr/>
          <a:lstStyle/>
          <a:p>
            <a:r>
              <a:rPr lang="es-MX" dirty="0"/>
              <a:t>Telefonía Móvil</a:t>
            </a:r>
          </a:p>
        </p:txBody>
      </p:sp>
      <p:sp>
        <p:nvSpPr>
          <p:cNvPr id="3" name="Subtítulo 2">
            <a:extLst>
              <a:ext uri="{FF2B5EF4-FFF2-40B4-BE49-F238E27FC236}">
                <a16:creationId xmlns:a16="http://schemas.microsoft.com/office/drawing/2014/main" id="{BCCC0571-9714-6B42-36D8-D03AC096AFCF}"/>
              </a:ext>
            </a:extLst>
          </p:cNvPr>
          <p:cNvSpPr>
            <a:spLocks noGrp="1"/>
          </p:cNvSpPr>
          <p:nvPr>
            <p:ph type="subTitle" idx="1"/>
          </p:nvPr>
        </p:nvSpPr>
        <p:spPr>
          <a:xfrm>
            <a:off x="3898264" y="4385731"/>
            <a:ext cx="7197726" cy="1405467"/>
          </a:xfrm>
        </p:spPr>
        <p:txBody>
          <a:bodyPr/>
          <a:lstStyle/>
          <a:p>
            <a:r>
              <a:rPr lang="es-MX" dirty="0"/>
              <a:t>Johana Alejandra Gonzalez Macias</a:t>
            </a:r>
          </a:p>
          <a:p>
            <a:r>
              <a:rPr lang="es-MX" dirty="0"/>
              <a:t>Alexis David Zambrano Ibarra</a:t>
            </a:r>
          </a:p>
          <a:p>
            <a:r>
              <a:rPr lang="es-MX" dirty="0"/>
              <a:t>Instituto Tecnológico de Pabellón De Arteaga</a:t>
            </a:r>
          </a:p>
        </p:txBody>
      </p:sp>
      <p:pic>
        <p:nvPicPr>
          <p:cNvPr id="4" name="Imagen 3">
            <a:extLst>
              <a:ext uri="{FF2B5EF4-FFF2-40B4-BE49-F238E27FC236}">
                <a16:creationId xmlns:a16="http://schemas.microsoft.com/office/drawing/2014/main" id="{F6A82839-E8D0-4BAB-A83C-6B9A06400542}"/>
              </a:ext>
            </a:extLst>
          </p:cNvPr>
          <p:cNvPicPr/>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5582987" y="5665368"/>
            <a:ext cx="4818380" cy="598170"/>
          </a:xfrm>
          <a:prstGeom prst="rect">
            <a:avLst/>
          </a:prstGeom>
          <a:noFill/>
          <a:ln>
            <a:noFill/>
          </a:ln>
        </p:spPr>
      </p:pic>
      <p:pic>
        <p:nvPicPr>
          <p:cNvPr id="5" name="Imagen 4">
            <a:extLst>
              <a:ext uri="{FF2B5EF4-FFF2-40B4-BE49-F238E27FC236}">
                <a16:creationId xmlns:a16="http://schemas.microsoft.com/office/drawing/2014/main" id="{843E145B-3BE3-4AC3-8FAC-E9D42D7097CA}"/>
              </a:ext>
            </a:extLst>
          </p:cNvPr>
          <p:cNvPicPr/>
          <p:nvPr/>
        </p:nvPicPr>
        <p:blipFill rotWithShape="1">
          <a:blip r:embed="rId3" cstate="print">
            <a:extLst>
              <a:ext uri="{28A0092B-C50C-407E-A947-70E740481C1C}">
                <a14:useLocalDpi xmlns:a14="http://schemas.microsoft.com/office/drawing/2010/main" val="0"/>
              </a:ext>
            </a:extLst>
          </a:blip>
          <a:srcRect r="40698" b="58225"/>
          <a:stretch/>
        </p:blipFill>
        <p:spPr bwMode="auto">
          <a:xfrm>
            <a:off x="766160" y="549593"/>
            <a:ext cx="1765935" cy="638175"/>
          </a:xfrm>
          <a:prstGeom prst="rect">
            <a:avLst/>
          </a:prstGeom>
          <a:ln>
            <a:noFill/>
          </a:ln>
          <a:extLst>
            <a:ext uri="{53640926-AAD7-44D8-BBD7-CCE9431645EC}">
              <a14:shadowObscured xmlns:a14="http://schemas.microsoft.com/office/drawing/2010/main"/>
            </a:ext>
          </a:extLst>
        </p:spPr>
      </p:pic>
      <p:pic>
        <p:nvPicPr>
          <p:cNvPr id="6" name="Imagen 5">
            <a:extLst>
              <a:ext uri="{FF2B5EF4-FFF2-40B4-BE49-F238E27FC236}">
                <a16:creationId xmlns:a16="http://schemas.microsoft.com/office/drawing/2014/main" id="{39D3F41A-EA7B-4B6B-BCCF-12B8EE65684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289674" y="348466"/>
            <a:ext cx="1026160" cy="1194435"/>
          </a:xfrm>
          <a:prstGeom prst="rect">
            <a:avLst/>
          </a:prstGeom>
          <a:noFill/>
          <a:ln>
            <a:noFill/>
          </a:ln>
        </p:spPr>
      </p:pic>
    </p:spTree>
    <p:extLst>
      <p:ext uri="{BB962C8B-B14F-4D97-AF65-F5344CB8AC3E}">
        <p14:creationId xmlns:p14="http://schemas.microsoft.com/office/powerpoint/2010/main" val="164015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8D7D5-CAAE-D5DE-90CF-24A3BFD235D1}"/>
              </a:ext>
            </a:extLst>
          </p:cNvPr>
          <p:cNvSpPr>
            <a:spLocks noGrp="1"/>
          </p:cNvSpPr>
          <p:nvPr>
            <p:ph type="title"/>
          </p:nvPr>
        </p:nvSpPr>
        <p:spPr/>
        <p:txBody>
          <a:bodyPr/>
          <a:lstStyle/>
          <a:p>
            <a:r>
              <a:rPr lang="es-MX" dirty="0"/>
              <a:t>Historia</a:t>
            </a:r>
          </a:p>
        </p:txBody>
      </p:sp>
      <p:sp>
        <p:nvSpPr>
          <p:cNvPr id="3" name="Marcador de contenido 2">
            <a:extLst>
              <a:ext uri="{FF2B5EF4-FFF2-40B4-BE49-F238E27FC236}">
                <a16:creationId xmlns:a16="http://schemas.microsoft.com/office/drawing/2014/main" id="{C9F60332-860E-D1DE-D3A2-E71E59E25B86}"/>
              </a:ext>
            </a:extLst>
          </p:cNvPr>
          <p:cNvSpPr>
            <a:spLocks noGrp="1"/>
          </p:cNvSpPr>
          <p:nvPr>
            <p:ph idx="1"/>
          </p:nvPr>
        </p:nvSpPr>
        <p:spPr>
          <a:xfrm>
            <a:off x="685801" y="1799105"/>
            <a:ext cx="9167883" cy="2771127"/>
          </a:xfrm>
        </p:spPr>
        <p:txBody>
          <a:bodyPr>
            <a:normAutofit lnSpcReduction="10000"/>
          </a:bodyPr>
          <a:lstStyle/>
          <a:p>
            <a:r>
              <a:rPr lang="es-MX" dirty="0"/>
              <a:t>Los móviles han evolucionado enormemente desde 1973 (incluso antes), tanto en diseño como en funciones. Desde el Motorola DynaTAC, hasta los actuales iPhone 15 o los plegables como el Samsung Galaxy Z </a:t>
            </a:r>
            <a:r>
              <a:rPr lang="es-MX" dirty="0" err="1"/>
              <a:t>Flip</a:t>
            </a:r>
            <a:r>
              <a:rPr lang="es-MX" dirty="0"/>
              <a:t> 4, hay todo un mundo de mejoras.</a:t>
            </a:r>
          </a:p>
          <a:p>
            <a:r>
              <a:rPr lang="es-MX" dirty="0"/>
              <a:t>Y es que, actualmente, hay miles de modelos de smartphones y nuevas marcas que han salido a la calle desde la década de los 70 hasta ahora.</a:t>
            </a:r>
          </a:p>
          <a:p>
            <a:r>
              <a:rPr lang="es-MX" dirty="0"/>
              <a:t>El primer teléfono móvil fue inventado en 1973 por Motorola. El 3 de abril de 1973, el ingeniero de Motorola Martin Cooper hizo la primera llamada de teléfono móvil de la historia con el DynaTAC 8000X.  El prototipo pensaba 1.1 kg, el dispositivo ofrecía un tiempo de conversación de solo 30 minutos y necesitaba 10 horas para recargarse.</a:t>
            </a:r>
          </a:p>
        </p:txBody>
      </p:sp>
      <p:pic>
        <p:nvPicPr>
          <p:cNvPr id="1026" name="Picture 2" descr="Historia de los teléfonos móviles: desde su origen hasta la ...">
            <a:extLst>
              <a:ext uri="{FF2B5EF4-FFF2-40B4-BE49-F238E27FC236}">
                <a16:creationId xmlns:a16="http://schemas.microsoft.com/office/drawing/2014/main" id="{06AD7395-3C13-6FD5-EC47-7F9AEC24E2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02" t="3929" r="7822" b="18306"/>
          <a:stretch/>
        </p:blipFill>
        <p:spPr bwMode="auto">
          <a:xfrm>
            <a:off x="3609513" y="4570232"/>
            <a:ext cx="4284000" cy="20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8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548C26-A336-0562-AF1C-8FD12F0D2183}"/>
              </a:ext>
            </a:extLst>
          </p:cNvPr>
          <p:cNvSpPr>
            <a:spLocks noGrp="1"/>
          </p:cNvSpPr>
          <p:nvPr>
            <p:ph type="title"/>
          </p:nvPr>
        </p:nvSpPr>
        <p:spPr/>
        <p:txBody>
          <a:bodyPr/>
          <a:lstStyle/>
          <a:p>
            <a:r>
              <a:rPr lang="es-MX" dirty="0"/>
              <a:t>Concepto</a:t>
            </a:r>
          </a:p>
        </p:txBody>
      </p:sp>
      <p:sp>
        <p:nvSpPr>
          <p:cNvPr id="3" name="Marcador de contenido 2">
            <a:extLst>
              <a:ext uri="{FF2B5EF4-FFF2-40B4-BE49-F238E27FC236}">
                <a16:creationId xmlns:a16="http://schemas.microsoft.com/office/drawing/2014/main" id="{380FC591-92CF-568A-C4E3-5BD1ED351AC5}"/>
              </a:ext>
            </a:extLst>
          </p:cNvPr>
          <p:cNvSpPr>
            <a:spLocks noGrp="1"/>
          </p:cNvSpPr>
          <p:nvPr>
            <p:ph idx="1"/>
          </p:nvPr>
        </p:nvSpPr>
        <p:spPr>
          <a:xfrm>
            <a:off x="685801" y="2142067"/>
            <a:ext cx="6217919" cy="3649133"/>
          </a:xfrm>
        </p:spPr>
        <p:txBody>
          <a:bodyPr>
            <a:normAutofit/>
          </a:bodyPr>
          <a:lstStyle/>
          <a:p>
            <a:r>
              <a:rPr lang="es-MX" dirty="0"/>
              <a:t>La telefonía móvil es un servicio de conexión a la red telefónica pública mediante una red inalámbrica, en la cual los usuarios tienen la posibilidad de originar y recibir llamadas telefónicas. La telefonía móvil es conocida también como Servicio Móvil o Telefonía Celular.</a:t>
            </a:r>
          </a:p>
          <a:p>
            <a:r>
              <a:rPr lang="es-MX" dirty="0"/>
              <a:t>La telefonía móvil convierte todo el tráfico que utilizas diariamente para comunicarte (voz, datos, texto, mensajes multimedia etc.) en señales de radiofrecuencia (RF), las cuales viajan a través del aire (espectro radioeléctrico) hasta llegar a su destino.</a:t>
            </a:r>
          </a:p>
        </p:txBody>
      </p:sp>
      <p:pic>
        <p:nvPicPr>
          <p:cNvPr id="4" name="Imagen 3">
            <a:extLst>
              <a:ext uri="{FF2B5EF4-FFF2-40B4-BE49-F238E27FC236}">
                <a16:creationId xmlns:a16="http://schemas.microsoft.com/office/drawing/2014/main" id="{7F8C17F2-46ED-905D-1F06-7F7A23CD4B6E}"/>
              </a:ext>
            </a:extLst>
          </p:cNvPr>
          <p:cNvPicPr>
            <a:picLocks noChangeAspect="1"/>
          </p:cNvPicPr>
          <p:nvPr/>
        </p:nvPicPr>
        <p:blipFill>
          <a:blip r:embed="rId2"/>
          <a:stretch>
            <a:fillRect/>
          </a:stretch>
        </p:blipFill>
        <p:spPr>
          <a:xfrm>
            <a:off x="7280895" y="2490633"/>
            <a:ext cx="3956276" cy="2952000"/>
          </a:xfrm>
          <a:prstGeom prst="rect">
            <a:avLst/>
          </a:prstGeom>
        </p:spPr>
      </p:pic>
    </p:spTree>
    <p:extLst>
      <p:ext uri="{BB962C8B-B14F-4D97-AF65-F5344CB8AC3E}">
        <p14:creationId xmlns:p14="http://schemas.microsoft.com/office/powerpoint/2010/main" val="35825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B05CF-6DF7-FA98-A9C0-1B53923CCD9C}"/>
              </a:ext>
            </a:extLst>
          </p:cNvPr>
          <p:cNvSpPr>
            <a:spLocks noGrp="1"/>
          </p:cNvSpPr>
          <p:nvPr>
            <p:ph type="title"/>
          </p:nvPr>
        </p:nvSpPr>
        <p:spPr/>
        <p:txBody>
          <a:bodyPr/>
          <a:lstStyle/>
          <a:p>
            <a:r>
              <a:rPr lang="es-MX" dirty="0"/>
              <a:t>Características</a:t>
            </a:r>
          </a:p>
        </p:txBody>
      </p:sp>
      <p:sp>
        <p:nvSpPr>
          <p:cNvPr id="3" name="Marcador de contenido 2">
            <a:extLst>
              <a:ext uri="{FF2B5EF4-FFF2-40B4-BE49-F238E27FC236}">
                <a16:creationId xmlns:a16="http://schemas.microsoft.com/office/drawing/2014/main" id="{F66C5985-A661-FE9B-5B80-C2BE55E6B094}"/>
              </a:ext>
            </a:extLst>
          </p:cNvPr>
          <p:cNvSpPr>
            <a:spLocks noGrp="1"/>
          </p:cNvSpPr>
          <p:nvPr>
            <p:ph idx="1"/>
          </p:nvPr>
        </p:nvSpPr>
        <p:spPr/>
        <p:txBody>
          <a:bodyPr/>
          <a:lstStyle/>
          <a:p>
            <a:r>
              <a:rPr lang="es-MX" dirty="0"/>
              <a:t>La telefonía celular es un medio de comunicación personal con características:</a:t>
            </a:r>
          </a:p>
          <a:p>
            <a:pPr lvl="1"/>
            <a:r>
              <a:rPr lang="es-MX" dirty="0"/>
              <a:t>Inmediatez</a:t>
            </a:r>
          </a:p>
          <a:p>
            <a:pPr lvl="1"/>
            <a:r>
              <a:rPr lang="es-MX" dirty="0"/>
              <a:t>Potabilidad</a:t>
            </a:r>
          </a:p>
          <a:p>
            <a:pPr lvl="1"/>
            <a:r>
              <a:rPr lang="es-MX" dirty="0"/>
              <a:t>Efectividad</a:t>
            </a:r>
          </a:p>
          <a:p>
            <a:pPr lvl="1"/>
            <a:r>
              <a:rPr lang="es-MX" dirty="0"/>
              <a:t>Interactividad</a:t>
            </a:r>
          </a:p>
          <a:p>
            <a:pPr lvl="1"/>
            <a:r>
              <a:rPr lang="es-MX" dirty="0"/>
              <a:t>Confidencialidad</a:t>
            </a:r>
          </a:p>
          <a:p>
            <a:pPr lvl="1"/>
            <a:r>
              <a:rPr lang="es-MX" dirty="0"/>
              <a:t>Seguridad que han revolucionado la vida social</a:t>
            </a:r>
          </a:p>
          <a:p>
            <a:pPr lvl="1"/>
            <a:r>
              <a:rPr lang="es-MX" dirty="0"/>
              <a:t>Tecnología</a:t>
            </a:r>
          </a:p>
          <a:p>
            <a:pPr lvl="1"/>
            <a:r>
              <a:rPr lang="es-MX" dirty="0"/>
              <a:t>Economía a nivel mundial</a:t>
            </a:r>
          </a:p>
        </p:txBody>
      </p:sp>
      <p:pic>
        <p:nvPicPr>
          <p:cNvPr id="3074" name="Picture 2" descr="10 características de los actuales 'súper celulares' • ENTER.CO">
            <a:extLst>
              <a:ext uri="{FF2B5EF4-FFF2-40B4-BE49-F238E27FC236}">
                <a16:creationId xmlns:a16="http://schemas.microsoft.com/office/drawing/2014/main" id="{F7AFE1E1-137B-7E07-2B75-8430EF9F4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03514"/>
            <a:ext cx="5151365" cy="30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51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FD555-9C80-3FD7-B413-4F130D814AD6}"/>
              </a:ext>
            </a:extLst>
          </p:cNvPr>
          <p:cNvSpPr>
            <a:spLocks noGrp="1"/>
          </p:cNvSpPr>
          <p:nvPr>
            <p:ph type="title"/>
          </p:nvPr>
        </p:nvSpPr>
        <p:spPr/>
        <p:txBody>
          <a:bodyPr/>
          <a:lstStyle/>
          <a:p>
            <a:r>
              <a:rPr lang="es-MX" dirty="0"/>
              <a:t>En que consiste?</a:t>
            </a:r>
          </a:p>
        </p:txBody>
      </p:sp>
      <p:sp>
        <p:nvSpPr>
          <p:cNvPr id="3" name="Marcador de contenido 2">
            <a:extLst>
              <a:ext uri="{FF2B5EF4-FFF2-40B4-BE49-F238E27FC236}">
                <a16:creationId xmlns:a16="http://schemas.microsoft.com/office/drawing/2014/main" id="{6E5B2D94-45FB-384F-D083-6570188E42D8}"/>
              </a:ext>
            </a:extLst>
          </p:cNvPr>
          <p:cNvSpPr>
            <a:spLocks noGrp="1"/>
          </p:cNvSpPr>
          <p:nvPr>
            <p:ph idx="1"/>
          </p:nvPr>
        </p:nvSpPr>
        <p:spPr>
          <a:xfrm>
            <a:off x="5326380" y="2142067"/>
            <a:ext cx="5490846" cy="3649133"/>
          </a:xfrm>
        </p:spPr>
        <p:txBody>
          <a:bodyPr>
            <a:normAutofit/>
          </a:bodyPr>
          <a:lstStyle/>
          <a:p>
            <a:r>
              <a:rPr lang="es-MX" dirty="0"/>
              <a:t>La telefonía móvil consiste en la combinación de una red de estaciones transmisoras o receptoras de radio (repetidores, estaciones base o BTS) y una serie de centrales telefónicas de conmutación de 1.er y 5.º nivel, que posibilita la comunicación entre terminales telefónicos portátiles (teléfonos móviles) o entre terminales portátiles y teléfonos de la red fija tradicional.</a:t>
            </a:r>
          </a:p>
        </p:txBody>
      </p:sp>
      <p:pic>
        <p:nvPicPr>
          <p:cNvPr id="4" name="Imagen 3">
            <a:extLst>
              <a:ext uri="{FF2B5EF4-FFF2-40B4-BE49-F238E27FC236}">
                <a16:creationId xmlns:a16="http://schemas.microsoft.com/office/drawing/2014/main" id="{78DC6CE0-81BD-C791-6A48-6D80B0443A78}"/>
              </a:ext>
            </a:extLst>
          </p:cNvPr>
          <p:cNvPicPr>
            <a:picLocks noChangeAspect="1"/>
          </p:cNvPicPr>
          <p:nvPr/>
        </p:nvPicPr>
        <p:blipFill rotWithShape="1">
          <a:blip r:embed="rId2"/>
          <a:srcRect l="20926"/>
          <a:stretch/>
        </p:blipFill>
        <p:spPr>
          <a:xfrm>
            <a:off x="1796076" y="2457000"/>
            <a:ext cx="3347424" cy="1944000"/>
          </a:xfrm>
          <a:prstGeom prst="rect">
            <a:avLst/>
          </a:prstGeom>
        </p:spPr>
      </p:pic>
    </p:spTree>
    <p:extLst>
      <p:ext uri="{BB962C8B-B14F-4D97-AF65-F5344CB8AC3E}">
        <p14:creationId xmlns:p14="http://schemas.microsoft.com/office/powerpoint/2010/main" val="155399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F3864-2B96-EAF9-0FED-1505F86C5CB8}"/>
              </a:ext>
            </a:extLst>
          </p:cNvPr>
          <p:cNvSpPr>
            <a:spLocks noGrp="1"/>
          </p:cNvSpPr>
          <p:nvPr>
            <p:ph type="title"/>
          </p:nvPr>
        </p:nvSpPr>
        <p:spPr/>
        <p:txBody>
          <a:bodyPr/>
          <a:lstStyle/>
          <a:p>
            <a:r>
              <a:rPr lang="es-MX" dirty="0"/>
              <a:t>Bandas de frecuencias de la telefonía móvil</a:t>
            </a:r>
          </a:p>
        </p:txBody>
      </p:sp>
      <p:sp>
        <p:nvSpPr>
          <p:cNvPr id="3" name="Marcador de contenido 2">
            <a:extLst>
              <a:ext uri="{FF2B5EF4-FFF2-40B4-BE49-F238E27FC236}">
                <a16:creationId xmlns:a16="http://schemas.microsoft.com/office/drawing/2014/main" id="{E6F322EB-D7E4-A9C8-6F98-BC9EA8CFC401}"/>
              </a:ext>
            </a:extLst>
          </p:cNvPr>
          <p:cNvSpPr>
            <a:spLocks noGrp="1"/>
          </p:cNvSpPr>
          <p:nvPr>
            <p:ph idx="1"/>
          </p:nvPr>
        </p:nvSpPr>
        <p:spPr>
          <a:xfrm>
            <a:off x="879474" y="2142066"/>
            <a:ext cx="5216526" cy="3649133"/>
          </a:xfrm>
        </p:spPr>
        <p:txBody>
          <a:bodyPr/>
          <a:lstStyle/>
          <a:p>
            <a:r>
              <a:rPr lang="es-MX" dirty="0"/>
              <a:t>Las bandas de frecuencias del espectro radioeléctrico utilizadas para el servicio móvil en México son la banda de 800 MHz (814-849 MHz / 859-894 MHz); banda PCS (1850-1910 MHz / 1930-1990 MHz) y banda AWS (1710-1780 MHz / 2110-2180 MHz). </a:t>
            </a:r>
          </a:p>
          <a:p>
            <a:r>
              <a:rPr lang="es-MX" dirty="0"/>
              <a:t>Actualmente en México existen 314 MHz asignados para la provisión de servicios de banda ancha móvil en México, esta cantidad espectral está distribuida entre los operadores: Telcel, AT&amp;T, Movistar y Servicios de Acceso Inalámbricos (SAI). </a:t>
            </a:r>
          </a:p>
        </p:txBody>
      </p:sp>
      <p:pic>
        <p:nvPicPr>
          <p:cNvPr id="2050" name="Picture 2" descr="Frecuencia de onda - Qué es, definición y concepto">
            <a:extLst>
              <a:ext uri="{FF2B5EF4-FFF2-40B4-BE49-F238E27FC236}">
                <a16:creationId xmlns:a16="http://schemas.microsoft.com/office/drawing/2014/main" id="{2CB2858F-38FF-332C-6956-64F22D9EE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699" y="2526632"/>
            <a:ext cx="4105527"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58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B9222-DD2D-77EE-AACD-D9EA2854366D}"/>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B3D5318C-4C22-B516-D01A-3E9EC6C1E358}"/>
              </a:ext>
            </a:extLst>
          </p:cNvPr>
          <p:cNvSpPr>
            <a:spLocks noGrp="1"/>
          </p:cNvSpPr>
          <p:nvPr>
            <p:ph idx="1"/>
          </p:nvPr>
        </p:nvSpPr>
        <p:spPr/>
        <p:txBody>
          <a:bodyPr/>
          <a:lstStyle/>
          <a:p>
            <a:r>
              <a:rPr lang="es-MX" dirty="0"/>
              <a:t>Sabías qué La telefonía móvil. . . | Instituto Federal de Telecomunicaciones - IFT. (s. f.). </a:t>
            </a:r>
            <a:r>
              <a:rPr lang="es-MX" dirty="0">
                <a:hlinkClick r:id="rId2"/>
              </a:rPr>
              <a:t>https://www.ift.org.mx/usuarios-telefonia-movil/sabias-que-la-telefonia-movil#:~:text=La%20telefon%C3%ADa%20m%C3%B3vil%20convierte%20todo,hasta%20llegar%20a%20su%20destino</a:t>
            </a:r>
            <a:r>
              <a:rPr lang="es-MX" dirty="0"/>
              <a:t>.</a:t>
            </a:r>
          </a:p>
          <a:p>
            <a:r>
              <a:rPr lang="es-MX" dirty="0"/>
              <a:t>Valenzuela, C. G. (2023, 25 octubre). Historia de los teléfonos móviles: desde su origen hasta la actualidad. </a:t>
            </a:r>
            <a:r>
              <a:rPr lang="es-MX" dirty="0" err="1"/>
              <a:t>Computer</a:t>
            </a:r>
            <a:r>
              <a:rPr lang="es-MX" dirty="0"/>
              <a:t> Hoy. </a:t>
            </a:r>
            <a:r>
              <a:rPr lang="es-MX" dirty="0">
                <a:hlinkClick r:id="rId3"/>
              </a:rPr>
              <a:t>https://computerhoy.com/moviles/historia-telefonos-moviles-origen-actualidad-1181484</a:t>
            </a:r>
            <a:endParaRPr lang="es-MX" dirty="0"/>
          </a:p>
          <a:p>
            <a:r>
              <a:rPr lang="es-MX" dirty="0"/>
              <a:t>5.1. Principios de telefonía: características, ancho de banda, tipos de marcación. :: Telecomunicaciones TICS. (s. f.). </a:t>
            </a:r>
            <a:r>
              <a:rPr lang="es-MX" dirty="0">
                <a:hlinkClick r:id="rId4"/>
              </a:rPr>
              <a:t>https://telecomunicaciones2.webnode.mx/unidad-5/a5-1-principios-de-telefonia-caracteristicas-ancho-de-banda-tipos-de-marcacion-/</a:t>
            </a:r>
            <a:r>
              <a:rPr lang="es-MX" dirty="0"/>
              <a:t> </a:t>
            </a:r>
          </a:p>
        </p:txBody>
      </p:sp>
    </p:spTree>
    <p:extLst>
      <p:ext uri="{BB962C8B-B14F-4D97-AF65-F5344CB8AC3E}">
        <p14:creationId xmlns:p14="http://schemas.microsoft.com/office/powerpoint/2010/main" val="1082815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{79510108-8F61-454C-A6A2-ED05FB631588}tf03457452</Template>
  <TotalTime>105</TotalTime>
  <Words>586</Words>
  <Application>Microsoft Office PowerPoint</Application>
  <PresentationFormat>Panorámica</PresentationFormat>
  <Paragraphs>30</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Celestial</vt:lpstr>
      <vt:lpstr>Telefonía Móvil</vt:lpstr>
      <vt:lpstr>Historia</vt:lpstr>
      <vt:lpstr>Concepto</vt:lpstr>
      <vt:lpstr>Características</vt:lpstr>
      <vt:lpstr>En que consiste?</vt:lpstr>
      <vt:lpstr>Bandas de frecuencias de la telefonía móvil</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Telefonía Móvil</dc:title>
  <dc:creator>Johana Alejandra Gonzalez Macias</dc:creator>
  <cp:lastModifiedBy>Alexis Zambrano</cp:lastModifiedBy>
  <cp:revision>5</cp:revision>
  <dcterms:created xsi:type="dcterms:W3CDTF">2023-11-22T04:09:24Z</dcterms:created>
  <dcterms:modified xsi:type="dcterms:W3CDTF">2023-11-22T16:57:35Z</dcterms:modified>
</cp:coreProperties>
</file>