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8" r:id="rId4"/>
    <p:sldId id="272" r:id="rId5"/>
    <p:sldId id="267" r:id="rId6"/>
    <p:sldId id="263" r:id="rId7"/>
    <p:sldId id="261" r:id="rId8"/>
    <p:sldId id="270" r:id="rId9"/>
    <p:sldId id="271" r:id="rId10"/>
    <p:sldId id="264" r:id="rId11"/>
    <p:sldId id="273" r:id="rId12"/>
    <p:sldId id="260" r:id="rId13"/>
    <p:sldId id="274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5377" autoAdjust="0"/>
  </p:normalViewPr>
  <p:slideViewPr>
    <p:cSldViewPr>
      <p:cViewPr varScale="1">
        <p:scale>
          <a:sx n="98" d="100"/>
          <a:sy n="98" d="100"/>
        </p:scale>
        <p:origin x="7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ya\Desktop\&#1057;&#1074;&#1077;&#1090;&#1072;,%20&#1076;&#1080;&#1087;&#1083;&#1086;&#1084;\&#1076;&#1072;&#1085;&#1085;&#1099;&#107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Средняя </a:t>
            </a:r>
            <a:r>
              <a:rPr lang="ru-RU" dirty="0" smtClean="0"/>
              <a:t>скорость</a:t>
            </a:r>
            <a:r>
              <a:rPr lang="en-US" dirty="0" smtClean="0"/>
              <a:t> </a:t>
            </a:r>
            <a:r>
              <a:rPr lang="ru-RU" dirty="0" smtClean="0"/>
              <a:t>робота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Sheet1!$E$4</c:f>
              <c:strCache>
                <c:ptCount val="1"/>
                <c:pt idx="0">
                  <c:v>Алгоритм с отановками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Sheet1!$B$5:$B$10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Sheet1!$E$5:$E$10</c:f>
              <c:numCache>
                <c:formatCode>0.00</c:formatCode>
                <c:ptCount val="6"/>
                <c:pt idx="0">
                  <c:v>0.21052631578947367</c:v>
                </c:pt>
                <c:pt idx="1">
                  <c:v>0.19736842105263158</c:v>
                </c:pt>
                <c:pt idx="2">
                  <c:v>0.19565217391304349</c:v>
                </c:pt>
                <c:pt idx="3">
                  <c:v>0.1875</c:v>
                </c:pt>
                <c:pt idx="4">
                  <c:v>0.1723076923076923</c:v>
                </c:pt>
                <c:pt idx="5">
                  <c:v>0.15961538461538463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Sheet1!$H$4</c:f>
              <c:strCache>
                <c:ptCount val="1"/>
                <c:pt idx="0">
                  <c:v>Алгоритм без остановок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Sheet1!$B$5:$B$10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Sheet1!$H$5:$H$10</c:f>
              <c:numCache>
                <c:formatCode>0.00</c:formatCode>
                <c:ptCount val="6"/>
                <c:pt idx="0">
                  <c:v>0.28767123287671237</c:v>
                </c:pt>
                <c:pt idx="1">
                  <c:v>0.26859504132231404</c:v>
                </c:pt>
                <c:pt idx="2">
                  <c:v>0.28965517241379313</c:v>
                </c:pt>
                <c:pt idx="3">
                  <c:v>0.30184049079754599</c:v>
                </c:pt>
                <c:pt idx="4">
                  <c:v>0.33155080213903748</c:v>
                </c:pt>
                <c:pt idx="5">
                  <c:v>0.32758620689655171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107208"/>
        <c:axId val="204108776"/>
      </c:lineChart>
      <c:catAx>
        <c:axId val="204107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</a:t>
                </a:r>
                <a:r>
                  <a:rPr lang="ru-RU" baseline="0"/>
                  <a:t> траектории, количество поворотов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4108776"/>
        <c:crosses val="autoZero"/>
        <c:auto val="1"/>
        <c:lblAlgn val="ctr"/>
        <c:lblOffset val="100"/>
        <c:noMultiLvlLbl val="0"/>
      </c:catAx>
      <c:valAx>
        <c:axId val="204108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м/с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4107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Время прохождения траектории</a:t>
            </a:r>
            <a:endParaRPr lang="en-US" sz="168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8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93649717404086"/>
          <c:y val="0.26276077072591197"/>
          <c:w val="0.86324287180261261"/>
          <c:h val="0.52994225651829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Sheet1!$C$4</c:f>
              <c:strCache>
                <c:ptCount val="1"/>
                <c:pt idx="0">
                  <c:v>Алгоритм с отановками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Sheet1!$C$5:$C$10</c:f>
              <c:numCache>
                <c:formatCode>General</c:formatCode>
                <c:ptCount val="6"/>
                <c:pt idx="0">
                  <c:v>9.5</c:v>
                </c:pt>
                <c:pt idx="1">
                  <c:v>15.2</c:v>
                </c:pt>
                <c:pt idx="2">
                  <c:v>18.399999999999999</c:v>
                </c:pt>
                <c:pt idx="3">
                  <c:v>24</c:v>
                </c:pt>
                <c:pt idx="4">
                  <c:v>32.5</c:v>
                </c:pt>
                <c:pt idx="5">
                  <c:v>52</c:v>
                </c:pt>
              </c:numCache>
            </c:numRef>
          </c:val>
        </c:ser>
        <c:ser>
          <c:idx val="2"/>
          <c:order val="1"/>
          <c:tx>
            <c:strRef>
              <c:f>Sheet1!$F$4</c:f>
              <c:strCache>
                <c:ptCount val="1"/>
                <c:pt idx="0">
                  <c:v>Алгоритм без остановок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Sheet1!$F$5:$F$10</c:f>
              <c:numCache>
                <c:formatCode>General</c:formatCode>
                <c:ptCount val="6"/>
                <c:pt idx="0">
                  <c:v>7.3</c:v>
                </c:pt>
                <c:pt idx="1">
                  <c:v>12.1</c:v>
                </c:pt>
                <c:pt idx="2">
                  <c:v>14.5</c:v>
                </c:pt>
                <c:pt idx="3">
                  <c:v>16.3</c:v>
                </c:pt>
                <c:pt idx="4">
                  <c:v>18.7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84608"/>
        <c:axId val="203179120"/>
      </c:barChart>
      <c:catAx>
        <c:axId val="20318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Номер траектории, количество поворотов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179120"/>
        <c:crosses val="autoZero"/>
        <c:auto val="1"/>
        <c:lblAlgn val="ctr"/>
        <c:lblOffset val="100"/>
        <c:noMultiLvlLbl val="0"/>
      </c:catAx>
      <c:valAx>
        <c:axId val="20317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Секунд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18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61510-05B2-42B7-A1FD-B788D127288B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A60DC-F1A7-4DBF-A3C7-36C359BB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2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Корректировать название( возможно 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60DC-F1A7-4DBF-A3C7-36C359BBC6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5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целом</a:t>
            </a:r>
            <a:r>
              <a:rPr lang="ru-RU" baseline="0" dirty="0" smtClean="0"/>
              <a:t> сделано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60DC-F1A7-4DBF-A3C7-36C359BBC65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44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Добавить картинок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60DC-F1A7-4DBF-A3C7-36C359BBC6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60DC-F1A7-4DBF-A3C7-36C359BBC6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2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60DC-F1A7-4DBF-A3C7-36C359BBC6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94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60DC-F1A7-4DBF-A3C7-36C359BBC6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Готов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60DC-F1A7-4DBF-A3C7-36C359BBC6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0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Сравним предложенный</a:t>
            </a:r>
            <a:r>
              <a:rPr lang="ru-RU" baseline="0" dirty="0" smtClean="0"/>
              <a:t> метод с существующими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60DC-F1A7-4DBF-A3C7-36C359BBC6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1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D139-FC7D-4309-8C4E-5103E0C954E1}" type="datetime1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8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8ECB-4AC5-4A33-8B09-34B8A9FADD61}" type="datetime1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19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E5E5-574A-4460-98A2-77A7F0235C9A}" type="datetime1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989D-E32E-4E11-8743-B2ABE807859A}" type="datetime1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E57C-2FCF-4311-BB42-ED249A5702BE}" type="datetime1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1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54ED-9531-44D9-87BF-E436FC643462}" type="datetime1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F00-3010-4999-9779-94C0534B15CA}" type="datetime1">
              <a:rPr lang="ru-RU" smtClean="0"/>
              <a:t>29.05.2014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CEF5-E6C6-4DFC-B80A-3C67B468F69A}" type="datetime1">
              <a:rPr lang="ru-RU" smtClean="0"/>
              <a:t>29.05.2014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1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0618-32AD-4CCD-90B5-62698E7B4AB9}" type="datetime1">
              <a:rPr lang="ru-RU" smtClean="0"/>
              <a:t>29.05.2014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DD2-6D69-4265-8DFC-2D3ABC0F708A}" type="datetime1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1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A966-F252-48D4-BD78-BFE3BBC5B4D4}" type="datetime1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7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5178-D78F-46F1-9F32-31E7A209C374}" type="datetime1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851C-18AB-4AD3-A5CF-103665F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38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 Разработка алгоритма оптимального планирования движения мобильного робота с учетом сложных ограничений</a:t>
            </a:r>
            <a:endParaRPr lang="ru-R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000" dirty="0" smtClean="0"/>
              <a:t>Студентка 873 группы МФТИ</a:t>
            </a:r>
          </a:p>
          <a:p>
            <a:pPr algn="r"/>
            <a:r>
              <a:rPr lang="ru-RU" sz="2000" dirty="0" err="1" smtClean="0"/>
              <a:t>Соковикова</a:t>
            </a:r>
            <a:r>
              <a:rPr lang="ru-RU" sz="2000" dirty="0" smtClean="0"/>
              <a:t> Светлана Сергеевна</a:t>
            </a:r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ru-RU" sz="2000" dirty="0" smtClean="0"/>
              <a:t>Научный руководитель</a:t>
            </a:r>
          </a:p>
          <a:p>
            <a:pPr algn="r"/>
            <a:r>
              <a:rPr lang="ru-RU" sz="2000" dirty="0" smtClean="0"/>
              <a:t>Устюжанин Андрей Евгеньевич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45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Экспериментальные данные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197" y="4393112"/>
            <a:ext cx="8147248" cy="1944216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Средняя скорость роботов по всем траекториям:</a:t>
            </a:r>
          </a:p>
          <a:p>
            <a:pPr lvl="1"/>
            <a:r>
              <a:rPr lang="ru-RU" sz="1800" dirty="0" smtClean="0"/>
              <a:t>Алгоритм с остановками на поворотах: 0,19 м/с</a:t>
            </a:r>
            <a:endParaRPr lang="en-US" sz="1800" dirty="0" smtClean="0"/>
          </a:p>
          <a:p>
            <a:pPr lvl="1"/>
            <a:r>
              <a:rPr lang="ru-RU" sz="1800" dirty="0" smtClean="0"/>
              <a:t>Безостановочный алгоритм: 0,3 </a:t>
            </a:r>
            <a:r>
              <a:rPr lang="ru-RU" sz="1800" dirty="0" smtClean="0"/>
              <a:t>м/с</a:t>
            </a:r>
            <a:endParaRPr lang="ru-RU" sz="1800" dirty="0" smtClean="0"/>
          </a:p>
          <a:p>
            <a:r>
              <a:rPr lang="ru-RU" sz="2400" dirty="0" smtClean="0"/>
              <a:t>Эффективность безостановочного алгоритма увеличивается с количеством поворотов</a:t>
            </a:r>
          </a:p>
          <a:p>
            <a:r>
              <a:rPr lang="ru-RU" sz="2400" dirty="0" smtClean="0"/>
              <a:t>Оба </a:t>
            </a:r>
            <a:r>
              <a:rPr lang="ru-RU" sz="2400" dirty="0" smtClean="0"/>
              <a:t>алгоритма успешно избегают препятствия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93399"/>
              </p:ext>
            </p:extLst>
          </p:nvPr>
        </p:nvGraphicFramePr>
        <p:xfrm>
          <a:off x="1259632" y="1041054"/>
          <a:ext cx="6466914" cy="321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7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Экспериментальные данные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197" y="4393112"/>
            <a:ext cx="8147248" cy="19442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 увеличением числа поворотов траектории разрыв между двумя алгоритмами возрастает в пользу безостановочного алгоритма</a:t>
            </a:r>
            <a:endParaRPr lang="ru-RU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1115616" y="980729"/>
          <a:ext cx="6571928" cy="341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6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Выводы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00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Разработан алгоритм безостановочного на поворотах движения робота с </a:t>
            </a:r>
            <a:r>
              <a:rPr lang="ru-RU" sz="2400" dirty="0" err="1" smtClean="0"/>
              <a:t>избежанием</a:t>
            </a:r>
            <a:r>
              <a:rPr lang="ru-RU" sz="2400" dirty="0" smtClean="0"/>
              <a:t> препятствий</a:t>
            </a:r>
          </a:p>
          <a:p>
            <a:r>
              <a:rPr lang="ru-RU" sz="2400" dirty="0" smtClean="0"/>
              <a:t>Исследуемый алгоритм позволяет роботу пройти маршрут быстрее в среднем на 50% по сравнению с алгоритмом с остановками робота на поворотах</a:t>
            </a:r>
          </a:p>
          <a:p>
            <a:pPr lvl="1"/>
            <a:r>
              <a:rPr lang="ru-RU" sz="2000" dirty="0" smtClean="0"/>
              <a:t>В различных условиях результаты могут изменяться достаточно широко, например, если требуется построить траекторию с малым радиусом кривизны поворотов, то в таком случае алгоритм с остановками будет эффективнее</a:t>
            </a:r>
          </a:p>
          <a:p>
            <a:r>
              <a:rPr lang="ru-RU" sz="2400" dirty="0" smtClean="0"/>
              <a:t>Следующие шаги</a:t>
            </a:r>
          </a:p>
          <a:p>
            <a:pPr lvl="1"/>
            <a:r>
              <a:rPr lang="ru-RU" sz="2000" dirty="0" smtClean="0"/>
              <a:t>Оптимизировать алгоритм</a:t>
            </a:r>
          </a:p>
          <a:p>
            <a:pPr lvl="1"/>
            <a:r>
              <a:rPr lang="ru-RU" sz="2000" dirty="0" smtClean="0"/>
              <a:t>Протестировать работу алгоритма на реальном роботе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z="1400" smtClean="0"/>
              <a:t>12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747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13 </a:t>
            </a:r>
            <a:r>
              <a:rPr lang="ru-RU" dirty="0" smtClean="0"/>
              <a:t>слайд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dirty="0" smtClean="0"/>
              <a:t>Цели работы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Сделать обзор существующих алгоритмов планирования траектории движения</a:t>
            </a:r>
          </a:p>
          <a:p>
            <a:r>
              <a:rPr lang="ru-RU" sz="2000" dirty="0" smtClean="0"/>
              <a:t>Разработать оптимальный алгоритм планирования движения робота с учетом сложных ограничений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smtClean="0"/>
              <a:t>Заданные скорости в определённых точках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smtClean="0"/>
              <a:t>Возможные препятствия на пути робота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smtClean="0"/>
              <a:t>Безостановочное движение на поворотах</a:t>
            </a:r>
          </a:p>
          <a:p>
            <a:r>
              <a:rPr lang="ru-RU" sz="2000" dirty="0" smtClean="0"/>
              <a:t>Реализовать исследуемый алгоритм и протестировать его работоспособность </a:t>
            </a:r>
            <a:r>
              <a:rPr lang="ru-RU" sz="2000" dirty="0"/>
              <a:t>в</a:t>
            </a:r>
            <a:r>
              <a:rPr lang="ru-RU" sz="2000" dirty="0" smtClean="0"/>
              <a:t> симуляторе</a:t>
            </a:r>
          </a:p>
          <a:p>
            <a:r>
              <a:rPr lang="ru-RU" sz="2000" dirty="0" smtClean="0"/>
              <a:t>Провести исследование эффективности алгоритма</a:t>
            </a:r>
            <a:endParaRPr lang="ru-R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0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58" y="33265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Задача планирования траектории движения робота</a:t>
            </a:r>
            <a:endParaRPr lang="ru-RU" sz="3200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48427" y="1556792"/>
            <a:ext cx="8229600" cy="352839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Мобильные </a:t>
            </a:r>
            <a:r>
              <a:rPr lang="ru-RU" sz="2000" dirty="0"/>
              <a:t>роботы предназначены для </a:t>
            </a:r>
            <a:r>
              <a:rPr lang="ru-RU" sz="2000" dirty="0" smtClean="0"/>
              <a:t>выполнения работ </a:t>
            </a:r>
            <a:r>
              <a:rPr lang="ru-RU" sz="2000" dirty="0"/>
              <a:t>на любой местности.</a:t>
            </a:r>
          </a:p>
          <a:p>
            <a:r>
              <a:rPr lang="ru-RU" sz="2000" dirty="0" smtClean="0"/>
              <a:t>При планировании траектории движения робота важен поиск </a:t>
            </a:r>
            <a:r>
              <a:rPr lang="ru-RU" sz="2000" dirty="0"/>
              <a:t>оптимального маршрута. </a:t>
            </a:r>
          </a:p>
          <a:p>
            <a:r>
              <a:rPr lang="ru-RU" sz="2000" dirty="0"/>
              <a:t>Оптимальность маршрута заключается в минимизации времени и </a:t>
            </a:r>
            <a:r>
              <a:rPr lang="ru-RU" sz="2000" dirty="0" smtClean="0"/>
              <a:t>расстояния, необходимых на </a:t>
            </a:r>
            <a:r>
              <a:rPr lang="ru-RU" sz="2000" dirty="0"/>
              <a:t>его прохождение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Оптимальность маршрута сокращает время, затраченное на выполнение задачи, и как следствие повышает эффективность алгоритма.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9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2800" dirty="0" smtClean="0"/>
              <a:t>Требования к разрабатываемому алгоритму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47248" cy="4608512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Дана территория</a:t>
            </a:r>
            <a:r>
              <a:rPr lang="ru-RU" sz="2000" dirty="0"/>
              <a:t>, в которой расположены точки </a:t>
            </a:r>
            <a:r>
              <a:rPr lang="ru-RU" sz="2000" dirty="0" err="1" smtClean="0"/>
              <a:t>O</a:t>
            </a:r>
            <a:r>
              <a:rPr lang="ru-RU" sz="2000" baseline="-25000" dirty="0" err="1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(координаты каждой точки </a:t>
            </a:r>
            <a:r>
              <a:rPr lang="ru-RU" sz="2000" dirty="0" err="1" smtClean="0"/>
              <a:t>O</a:t>
            </a:r>
            <a:r>
              <a:rPr lang="ru-RU" sz="2000" baseline="-25000" dirty="0" err="1" smtClean="0"/>
              <a:t>ix</a:t>
            </a:r>
            <a:r>
              <a:rPr lang="ru-RU" sz="2000" dirty="0"/>
              <a:t>, </a:t>
            </a:r>
            <a:r>
              <a:rPr lang="ru-RU" sz="2000" dirty="0" err="1" smtClean="0"/>
              <a:t>O</a:t>
            </a:r>
            <a:r>
              <a:rPr lang="ru-RU" sz="2000" baseline="-25000" dirty="0" err="1" smtClean="0"/>
              <a:t>iy</a:t>
            </a:r>
            <a:r>
              <a:rPr lang="ru-RU" sz="2000" dirty="0"/>
              <a:t>)</a:t>
            </a:r>
          </a:p>
          <a:p>
            <a:r>
              <a:rPr lang="ru-RU" sz="2000" dirty="0" smtClean="0"/>
              <a:t>На </a:t>
            </a:r>
            <a:r>
              <a:rPr lang="ru-RU" sz="2000" dirty="0"/>
              <a:t>территории существуют препятствия, с которыми робот не должен </a:t>
            </a:r>
            <a:r>
              <a:rPr lang="ru-RU" sz="2000" dirty="0" smtClean="0"/>
              <a:t>сталкиваться, </a:t>
            </a:r>
            <a:r>
              <a:rPr lang="ru-RU" sz="2000" dirty="0"/>
              <a:t>и может определить </a:t>
            </a:r>
            <a:r>
              <a:rPr lang="ru-RU" sz="2000" dirty="0" smtClean="0"/>
              <a:t>их имеющимися </a:t>
            </a:r>
            <a:r>
              <a:rPr lang="ru-RU" sz="2000" dirty="0"/>
              <a:t>на борту датчиками (лазер, </a:t>
            </a:r>
            <a:r>
              <a:rPr lang="ru-RU" sz="2000" dirty="0" err="1"/>
              <a:t>кинект</a:t>
            </a:r>
            <a:r>
              <a:rPr lang="ru-RU" sz="2000" dirty="0"/>
              <a:t>, ...)</a:t>
            </a:r>
          </a:p>
          <a:p>
            <a:r>
              <a:rPr lang="ru-RU" sz="2000" dirty="0" smtClean="0"/>
              <a:t>необходимо </a:t>
            </a:r>
            <a:r>
              <a:rPr lang="ru-RU" sz="2000" dirty="0"/>
              <a:t>исследовать территорию и составить карту препятствий, так чтобы можно было построить оптимальную траекторию обхода точек </a:t>
            </a:r>
            <a:r>
              <a:rPr lang="ru-RU" sz="2000" dirty="0" err="1" smtClean="0"/>
              <a:t>О</a:t>
            </a:r>
            <a:r>
              <a:rPr lang="ru-RU" sz="2000" baseline="-25000" dirty="0" err="1"/>
              <a:t>i</a:t>
            </a:r>
            <a:r>
              <a:rPr lang="ru-RU" sz="2000" dirty="0" smtClean="0"/>
              <a:t> </a:t>
            </a:r>
            <a:r>
              <a:rPr lang="ru-RU" sz="2000" dirty="0"/>
              <a:t>(время прохода по этой </a:t>
            </a:r>
            <a:r>
              <a:rPr lang="ru-RU" sz="2000" dirty="0" smtClean="0"/>
              <a:t>траектории </a:t>
            </a:r>
            <a:r>
              <a:rPr lang="ru-RU" sz="2000" dirty="0"/>
              <a:t>было бы минимально) такую, что скорость робота в </a:t>
            </a:r>
            <a:r>
              <a:rPr lang="ru-RU" sz="2000" dirty="0" smtClean="0"/>
              <a:t>окрестности </a:t>
            </a:r>
            <a:r>
              <a:rPr lang="ru-RU" sz="2000" dirty="0"/>
              <a:t>каждой точки </a:t>
            </a:r>
            <a:r>
              <a:rPr lang="ru-RU" sz="2000" dirty="0" err="1" smtClean="0"/>
              <a:t>O</a:t>
            </a:r>
            <a:r>
              <a:rPr lang="ru-RU" sz="2000" baseline="-25000" dirty="0" err="1"/>
              <a:t>i</a:t>
            </a:r>
            <a:r>
              <a:rPr lang="ru-RU" sz="2000" dirty="0" smtClean="0"/>
              <a:t> удовлетворяла </a:t>
            </a:r>
            <a:r>
              <a:rPr lang="ru-RU" sz="2000" dirty="0"/>
              <a:t>требованиям: </a:t>
            </a:r>
            <a:endParaRPr lang="ru-RU" sz="2000" dirty="0" smtClean="0"/>
          </a:p>
          <a:p>
            <a:pPr lvl="1"/>
            <a:r>
              <a:rPr lang="ru-RU" sz="1600" dirty="0" smtClean="0"/>
              <a:t>угловая </a:t>
            </a:r>
            <a:r>
              <a:rPr lang="ru-RU" sz="1600" dirty="0"/>
              <a:t>скорость w принадлежит интервалу [</a:t>
            </a:r>
            <a:r>
              <a:rPr lang="ru-RU" sz="1600" dirty="0" err="1" smtClean="0"/>
              <a:t>w</a:t>
            </a:r>
            <a:r>
              <a:rPr lang="ru-RU" sz="1600" baseline="-25000" dirty="0" err="1"/>
              <a:t>i</a:t>
            </a:r>
            <a:r>
              <a:rPr lang="ru-RU" sz="1600" dirty="0" smtClean="0"/>
              <a:t>, </a:t>
            </a:r>
            <a:r>
              <a:rPr lang="ru-RU" sz="1600" dirty="0" err="1" smtClean="0"/>
              <a:t>W</a:t>
            </a:r>
            <a:r>
              <a:rPr lang="ru-RU" sz="1600" baseline="-25000" dirty="0" err="1"/>
              <a:t>i</a:t>
            </a:r>
            <a:r>
              <a:rPr lang="ru-RU" sz="1600" dirty="0" smtClean="0"/>
              <a:t>], </a:t>
            </a:r>
          </a:p>
          <a:p>
            <a:pPr lvl="1"/>
            <a:r>
              <a:rPr lang="ru-RU" sz="1600" dirty="0" smtClean="0"/>
              <a:t>линейные </a:t>
            </a:r>
            <a:r>
              <a:rPr lang="ru-RU" sz="1600" dirty="0"/>
              <a:t>проекции скорости </a:t>
            </a:r>
            <a:r>
              <a:rPr lang="ru-RU" sz="1600" dirty="0" smtClean="0"/>
              <a:t>v</a:t>
            </a:r>
            <a:r>
              <a:rPr lang="en-US" sz="1600" baseline="-25000" dirty="0" smtClean="0"/>
              <a:t>x</a:t>
            </a:r>
            <a:r>
              <a:rPr lang="ru-RU" sz="1600" dirty="0" smtClean="0"/>
              <a:t> </a:t>
            </a:r>
            <a:r>
              <a:rPr lang="ru-RU" sz="1600" dirty="0"/>
              <a:t>и </a:t>
            </a:r>
            <a:r>
              <a:rPr lang="ru-RU" sz="1600" dirty="0" smtClean="0"/>
              <a:t>v</a:t>
            </a:r>
            <a:r>
              <a:rPr lang="en-US" sz="1600" baseline="-25000" dirty="0" smtClean="0"/>
              <a:t>y </a:t>
            </a:r>
            <a:r>
              <a:rPr lang="ru-RU" sz="1600" dirty="0" smtClean="0"/>
              <a:t>принадлежат </a:t>
            </a:r>
            <a:r>
              <a:rPr lang="ru-RU" sz="1600" dirty="0"/>
              <a:t>интервалам [</a:t>
            </a:r>
            <a:r>
              <a:rPr lang="ru-RU" sz="1600" dirty="0" smtClean="0"/>
              <a:t>v</a:t>
            </a:r>
            <a:r>
              <a:rPr lang="en-US" sz="1600" baseline="-25000" dirty="0"/>
              <a:t>x</a:t>
            </a:r>
            <a:r>
              <a:rPr lang="ru-RU" sz="1600" baseline="-25000" dirty="0" smtClean="0"/>
              <a:t>i</a:t>
            </a:r>
            <a:r>
              <a:rPr lang="ru-RU" sz="1600" dirty="0" smtClean="0"/>
              <a:t>, V</a:t>
            </a:r>
            <a:r>
              <a:rPr lang="en-US" sz="1600" baseline="-25000" dirty="0"/>
              <a:t> x</a:t>
            </a:r>
            <a:r>
              <a:rPr lang="ru-RU" sz="1600" baseline="-25000" dirty="0"/>
              <a:t>i</a:t>
            </a:r>
            <a:r>
              <a:rPr lang="ru-RU" sz="1600" dirty="0" smtClean="0"/>
              <a:t>] </a:t>
            </a:r>
            <a:r>
              <a:rPr lang="ru-RU" sz="1600" dirty="0"/>
              <a:t>и [</a:t>
            </a:r>
            <a:r>
              <a:rPr lang="ru-RU" sz="1600" dirty="0" smtClean="0"/>
              <a:t>v</a:t>
            </a:r>
            <a:r>
              <a:rPr lang="en-US" sz="1600" baseline="-25000" dirty="0"/>
              <a:t> </a:t>
            </a:r>
            <a:r>
              <a:rPr lang="en-US" sz="1600" baseline="-25000" dirty="0" smtClean="0"/>
              <a:t>y</a:t>
            </a:r>
            <a:r>
              <a:rPr lang="ru-RU" sz="1600" baseline="-25000" dirty="0" smtClean="0"/>
              <a:t>i</a:t>
            </a:r>
            <a:r>
              <a:rPr lang="ru-RU" sz="1600" dirty="0" smtClean="0"/>
              <a:t>, V</a:t>
            </a:r>
            <a:r>
              <a:rPr lang="en-US" sz="1600" baseline="-25000" dirty="0"/>
              <a:t> y</a:t>
            </a:r>
            <a:r>
              <a:rPr lang="ru-RU" sz="1600" baseline="-25000" dirty="0"/>
              <a:t>i</a:t>
            </a:r>
            <a:r>
              <a:rPr lang="ru-RU" sz="1600" dirty="0" smtClean="0"/>
              <a:t>] </a:t>
            </a:r>
            <a:r>
              <a:rPr lang="ru-RU" sz="1600" dirty="0"/>
              <a:t>соответственно.</a:t>
            </a:r>
            <a:endParaRPr lang="ru-RU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z="1400" smtClean="0"/>
              <a:t>4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2753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200" dirty="0" smtClean="0"/>
              <a:t>ROS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251"/>
            <a:ext cx="8229600" cy="50405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Операционная система, среда для разработки роботов</a:t>
            </a:r>
          </a:p>
          <a:p>
            <a:r>
              <a:rPr lang="ru-RU" sz="2800" dirty="0" smtClean="0"/>
              <a:t>Открытый исходный код</a:t>
            </a:r>
          </a:p>
          <a:p>
            <a:r>
              <a:rPr lang="ru-RU" sz="2800" dirty="0"/>
              <a:t>Х</a:t>
            </a:r>
            <a:r>
              <a:rPr lang="ru-RU" sz="2800" dirty="0" smtClean="0"/>
              <a:t>орошая поддержка</a:t>
            </a:r>
          </a:p>
          <a:p>
            <a:r>
              <a:rPr lang="ru-RU" sz="2800" dirty="0"/>
              <a:t>У</a:t>
            </a:r>
            <a:r>
              <a:rPr lang="ru-RU" sz="2800" dirty="0" smtClean="0"/>
              <a:t>нифицированная архитектура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Существующие алгоритмы планирования траектории движения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47248" cy="4857403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Представление местности в виде графа, с последующим поиском кратчайшего маршрута, например по алгоритму </a:t>
            </a:r>
            <a:r>
              <a:rPr lang="ru-RU" sz="2200" dirty="0" err="1" smtClean="0"/>
              <a:t>Дейкстры</a:t>
            </a:r>
            <a:endParaRPr lang="ru-RU" sz="2200" dirty="0" smtClean="0"/>
          </a:p>
          <a:p>
            <a:r>
              <a:rPr lang="ru-RU" sz="2200" dirty="0" smtClean="0"/>
              <a:t>Маршрутные алгоритмы</a:t>
            </a:r>
          </a:p>
          <a:p>
            <a:r>
              <a:rPr lang="ru-RU" sz="2200" dirty="0" smtClean="0"/>
              <a:t>Алгоритм динамического окна</a:t>
            </a:r>
          </a:p>
          <a:p>
            <a:r>
              <a:rPr lang="ru-RU" sz="2200" dirty="0" smtClean="0"/>
              <a:t>Генетические алгоритмы</a:t>
            </a:r>
          </a:p>
          <a:p>
            <a:r>
              <a:rPr lang="ru-RU" sz="2200" dirty="0" smtClean="0"/>
              <a:t>Другие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z="1400" smtClean="0"/>
              <a:t>6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8405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Предлагаемый алгоритм безостановочного движения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288032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Алгоритм основан на представлении территории в виде графа</a:t>
            </a:r>
          </a:p>
          <a:p>
            <a:pPr lvl="1"/>
            <a:r>
              <a:rPr lang="ru-RU" sz="1600" dirty="0"/>
              <a:t>При расчете расстояния, необходимого для построения оптимального маршрута, учитывается расстояние объезда препятствия</a:t>
            </a:r>
          </a:p>
          <a:p>
            <a:r>
              <a:rPr lang="ru-RU" sz="2000" dirty="0" smtClean="0"/>
              <a:t>Робот должен пройти указанные точки с указанными скоростями</a:t>
            </a:r>
          </a:p>
          <a:p>
            <a:pPr lvl="1"/>
            <a:r>
              <a:rPr lang="ru-RU" sz="1600" dirty="0" smtClean="0"/>
              <a:t>При необходимости поворота роботу придается как линейная так и угловая скорость из заданных </a:t>
            </a:r>
            <a:r>
              <a:rPr lang="ru-RU" sz="1600" dirty="0"/>
              <a:t>интервалов соответственно [</a:t>
            </a:r>
            <a:r>
              <a:rPr lang="ru-RU" sz="1600" dirty="0" err="1"/>
              <a:t>w</a:t>
            </a:r>
            <a:r>
              <a:rPr lang="ru-RU" sz="1600" baseline="-25000" dirty="0" err="1"/>
              <a:t>i</a:t>
            </a:r>
            <a:r>
              <a:rPr lang="ru-RU" sz="1600" dirty="0"/>
              <a:t>, </a:t>
            </a:r>
            <a:r>
              <a:rPr lang="ru-RU" sz="1600" dirty="0" err="1"/>
              <a:t>W</a:t>
            </a:r>
            <a:r>
              <a:rPr lang="ru-RU" sz="1600" baseline="-25000" dirty="0" err="1"/>
              <a:t>i</a:t>
            </a:r>
            <a:r>
              <a:rPr lang="ru-RU" sz="1600" dirty="0"/>
              <a:t>], [v</a:t>
            </a:r>
            <a:r>
              <a:rPr lang="en-US" sz="1600" baseline="-25000" dirty="0"/>
              <a:t>x</a:t>
            </a:r>
            <a:r>
              <a:rPr lang="ru-RU" sz="1600" baseline="-25000" dirty="0"/>
              <a:t>i</a:t>
            </a:r>
            <a:r>
              <a:rPr lang="ru-RU" sz="1600" dirty="0"/>
              <a:t>, V</a:t>
            </a:r>
            <a:r>
              <a:rPr lang="en-US" sz="1600" baseline="-25000" dirty="0"/>
              <a:t> x</a:t>
            </a:r>
            <a:r>
              <a:rPr lang="ru-RU" sz="1600" baseline="-25000" dirty="0" smtClean="0"/>
              <a:t>i</a:t>
            </a:r>
            <a:r>
              <a:rPr lang="ru-RU" sz="1600" dirty="0" smtClean="0"/>
              <a:t>], [v</a:t>
            </a:r>
            <a:r>
              <a:rPr lang="en-US" sz="1600" baseline="-25000" dirty="0" smtClean="0"/>
              <a:t> </a:t>
            </a:r>
            <a:r>
              <a:rPr lang="en-US" sz="1600" baseline="-25000" dirty="0"/>
              <a:t>y</a:t>
            </a:r>
            <a:r>
              <a:rPr lang="ru-RU" sz="1600" baseline="-25000" dirty="0"/>
              <a:t>i</a:t>
            </a:r>
            <a:r>
              <a:rPr lang="ru-RU" sz="1600" dirty="0"/>
              <a:t>, V</a:t>
            </a:r>
            <a:r>
              <a:rPr lang="en-US" sz="1600" baseline="-25000" dirty="0"/>
              <a:t> y</a:t>
            </a:r>
            <a:r>
              <a:rPr lang="ru-RU" sz="1600" baseline="-25000" dirty="0"/>
              <a:t>i</a:t>
            </a:r>
            <a:r>
              <a:rPr lang="ru-RU" sz="1600" dirty="0" smtClean="0"/>
              <a:t>]</a:t>
            </a:r>
          </a:p>
          <a:p>
            <a:pPr lvl="1"/>
            <a:r>
              <a:rPr lang="ru-RU" sz="1600" dirty="0" smtClean="0"/>
              <a:t>Для </a:t>
            </a:r>
            <a:r>
              <a:rPr lang="ru-RU" sz="1600" dirty="0" err="1" smtClean="0"/>
              <a:t>избежания</a:t>
            </a:r>
            <a:r>
              <a:rPr lang="ru-RU" sz="1600" dirty="0" smtClean="0"/>
              <a:t> столкновения с препятствиями эффективные размеры препятствия изменяются в соответствии с текущей скоростью робота и ее направлением</a:t>
            </a:r>
          </a:p>
          <a:p>
            <a:r>
              <a:rPr lang="ru-RU" sz="2000" dirty="0" smtClean="0"/>
              <a:t>Пример</a:t>
            </a:r>
            <a:r>
              <a:rPr lang="ru-RU" sz="2000" dirty="0"/>
              <a:t>: необходимо посетить точки О</a:t>
            </a:r>
            <a:r>
              <a:rPr lang="ru-RU" sz="2000" baseline="-25000" dirty="0"/>
              <a:t>1</a:t>
            </a:r>
            <a:r>
              <a:rPr lang="en-US" sz="2000" dirty="0"/>
              <a:t>, </a:t>
            </a:r>
            <a:r>
              <a:rPr lang="ru-RU" sz="2000" dirty="0"/>
              <a:t>О</a:t>
            </a:r>
            <a:r>
              <a:rPr lang="ru-RU" sz="2000" baseline="-25000" dirty="0"/>
              <a:t>2</a:t>
            </a:r>
            <a:r>
              <a:rPr lang="en-US" sz="2000" dirty="0"/>
              <a:t>, </a:t>
            </a:r>
            <a:r>
              <a:rPr lang="ru-RU" sz="2000" dirty="0"/>
              <a:t>О</a:t>
            </a:r>
            <a:r>
              <a:rPr lang="ru-RU" sz="2000" baseline="-25000" dirty="0"/>
              <a:t>3</a:t>
            </a:r>
            <a:r>
              <a:rPr lang="en-US" sz="2000" dirty="0"/>
              <a:t>, </a:t>
            </a:r>
            <a:r>
              <a:rPr lang="ru-RU" sz="2000" dirty="0"/>
              <a:t>а также точку </a:t>
            </a:r>
            <a:r>
              <a:rPr lang="ru-RU" sz="2000" dirty="0" err="1"/>
              <a:t>О</a:t>
            </a:r>
            <a:r>
              <a:rPr lang="ru-RU" sz="2000" baseline="-25000" dirty="0" err="1"/>
              <a:t>всп</a:t>
            </a:r>
            <a:r>
              <a:rPr lang="ru-RU" sz="2000" dirty="0"/>
              <a:t> для того чтобы обойти препятствие</a:t>
            </a:r>
          </a:p>
          <a:p>
            <a:endParaRPr lang="ru-RU" sz="2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z="1400" smtClean="0"/>
              <a:t>7</a:t>
            </a:fld>
            <a:endParaRPr lang="ru-R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41523"/>
            <a:ext cx="4868975" cy="29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Работа алгоритма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52736"/>
            <a:ext cx="3776393" cy="2178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861048"/>
            <a:ext cx="4196436" cy="1821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4248472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Известна скорость в заданной точке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  <a:endParaRPr lang="en-US" sz="2000" dirty="0" smtClean="0"/>
              </a:p>
              <a:p>
                <a:r>
                  <a:rPr lang="ru-RU" sz="2000" dirty="0" smtClean="0"/>
                  <a:t>Опытным путём вычислено критическое центробежное ускорение, при котором робот не перевернётся на поворотах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ц</m:t>
                        </m:r>
                      </m:sub>
                    </m:sSub>
                  </m:oMath>
                </a14:m>
                <a:endParaRPr lang="ru-RU" sz="2000" dirty="0" smtClean="0"/>
              </a:p>
              <a:p>
                <a:r>
                  <a:rPr lang="ru-RU" sz="2000" dirty="0"/>
                  <a:t>О</a:t>
                </a:r>
                <a:r>
                  <a:rPr lang="ru-RU" sz="2000" dirty="0" smtClean="0"/>
                  <a:t>тсюда эффективный радиус кривизны 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кр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</m:oMath>
                  </m:oMathPara>
                </a14:m>
                <a:endParaRPr lang="ru-RU" sz="2000" dirty="0" smtClean="0"/>
              </a:p>
              <a:p>
                <a:r>
                  <a:rPr lang="ru-RU" sz="2000" dirty="0" smtClean="0"/>
                  <a:t>Угловая скорость </a:t>
                </a:r>
                <a:r>
                  <a:rPr lang="en-US" sz="2000" dirty="0" smtClean="0"/>
                  <a:t>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baseline="-25000" dirty="0" smtClean="0"/>
                  <a:t> </a:t>
                </a:r>
                <a:r>
                  <a:rPr lang="en-US" sz="2000" dirty="0" smtClean="0"/>
                  <a:t>/ R</a:t>
                </a:r>
                <a:r>
                  <a:rPr lang="ru-RU" sz="2000" baseline="-25000" dirty="0" err="1" smtClean="0"/>
                  <a:t>кр</a:t>
                </a:r>
                <a:endParaRPr lang="ru-RU" sz="2000" dirty="0" smtClean="0"/>
              </a:p>
              <a:p>
                <a:r>
                  <a:rPr lang="ru-RU" sz="2000" dirty="0" smtClean="0"/>
                  <a:t>Эффективный размер препятствия изменяется пропорционально квадрату скорости робота во время движения</a:t>
                </a:r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4248472" cy="5472608"/>
              </a:xfrm>
              <a:blipFill rotWithShape="0">
                <a:blip r:embed="rId4"/>
                <a:stretch>
                  <a:fillRect l="-1291" t="-669" r="-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Экспериментальные данные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664296"/>
          </a:xfrm>
        </p:spPr>
        <p:txBody>
          <a:bodyPr>
            <a:noAutofit/>
          </a:bodyPr>
          <a:lstStyle/>
          <a:p>
            <a:r>
              <a:rPr lang="ru-RU" sz="2000" dirty="0"/>
              <a:t>Э</a:t>
            </a:r>
            <a:r>
              <a:rPr lang="ru-RU" sz="2000" dirty="0" smtClean="0"/>
              <a:t>ксперимент производится в симуляторе </a:t>
            </a:r>
            <a:r>
              <a:rPr lang="en-US" sz="2000" dirty="0" smtClean="0"/>
              <a:t>gazebo</a:t>
            </a:r>
            <a:endParaRPr lang="ru-RU" sz="2000" dirty="0" smtClean="0"/>
          </a:p>
          <a:p>
            <a:r>
              <a:rPr lang="ru-RU" sz="2000" dirty="0" smtClean="0"/>
              <a:t>Сравниваются два алгоритма</a:t>
            </a:r>
          </a:p>
          <a:p>
            <a:pPr lvl="1"/>
            <a:r>
              <a:rPr lang="ru-RU" sz="1600" dirty="0" smtClean="0"/>
              <a:t>без остановок на поворотах</a:t>
            </a:r>
          </a:p>
          <a:p>
            <a:pPr lvl="1"/>
            <a:r>
              <a:rPr lang="ru-RU" sz="1600" dirty="0" smtClean="0"/>
              <a:t>в точке поворота имеющий нулевую линейную скорость</a:t>
            </a:r>
          </a:p>
          <a:p>
            <a:r>
              <a:rPr lang="ru-RU" sz="2000" dirty="0" smtClean="0"/>
              <a:t>Оба алгоритма исследуются на 6 траекториях</a:t>
            </a:r>
          </a:p>
          <a:p>
            <a:pPr lvl="1"/>
            <a:r>
              <a:rPr lang="ru-RU" sz="1600" dirty="0" smtClean="0"/>
              <a:t>Номер траектории определяет количество поворотов этой траектории, учитывая обход препятствий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851C-18AB-4AD3-A5CF-103665F2C7EE}" type="slidenum">
              <a:rPr lang="ru-RU" smtClean="0"/>
              <a:t>9</a:t>
            </a:fld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19683"/>
            <a:ext cx="6370712" cy="33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637</Words>
  <Application>Microsoft Office PowerPoint</Application>
  <PresentationFormat>Экран (4:3)</PresentationFormat>
  <Paragraphs>107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 Разработка алгоритма оптимального планирования движения мобильного робота с учетом сложных ограничений</vt:lpstr>
      <vt:lpstr>Цели работы</vt:lpstr>
      <vt:lpstr>Задача планирования траектории движения робота</vt:lpstr>
      <vt:lpstr>Требования к разрабатываемому алгоритму</vt:lpstr>
      <vt:lpstr>ROS</vt:lpstr>
      <vt:lpstr>Существующие алгоритмы планирования траектории движения</vt:lpstr>
      <vt:lpstr>Предлагаемый алгоритм безостановочного движения</vt:lpstr>
      <vt:lpstr>Работа алгоритма</vt:lpstr>
      <vt:lpstr>Экспериментальные данные</vt:lpstr>
      <vt:lpstr>Экспериментальные данные</vt:lpstr>
      <vt:lpstr>Экспериментальные данные</vt:lpstr>
      <vt:lpstr>Выводы</vt:lpstr>
      <vt:lpstr>13 слайд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оптимального планирования движения мобильного робота с учетом сложных ограничений</dc:title>
  <dc:creator>alfey_000</dc:creator>
  <cp:lastModifiedBy>Учетная запись Майкрософт</cp:lastModifiedBy>
  <cp:revision>155</cp:revision>
  <dcterms:created xsi:type="dcterms:W3CDTF">2011-11-16T06:34:14Z</dcterms:created>
  <dcterms:modified xsi:type="dcterms:W3CDTF">2014-05-29T00:21:26Z</dcterms:modified>
</cp:coreProperties>
</file>