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7" d="100"/>
          <a:sy n="67"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6E791-6C14-4B19-B242-DE693D0DCDD0}" type="datetimeFigureOut">
              <a:rPr lang="en-US" smtClean="0"/>
              <a:t>11/12/2024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6BEAE-D9C9-43F1-9210-233719EF5A48}" type="slidenum">
              <a:rPr lang="en-US" smtClean="0"/>
              <a:t>‹#›</a:t>
            </a:fld>
            <a:endParaRPr lang="en-US"/>
          </a:p>
        </p:txBody>
      </p:sp>
    </p:spTree>
    <p:extLst>
      <p:ext uri="{BB962C8B-B14F-4D97-AF65-F5344CB8AC3E}">
        <p14:creationId xmlns:p14="http://schemas.microsoft.com/office/powerpoint/2010/main" val="3866072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96BEAE-D9C9-43F1-9210-233719EF5A48}" type="slidenum">
              <a:rPr lang="en-US" smtClean="0"/>
              <a:t>2</a:t>
            </a:fld>
            <a:endParaRPr lang="en-US"/>
          </a:p>
        </p:txBody>
      </p:sp>
    </p:spTree>
    <p:extLst>
      <p:ext uri="{BB962C8B-B14F-4D97-AF65-F5344CB8AC3E}">
        <p14:creationId xmlns:p14="http://schemas.microsoft.com/office/powerpoint/2010/main" val="3757755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FD94-0214-B80D-0188-60617134E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907AAB-FF95-CCDA-1E4A-FB342AE63C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6530AC-89A0-FC23-3BAC-3365882CB428}"/>
              </a:ext>
            </a:extLst>
          </p:cNvPr>
          <p:cNvSpPr>
            <a:spLocks noGrp="1"/>
          </p:cNvSpPr>
          <p:nvPr>
            <p:ph type="dt" sz="half" idx="10"/>
          </p:nvPr>
        </p:nvSpPr>
        <p:spPr/>
        <p:txBody>
          <a:bodyPr/>
          <a:lstStyle/>
          <a:p>
            <a:fld id="{44AC4CF2-08F4-40D7-A422-908271C2DD19}" type="datetimeFigureOut">
              <a:rPr lang="en-US" smtClean="0"/>
              <a:t>11/12/2024</a:t>
            </a:fld>
            <a:endParaRPr lang="en-US"/>
          </a:p>
        </p:txBody>
      </p:sp>
      <p:sp>
        <p:nvSpPr>
          <p:cNvPr id="5" name="Footer Placeholder 4">
            <a:extLst>
              <a:ext uri="{FF2B5EF4-FFF2-40B4-BE49-F238E27FC236}">
                <a16:creationId xmlns:a16="http://schemas.microsoft.com/office/drawing/2014/main" id="{FB093BC7-516E-4ACF-D759-20A196CAE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27FAC8-FB5E-02C0-EDCE-92F4027A918A}"/>
              </a:ext>
            </a:extLst>
          </p:cNvPr>
          <p:cNvSpPr>
            <a:spLocks noGrp="1"/>
          </p:cNvSpPr>
          <p:nvPr>
            <p:ph type="sldNum" sz="quarter" idx="12"/>
          </p:nvPr>
        </p:nvSpPr>
        <p:spPr/>
        <p:txBody>
          <a:bodyPr/>
          <a:lstStyle/>
          <a:p>
            <a:fld id="{DBD856F3-EB07-4681-B880-194A78765F92}" type="slidenum">
              <a:rPr lang="en-US" smtClean="0"/>
              <a:t>‹#›</a:t>
            </a:fld>
            <a:endParaRPr lang="en-US"/>
          </a:p>
        </p:txBody>
      </p:sp>
    </p:spTree>
    <p:extLst>
      <p:ext uri="{BB962C8B-B14F-4D97-AF65-F5344CB8AC3E}">
        <p14:creationId xmlns:p14="http://schemas.microsoft.com/office/powerpoint/2010/main" val="2563573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3E2E-35BD-807C-2AAA-4A064C125F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C69835-36D7-F614-7A75-2E29BF7E82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9E205-599F-8E29-4884-F50676A9675D}"/>
              </a:ext>
            </a:extLst>
          </p:cNvPr>
          <p:cNvSpPr>
            <a:spLocks noGrp="1"/>
          </p:cNvSpPr>
          <p:nvPr>
            <p:ph type="dt" sz="half" idx="10"/>
          </p:nvPr>
        </p:nvSpPr>
        <p:spPr/>
        <p:txBody>
          <a:bodyPr/>
          <a:lstStyle/>
          <a:p>
            <a:fld id="{44AC4CF2-08F4-40D7-A422-908271C2DD19}" type="datetimeFigureOut">
              <a:rPr lang="en-US" smtClean="0"/>
              <a:t>11/12/2024</a:t>
            </a:fld>
            <a:endParaRPr lang="en-US"/>
          </a:p>
        </p:txBody>
      </p:sp>
      <p:sp>
        <p:nvSpPr>
          <p:cNvPr id="5" name="Footer Placeholder 4">
            <a:extLst>
              <a:ext uri="{FF2B5EF4-FFF2-40B4-BE49-F238E27FC236}">
                <a16:creationId xmlns:a16="http://schemas.microsoft.com/office/drawing/2014/main" id="{9037D43B-1BB6-0FC5-948C-8FF5996CE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C4575-4548-8FC4-63A1-47F8BF8CF777}"/>
              </a:ext>
            </a:extLst>
          </p:cNvPr>
          <p:cNvSpPr>
            <a:spLocks noGrp="1"/>
          </p:cNvSpPr>
          <p:nvPr>
            <p:ph type="sldNum" sz="quarter" idx="12"/>
          </p:nvPr>
        </p:nvSpPr>
        <p:spPr/>
        <p:txBody>
          <a:bodyPr/>
          <a:lstStyle/>
          <a:p>
            <a:fld id="{DBD856F3-EB07-4681-B880-194A78765F92}" type="slidenum">
              <a:rPr lang="en-US" smtClean="0"/>
              <a:t>‹#›</a:t>
            </a:fld>
            <a:endParaRPr lang="en-US"/>
          </a:p>
        </p:txBody>
      </p:sp>
    </p:spTree>
    <p:extLst>
      <p:ext uri="{BB962C8B-B14F-4D97-AF65-F5344CB8AC3E}">
        <p14:creationId xmlns:p14="http://schemas.microsoft.com/office/powerpoint/2010/main" val="281722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FC7E20-896D-A459-F0DF-460BC7C266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ADB1C5-43A8-E2F4-B9BA-C3B437F98E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17E65B-86F5-B8AF-3CF7-50503252B61D}"/>
              </a:ext>
            </a:extLst>
          </p:cNvPr>
          <p:cNvSpPr>
            <a:spLocks noGrp="1"/>
          </p:cNvSpPr>
          <p:nvPr>
            <p:ph type="dt" sz="half" idx="10"/>
          </p:nvPr>
        </p:nvSpPr>
        <p:spPr/>
        <p:txBody>
          <a:bodyPr/>
          <a:lstStyle/>
          <a:p>
            <a:fld id="{44AC4CF2-08F4-40D7-A422-908271C2DD19}" type="datetimeFigureOut">
              <a:rPr lang="en-US" smtClean="0"/>
              <a:t>11/12/2024</a:t>
            </a:fld>
            <a:endParaRPr lang="en-US"/>
          </a:p>
        </p:txBody>
      </p:sp>
      <p:sp>
        <p:nvSpPr>
          <p:cNvPr id="5" name="Footer Placeholder 4">
            <a:extLst>
              <a:ext uri="{FF2B5EF4-FFF2-40B4-BE49-F238E27FC236}">
                <a16:creationId xmlns:a16="http://schemas.microsoft.com/office/drawing/2014/main" id="{F0FFDDA0-039D-7691-91A2-D25274AFF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B5B60-9420-D8CD-4F59-5D91E61DB83B}"/>
              </a:ext>
            </a:extLst>
          </p:cNvPr>
          <p:cNvSpPr>
            <a:spLocks noGrp="1"/>
          </p:cNvSpPr>
          <p:nvPr>
            <p:ph type="sldNum" sz="quarter" idx="12"/>
          </p:nvPr>
        </p:nvSpPr>
        <p:spPr/>
        <p:txBody>
          <a:bodyPr/>
          <a:lstStyle/>
          <a:p>
            <a:fld id="{DBD856F3-EB07-4681-B880-194A78765F92}" type="slidenum">
              <a:rPr lang="en-US" smtClean="0"/>
              <a:t>‹#›</a:t>
            </a:fld>
            <a:endParaRPr lang="en-US"/>
          </a:p>
        </p:txBody>
      </p:sp>
    </p:spTree>
    <p:extLst>
      <p:ext uri="{BB962C8B-B14F-4D97-AF65-F5344CB8AC3E}">
        <p14:creationId xmlns:p14="http://schemas.microsoft.com/office/powerpoint/2010/main" val="419087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8517-CC14-DACD-DE98-E0A4A7F083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243686-8A79-2186-454A-E0B8A6B636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BD63C-4107-E96B-4C0E-2B9D86FFA752}"/>
              </a:ext>
            </a:extLst>
          </p:cNvPr>
          <p:cNvSpPr>
            <a:spLocks noGrp="1"/>
          </p:cNvSpPr>
          <p:nvPr>
            <p:ph type="dt" sz="half" idx="10"/>
          </p:nvPr>
        </p:nvSpPr>
        <p:spPr/>
        <p:txBody>
          <a:bodyPr/>
          <a:lstStyle/>
          <a:p>
            <a:fld id="{44AC4CF2-08F4-40D7-A422-908271C2DD19}" type="datetimeFigureOut">
              <a:rPr lang="en-US" smtClean="0"/>
              <a:t>11/12/2024</a:t>
            </a:fld>
            <a:endParaRPr lang="en-US"/>
          </a:p>
        </p:txBody>
      </p:sp>
      <p:sp>
        <p:nvSpPr>
          <p:cNvPr id="5" name="Footer Placeholder 4">
            <a:extLst>
              <a:ext uri="{FF2B5EF4-FFF2-40B4-BE49-F238E27FC236}">
                <a16:creationId xmlns:a16="http://schemas.microsoft.com/office/drawing/2014/main" id="{8890A816-266D-1925-03B0-3F9AF4A7C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65C52-AFFE-4B76-E2F4-2F38133230D8}"/>
              </a:ext>
            </a:extLst>
          </p:cNvPr>
          <p:cNvSpPr>
            <a:spLocks noGrp="1"/>
          </p:cNvSpPr>
          <p:nvPr>
            <p:ph type="sldNum" sz="quarter" idx="12"/>
          </p:nvPr>
        </p:nvSpPr>
        <p:spPr/>
        <p:txBody>
          <a:bodyPr/>
          <a:lstStyle/>
          <a:p>
            <a:fld id="{DBD856F3-EB07-4681-B880-194A78765F92}" type="slidenum">
              <a:rPr lang="en-US" smtClean="0"/>
              <a:t>‹#›</a:t>
            </a:fld>
            <a:endParaRPr lang="en-US"/>
          </a:p>
        </p:txBody>
      </p:sp>
    </p:spTree>
    <p:extLst>
      <p:ext uri="{BB962C8B-B14F-4D97-AF65-F5344CB8AC3E}">
        <p14:creationId xmlns:p14="http://schemas.microsoft.com/office/powerpoint/2010/main" val="379383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753C-C1F4-9A46-F9B8-B5BDB2F43A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A9BAD3-A300-49B1-2068-95D1328E56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E91DCA-8D91-DBF2-1A0A-FB72363605D1}"/>
              </a:ext>
            </a:extLst>
          </p:cNvPr>
          <p:cNvSpPr>
            <a:spLocks noGrp="1"/>
          </p:cNvSpPr>
          <p:nvPr>
            <p:ph type="dt" sz="half" idx="10"/>
          </p:nvPr>
        </p:nvSpPr>
        <p:spPr/>
        <p:txBody>
          <a:bodyPr/>
          <a:lstStyle/>
          <a:p>
            <a:fld id="{44AC4CF2-08F4-40D7-A422-908271C2DD19}" type="datetimeFigureOut">
              <a:rPr lang="en-US" smtClean="0"/>
              <a:t>11/12/2024</a:t>
            </a:fld>
            <a:endParaRPr lang="en-US"/>
          </a:p>
        </p:txBody>
      </p:sp>
      <p:sp>
        <p:nvSpPr>
          <p:cNvPr id="5" name="Footer Placeholder 4">
            <a:extLst>
              <a:ext uri="{FF2B5EF4-FFF2-40B4-BE49-F238E27FC236}">
                <a16:creationId xmlns:a16="http://schemas.microsoft.com/office/drawing/2014/main" id="{1E51FF59-0E34-006D-C663-8AD7BAEB4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F375F-CC5D-80B4-EDB1-7210689A2FD2}"/>
              </a:ext>
            </a:extLst>
          </p:cNvPr>
          <p:cNvSpPr>
            <a:spLocks noGrp="1"/>
          </p:cNvSpPr>
          <p:nvPr>
            <p:ph type="sldNum" sz="quarter" idx="12"/>
          </p:nvPr>
        </p:nvSpPr>
        <p:spPr/>
        <p:txBody>
          <a:bodyPr/>
          <a:lstStyle/>
          <a:p>
            <a:fld id="{DBD856F3-EB07-4681-B880-194A78765F92}" type="slidenum">
              <a:rPr lang="en-US" smtClean="0"/>
              <a:t>‹#›</a:t>
            </a:fld>
            <a:endParaRPr lang="en-US"/>
          </a:p>
        </p:txBody>
      </p:sp>
    </p:spTree>
    <p:extLst>
      <p:ext uri="{BB962C8B-B14F-4D97-AF65-F5344CB8AC3E}">
        <p14:creationId xmlns:p14="http://schemas.microsoft.com/office/powerpoint/2010/main" val="3604426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1117-8963-4F63-5CAE-F5514FDFCC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8F1BE-9387-F8FC-14F2-AEFA7A97EB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1F2825-9444-4847-9753-9DFCDBB351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612EB3-C15A-2413-1F83-E73672C946BF}"/>
              </a:ext>
            </a:extLst>
          </p:cNvPr>
          <p:cNvSpPr>
            <a:spLocks noGrp="1"/>
          </p:cNvSpPr>
          <p:nvPr>
            <p:ph type="dt" sz="half" idx="10"/>
          </p:nvPr>
        </p:nvSpPr>
        <p:spPr/>
        <p:txBody>
          <a:bodyPr/>
          <a:lstStyle/>
          <a:p>
            <a:fld id="{44AC4CF2-08F4-40D7-A422-908271C2DD19}" type="datetimeFigureOut">
              <a:rPr lang="en-US" smtClean="0"/>
              <a:t>11/12/2024</a:t>
            </a:fld>
            <a:endParaRPr lang="en-US"/>
          </a:p>
        </p:txBody>
      </p:sp>
      <p:sp>
        <p:nvSpPr>
          <p:cNvPr id="6" name="Footer Placeholder 5">
            <a:extLst>
              <a:ext uri="{FF2B5EF4-FFF2-40B4-BE49-F238E27FC236}">
                <a16:creationId xmlns:a16="http://schemas.microsoft.com/office/drawing/2014/main" id="{72C6306E-7A40-D1A3-FB22-BD9D747CE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95E183-FFDC-5246-23CA-3A6405A1B981}"/>
              </a:ext>
            </a:extLst>
          </p:cNvPr>
          <p:cNvSpPr>
            <a:spLocks noGrp="1"/>
          </p:cNvSpPr>
          <p:nvPr>
            <p:ph type="sldNum" sz="quarter" idx="12"/>
          </p:nvPr>
        </p:nvSpPr>
        <p:spPr/>
        <p:txBody>
          <a:bodyPr/>
          <a:lstStyle/>
          <a:p>
            <a:fld id="{DBD856F3-EB07-4681-B880-194A78765F92}" type="slidenum">
              <a:rPr lang="en-US" smtClean="0"/>
              <a:t>‹#›</a:t>
            </a:fld>
            <a:endParaRPr lang="en-US"/>
          </a:p>
        </p:txBody>
      </p:sp>
    </p:spTree>
    <p:extLst>
      <p:ext uri="{BB962C8B-B14F-4D97-AF65-F5344CB8AC3E}">
        <p14:creationId xmlns:p14="http://schemas.microsoft.com/office/powerpoint/2010/main" val="3674770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6A56-4C30-8DA7-5090-F97A04F680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9F6882-405D-0617-EBD8-D0D2B05693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3B6E5B-90E5-497E-B59F-C65C73F258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76E9BF-2F27-DA79-11D5-5E634D4845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1C21F4-0456-93FE-4101-26D11C6703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570A53-23F4-F10C-8F3E-7FA93EAE1160}"/>
              </a:ext>
            </a:extLst>
          </p:cNvPr>
          <p:cNvSpPr>
            <a:spLocks noGrp="1"/>
          </p:cNvSpPr>
          <p:nvPr>
            <p:ph type="dt" sz="half" idx="10"/>
          </p:nvPr>
        </p:nvSpPr>
        <p:spPr/>
        <p:txBody>
          <a:bodyPr/>
          <a:lstStyle/>
          <a:p>
            <a:fld id="{44AC4CF2-08F4-40D7-A422-908271C2DD19}" type="datetimeFigureOut">
              <a:rPr lang="en-US" smtClean="0"/>
              <a:t>11/12/2024</a:t>
            </a:fld>
            <a:endParaRPr lang="en-US"/>
          </a:p>
        </p:txBody>
      </p:sp>
      <p:sp>
        <p:nvSpPr>
          <p:cNvPr id="8" name="Footer Placeholder 7">
            <a:extLst>
              <a:ext uri="{FF2B5EF4-FFF2-40B4-BE49-F238E27FC236}">
                <a16:creationId xmlns:a16="http://schemas.microsoft.com/office/drawing/2014/main" id="{03DB5E11-FF24-B6D7-7BA4-04C7C16E6B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321007-33E3-1DBC-AEB6-D6A9F9A0939D}"/>
              </a:ext>
            </a:extLst>
          </p:cNvPr>
          <p:cNvSpPr>
            <a:spLocks noGrp="1"/>
          </p:cNvSpPr>
          <p:nvPr>
            <p:ph type="sldNum" sz="quarter" idx="12"/>
          </p:nvPr>
        </p:nvSpPr>
        <p:spPr/>
        <p:txBody>
          <a:bodyPr/>
          <a:lstStyle/>
          <a:p>
            <a:fld id="{DBD856F3-EB07-4681-B880-194A78765F92}" type="slidenum">
              <a:rPr lang="en-US" smtClean="0"/>
              <a:t>‹#›</a:t>
            </a:fld>
            <a:endParaRPr lang="en-US"/>
          </a:p>
        </p:txBody>
      </p:sp>
    </p:spTree>
    <p:extLst>
      <p:ext uri="{BB962C8B-B14F-4D97-AF65-F5344CB8AC3E}">
        <p14:creationId xmlns:p14="http://schemas.microsoft.com/office/powerpoint/2010/main" val="297032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DAF5-2A5E-7ABA-6BEA-F8EDF05DB3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07893E-D49D-9776-737B-A4B9D21F3268}"/>
              </a:ext>
            </a:extLst>
          </p:cNvPr>
          <p:cNvSpPr>
            <a:spLocks noGrp="1"/>
          </p:cNvSpPr>
          <p:nvPr>
            <p:ph type="dt" sz="half" idx="10"/>
          </p:nvPr>
        </p:nvSpPr>
        <p:spPr/>
        <p:txBody>
          <a:bodyPr/>
          <a:lstStyle/>
          <a:p>
            <a:fld id="{44AC4CF2-08F4-40D7-A422-908271C2DD19}" type="datetimeFigureOut">
              <a:rPr lang="en-US" smtClean="0"/>
              <a:t>11/12/2024</a:t>
            </a:fld>
            <a:endParaRPr lang="en-US"/>
          </a:p>
        </p:txBody>
      </p:sp>
      <p:sp>
        <p:nvSpPr>
          <p:cNvPr id="4" name="Footer Placeholder 3">
            <a:extLst>
              <a:ext uri="{FF2B5EF4-FFF2-40B4-BE49-F238E27FC236}">
                <a16:creationId xmlns:a16="http://schemas.microsoft.com/office/drawing/2014/main" id="{7BE93B04-F9AD-22FB-31E6-46F057CC0A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B9AAED-99B7-2700-B090-1FFA57694497}"/>
              </a:ext>
            </a:extLst>
          </p:cNvPr>
          <p:cNvSpPr>
            <a:spLocks noGrp="1"/>
          </p:cNvSpPr>
          <p:nvPr>
            <p:ph type="sldNum" sz="quarter" idx="12"/>
          </p:nvPr>
        </p:nvSpPr>
        <p:spPr/>
        <p:txBody>
          <a:bodyPr/>
          <a:lstStyle/>
          <a:p>
            <a:fld id="{DBD856F3-EB07-4681-B880-194A78765F92}" type="slidenum">
              <a:rPr lang="en-US" smtClean="0"/>
              <a:t>‹#›</a:t>
            </a:fld>
            <a:endParaRPr lang="en-US"/>
          </a:p>
        </p:txBody>
      </p:sp>
    </p:spTree>
    <p:extLst>
      <p:ext uri="{BB962C8B-B14F-4D97-AF65-F5344CB8AC3E}">
        <p14:creationId xmlns:p14="http://schemas.microsoft.com/office/powerpoint/2010/main" val="1484678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EED88-27E5-2BDD-9A17-0F849EDB4AF5}"/>
              </a:ext>
            </a:extLst>
          </p:cNvPr>
          <p:cNvSpPr>
            <a:spLocks noGrp="1"/>
          </p:cNvSpPr>
          <p:nvPr>
            <p:ph type="dt" sz="half" idx="10"/>
          </p:nvPr>
        </p:nvSpPr>
        <p:spPr/>
        <p:txBody>
          <a:bodyPr/>
          <a:lstStyle/>
          <a:p>
            <a:fld id="{44AC4CF2-08F4-40D7-A422-908271C2DD19}" type="datetimeFigureOut">
              <a:rPr lang="en-US" smtClean="0"/>
              <a:t>11/12/2024</a:t>
            </a:fld>
            <a:endParaRPr lang="en-US"/>
          </a:p>
        </p:txBody>
      </p:sp>
      <p:sp>
        <p:nvSpPr>
          <p:cNvPr id="3" name="Footer Placeholder 2">
            <a:extLst>
              <a:ext uri="{FF2B5EF4-FFF2-40B4-BE49-F238E27FC236}">
                <a16:creationId xmlns:a16="http://schemas.microsoft.com/office/drawing/2014/main" id="{B4F7A673-78DB-3810-95C0-6000BE5E1C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1D630A-BA5E-3978-D52C-F37D2493D5CD}"/>
              </a:ext>
            </a:extLst>
          </p:cNvPr>
          <p:cNvSpPr>
            <a:spLocks noGrp="1"/>
          </p:cNvSpPr>
          <p:nvPr>
            <p:ph type="sldNum" sz="quarter" idx="12"/>
          </p:nvPr>
        </p:nvSpPr>
        <p:spPr/>
        <p:txBody>
          <a:bodyPr/>
          <a:lstStyle/>
          <a:p>
            <a:fld id="{DBD856F3-EB07-4681-B880-194A78765F92}" type="slidenum">
              <a:rPr lang="en-US" smtClean="0"/>
              <a:t>‹#›</a:t>
            </a:fld>
            <a:endParaRPr lang="en-US"/>
          </a:p>
        </p:txBody>
      </p:sp>
    </p:spTree>
    <p:extLst>
      <p:ext uri="{BB962C8B-B14F-4D97-AF65-F5344CB8AC3E}">
        <p14:creationId xmlns:p14="http://schemas.microsoft.com/office/powerpoint/2010/main" val="612265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F3B49-26AC-E327-B24D-66C1DC22D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6413A0-B3DB-A165-74F3-170EBFF80A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281D6D-C652-9AE9-9719-EF0C636F2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5CC979-07B0-2439-5EF3-C8393CEA9BC4}"/>
              </a:ext>
            </a:extLst>
          </p:cNvPr>
          <p:cNvSpPr>
            <a:spLocks noGrp="1"/>
          </p:cNvSpPr>
          <p:nvPr>
            <p:ph type="dt" sz="half" idx="10"/>
          </p:nvPr>
        </p:nvSpPr>
        <p:spPr/>
        <p:txBody>
          <a:bodyPr/>
          <a:lstStyle/>
          <a:p>
            <a:fld id="{44AC4CF2-08F4-40D7-A422-908271C2DD19}" type="datetimeFigureOut">
              <a:rPr lang="en-US" smtClean="0"/>
              <a:t>11/12/2024</a:t>
            </a:fld>
            <a:endParaRPr lang="en-US"/>
          </a:p>
        </p:txBody>
      </p:sp>
      <p:sp>
        <p:nvSpPr>
          <p:cNvPr id="6" name="Footer Placeholder 5">
            <a:extLst>
              <a:ext uri="{FF2B5EF4-FFF2-40B4-BE49-F238E27FC236}">
                <a16:creationId xmlns:a16="http://schemas.microsoft.com/office/drawing/2014/main" id="{B797218E-3564-F5FE-4FED-7AD4969BE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20812-DF62-A885-6DC8-F6F728E18876}"/>
              </a:ext>
            </a:extLst>
          </p:cNvPr>
          <p:cNvSpPr>
            <a:spLocks noGrp="1"/>
          </p:cNvSpPr>
          <p:nvPr>
            <p:ph type="sldNum" sz="quarter" idx="12"/>
          </p:nvPr>
        </p:nvSpPr>
        <p:spPr/>
        <p:txBody>
          <a:bodyPr/>
          <a:lstStyle/>
          <a:p>
            <a:fld id="{DBD856F3-EB07-4681-B880-194A78765F92}" type="slidenum">
              <a:rPr lang="en-US" smtClean="0"/>
              <a:t>‹#›</a:t>
            </a:fld>
            <a:endParaRPr lang="en-US"/>
          </a:p>
        </p:txBody>
      </p:sp>
    </p:spTree>
    <p:extLst>
      <p:ext uri="{BB962C8B-B14F-4D97-AF65-F5344CB8AC3E}">
        <p14:creationId xmlns:p14="http://schemas.microsoft.com/office/powerpoint/2010/main" val="203117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E2CE-4381-8147-942E-90F184E68A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68BAFC-9E25-8666-D505-2869631DC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3D234F-D01D-64AC-90CD-2FB5BBF28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C0CFB3-9746-3662-0669-8AB06D3DBD59}"/>
              </a:ext>
            </a:extLst>
          </p:cNvPr>
          <p:cNvSpPr>
            <a:spLocks noGrp="1"/>
          </p:cNvSpPr>
          <p:nvPr>
            <p:ph type="dt" sz="half" idx="10"/>
          </p:nvPr>
        </p:nvSpPr>
        <p:spPr/>
        <p:txBody>
          <a:bodyPr/>
          <a:lstStyle/>
          <a:p>
            <a:fld id="{44AC4CF2-08F4-40D7-A422-908271C2DD19}" type="datetimeFigureOut">
              <a:rPr lang="en-US" smtClean="0"/>
              <a:t>11/12/2024</a:t>
            </a:fld>
            <a:endParaRPr lang="en-US"/>
          </a:p>
        </p:txBody>
      </p:sp>
      <p:sp>
        <p:nvSpPr>
          <p:cNvPr id="6" name="Footer Placeholder 5">
            <a:extLst>
              <a:ext uri="{FF2B5EF4-FFF2-40B4-BE49-F238E27FC236}">
                <a16:creationId xmlns:a16="http://schemas.microsoft.com/office/drawing/2014/main" id="{8F95C65E-5D9D-291E-B94D-22515EEB4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E5281-49EC-30CA-912E-9F05D68B747C}"/>
              </a:ext>
            </a:extLst>
          </p:cNvPr>
          <p:cNvSpPr>
            <a:spLocks noGrp="1"/>
          </p:cNvSpPr>
          <p:nvPr>
            <p:ph type="sldNum" sz="quarter" idx="12"/>
          </p:nvPr>
        </p:nvSpPr>
        <p:spPr/>
        <p:txBody>
          <a:bodyPr/>
          <a:lstStyle/>
          <a:p>
            <a:fld id="{DBD856F3-EB07-4681-B880-194A78765F92}" type="slidenum">
              <a:rPr lang="en-US" smtClean="0"/>
              <a:t>‹#›</a:t>
            </a:fld>
            <a:endParaRPr lang="en-US"/>
          </a:p>
        </p:txBody>
      </p:sp>
    </p:spTree>
    <p:extLst>
      <p:ext uri="{BB962C8B-B14F-4D97-AF65-F5344CB8AC3E}">
        <p14:creationId xmlns:p14="http://schemas.microsoft.com/office/powerpoint/2010/main" val="163262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0F4EDE-B659-F44E-6D80-6BEEA65AE2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9A71CE-6B5F-4775-67CB-E3DEF3B553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E9275-1860-29EC-84F1-A8C1240C34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C4CF2-08F4-40D7-A422-908271C2DD19}" type="datetimeFigureOut">
              <a:rPr lang="en-US" smtClean="0"/>
              <a:t>11/12/2024</a:t>
            </a:fld>
            <a:endParaRPr lang="en-US"/>
          </a:p>
        </p:txBody>
      </p:sp>
      <p:sp>
        <p:nvSpPr>
          <p:cNvPr id="5" name="Footer Placeholder 4">
            <a:extLst>
              <a:ext uri="{FF2B5EF4-FFF2-40B4-BE49-F238E27FC236}">
                <a16:creationId xmlns:a16="http://schemas.microsoft.com/office/drawing/2014/main" id="{58EB1E82-BA07-E1BC-606F-819B240540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15D2A7-331A-DE76-2472-E1534175BF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856F3-EB07-4681-B880-194A78765F92}" type="slidenum">
              <a:rPr lang="en-US" smtClean="0"/>
              <a:t>‹#›</a:t>
            </a:fld>
            <a:endParaRPr lang="en-US"/>
          </a:p>
        </p:txBody>
      </p:sp>
    </p:spTree>
    <p:extLst>
      <p:ext uri="{BB962C8B-B14F-4D97-AF65-F5344CB8AC3E}">
        <p14:creationId xmlns:p14="http://schemas.microsoft.com/office/powerpoint/2010/main" val="618637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0651-DC4E-CC7A-7FD5-73F2E87727F9}"/>
              </a:ext>
            </a:extLst>
          </p:cNvPr>
          <p:cNvSpPr>
            <a:spLocks noGrp="1"/>
          </p:cNvSpPr>
          <p:nvPr>
            <p:ph type="ctrTitle"/>
          </p:nvPr>
        </p:nvSpPr>
        <p:spPr>
          <a:xfrm>
            <a:off x="0" y="0"/>
            <a:ext cx="6229350" cy="919163"/>
          </a:xfrm>
        </p:spPr>
        <p:txBody>
          <a:bodyPr>
            <a:normAutofit fontScale="90000"/>
          </a:bodyPr>
          <a:lstStyle/>
          <a:p>
            <a:r>
              <a:rPr lang="en-US" sz="3200" b="1" dirty="0">
                <a:solidFill>
                  <a:schemeClr val="tx1">
                    <a:lumMod val="65000"/>
                    <a:lumOff val="35000"/>
                  </a:schemeClr>
                </a:solidFill>
                <a:latin typeface="Georgia" panose="02040502050405020303" pitchFamily="18" charset="0"/>
              </a:rPr>
              <a:t>Marley international Sales Report 2015</a:t>
            </a:r>
          </a:p>
        </p:txBody>
      </p:sp>
      <p:sp>
        <p:nvSpPr>
          <p:cNvPr id="3" name="Subtitle 2">
            <a:extLst>
              <a:ext uri="{FF2B5EF4-FFF2-40B4-BE49-F238E27FC236}">
                <a16:creationId xmlns:a16="http://schemas.microsoft.com/office/drawing/2014/main" id="{400234A8-7A16-377F-C91B-02C985CCE509}"/>
              </a:ext>
            </a:extLst>
          </p:cNvPr>
          <p:cNvSpPr>
            <a:spLocks noGrp="1"/>
          </p:cNvSpPr>
          <p:nvPr>
            <p:ph type="subTitle" idx="1"/>
          </p:nvPr>
        </p:nvSpPr>
        <p:spPr>
          <a:xfrm>
            <a:off x="0" y="1019176"/>
            <a:ext cx="6096000" cy="5838824"/>
          </a:xfrm>
        </p:spPr>
        <p:txBody>
          <a:bodyPr>
            <a:noAutofit/>
          </a:bodyPr>
          <a:lstStyle/>
          <a:p>
            <a:pPr algn="l"/>
            <a:r>
              <a:rPr lang="en-US" sz="3200" dirty="0">
                <a:latin typeface="Times New Roman" panose="02020603050405020304" pitchFamily="18" charset="0"/>
                <a:cs typeface="Times New Roman" panose="02020603050405020304" pitchFamily="18" charset="0"/>
              </a:rPr>
              <a:t>This is the 2015 Financial Report presentation, Where key highlights and performances of Marley international over the period of 2015.</a:t>
            </a:r>
          </a:p>
          <a:p>
            <a:pPr algn="l"/>
            <a:endParaRPr lang="en-US" sz="3200" dirty="0">
              <a:latin typeface="Times New Roman" panose="02020603050405020304" pitchFamily="18" charset="0"/>
              <a:cs typeface="Times New Roman" panose="02020603050405020304" pitchFamily="18" charset="0"/>
            </a:endParaRPr>
          </a:p>
          <a:p>
            <a:pPr algn="l"/>
            <a:r>
              <a:rPr lang="en-US" sz="3200" dirty="0">
                <a:latin typeface="Times New Roman" panose="02020603050405020304" pitchFamily="18" charset="0"/>
                <a:cs typeface="Times New Roman" panose="02020603050405020304" pitchFamily="18" charset="0"/>
              </a:rPr>
              <a:t>We shall begin with analyzing the Sales and Revenue.</a:t>
            </a:r>
          </a:p>
        </p:txBody>
      </p:sp>
      <p:pic>
        <p:nvPicPr>
          <p:cNvPr id="7" name="Picture 6">
            <a:extLst>
              <a:ext uri="{FF2B5EF4-FFF2-40B4-BE49-F238E27FC236}">
                <a16:creationId xmlns:a16="http://schemas.microsoft.com/office/drawing/2014/main" id="{01603588-4A4B-D23A-D20B-CB65A30AE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350" y="447675"/>
            <a:ext cx="5962650" cy="5962650"/>
          </a:xfrm>
          <a:prstGeom prst="rect">
            <a:avLst/>
          </a:prstGeom>
        </p:spPr>
      </p:pic>
    </p:spTree>
    <p:extLst>
      <p:ext uri="{BB962C8B-B14F-4D97-AF65-F5344CB8AC3E}">
        <p14:creationId xmlns:p14="http://schemas.microsoft.com/office/powerpoint/2010/main" val="96366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E2AC-C93E-F337-A0D5-112E69F8B1C3}"/>
              </a:ext>
            </a:extLst>
          </p:cNvPr>
          <p:cNvSpPr>
            <a:spLocks noGrp="1"/>
          </p:cNvSpPr>
          <p:nvPr>
            <p:ph type="title"/>
          </p:nvPr>
        </p:nvSpPr>
        <p:spPr>
          <a:xfrm>
            <a:off x="542925" y="274411"/>
            <a:ext cx="11106150" cy="297089"/>
          </a:xfrm>
        </p:spPr>
        <p:txBody>
          <a:bodyPr>
            <a:normAutofit fontScale="90000"/>
          </a:bodyPr>
          <a:lstStyle/>
          <a:p>
            <a:pPr algn="ctr"/>
            <a:r>
              <a:rPr lang="en-US" sz="2200" dirty="0">
                <a:solidFill>
                  <a:schemeClr val="tx1">
                    <a:lumMod val="65000"/>
                    <a:lumOff val="35000"/>
                  </a:schemeClr>
                </a:solidFill>
              </a:rPr>
              <a:t> </a:t>
            </a:r>
            <a:r>
              <a:rPr lang="en-US" sz="2200" b="1" dirty="0">
                <a:solidFill>
                  <a:schemeClr val="tx1">
                    <a:lumMod val="65000"/>
                    <a:lumOff val="35000"/>
                  </a:schemeClr>
                </a:solidFill>
                <a:latin typeface="Georgia" panose="02040502050405020303" pitchFamily="18" charset="0"/>
              </a:rPr>
              <a:t>Marley International Revenue Generated</a:t>
            </a:r>
          </a:p>
        </p:txBody>
      </p:sp>
      <p:sp>
        <p:nvSpPr>
          <p:cNvPr id="3" name="Content Placeholder 2">
            <a:extLst>
              <a:ext uri="{FF2B5EF4-FFF2-40B4-BE49-F238E27FC236}">
                <a16:creationId xmlns:a16="http://schemas.microsoft.com/office/drawing/2014/main" id="{79C55451-4978-6651-4AAB-A6FCFBC697F6}"/>
              </a:ext>
            </a:extLst>
          </p:cNvPr>
          <p:cNvSpPr>
            <a:spLocks noGrp="1"/>
          </p:cNvSpPr>
          <p:nvPr>
            <p:ph idx="1"/>
          </p:nvPr>
        </p:nvSpPr>
        <p:spPr>
          <a:xfrm>
            <a:off x="201839" y="4550842"/>
            <a:ext cx="5543550" cy="2416014"/>
          </a:xfrm>
        </p:spPr>
        <p:txBody>
          <a:bodyPr/>
          <a:lstStyle/>
          <a:p>
            <a:r>
              <a:rPr lang="en-US" sz="1800" dirty="0"/>
              <a:t>In 2015 Marley managed to produce a total revenue of 1.924337.88$  with June being our highest earning month with 389831.95$.</a:t>
            </a:r>
            <a:endParaRPr lang="en-US" sz="2400" dirty="0"/>
          </a:p>
          <a:p>
            <a:r>
              <a:rPr lang="en-US" sz="1800" dirty="0"/>
              <a:t>Technology produces the most sales in the months of January, February, March and June. In the months it didn’t lead in sales, Office supplies led in April and Furniture in May. As the year grows on the sales the company generates grows in a positive direction.</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2" name="Add-in 11">
                <a:extLst>
                  <a:ext uri="{FF2B5EF4-FFF2-40B4-BE49-F238E27FC236}">
                    <a16:creationId xmlns:a16="http://schemas.microsoft.com/office/drawing/2014/main" id="{3E49C912-7547-D66A-1BE1-49FFAF756B24}"/>
                  </a:ext>
                </a:extLst>
              </p:cNvPr>
              <p:cNvGraphicFramePr>
                <a:graphicFrameLocks noGrp="1"/>
              </p:cNvGraphicFramePr>
              <p:nvPr>
                <p:extLst>
                  <p:ext uri="{D42A27DB-BD31-4B8C-83A1-F6EECF244321}">
                    <p14:modId xmlns:p14="http://schemas.microsoft.com/office/powerpoint/2010/main" val="1024184899"/>
                  </p:ext>
                </p:extLst>
              </p:nvPr>
            </p:nvGraphicFramePr>
            <p:xfrm>
              <a:off x="1" y="571500"/>
              <a:ext cx="12192000" cy="3979342"/>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12" name="Add-in 11">
                <a:extLst>
                  <a:ext uri="{FF2B5EF4-FFF2-40B4-BE49-F238E27FC236}">
                    <a16:creationId xmlns:a16="http://schemas.microsoft.com/office/drawing/2014/main" id="{3E49C912-7547-D66A-1BE1-49FFAF756B24}"/>
                  </a:ext>
                </a:extLst>
              </p:cNvPr>
              <p:cNvPicPr>
                <a:picLocks noGrp="1" noRot="1" noChangeAspect="1" noMove="1" noResize="1" noEditPoints="1" noAdjustHandles="1" noChangeArrowheads="1" noChangeShapeType="1"/>
              </p:cNvPicPr>
              <p:nvPr/>
            </p:nvPicPr>
            <p:blipFill>
              <a:blip r:embed="rId4"/>
              <a:stretch>
                <a:fillRect/>
              </a:stretch>
            </p:blipFill>
            <p:spPr>
              <a:xfrm>
                <a:off x="1" y="571500"/>
                <a:ext cx="12192000" cy="3979342"/>
              </a:xfrm>
              <a:prstGeom prst="rect">
                <a:avLst/>
              </a:prstGeom>
            </p:spPr>
          </p:pic>
        </mc:Fallback>
      </mc:AlternateContent>
      <p:sp>
        <p:nvSpPr>
          <p:cNvPr id="4" name="Content Placeholder 2">
            <a:extLst>
              <a:ext uri="{FF2B5EF4-FFF2-40B4-BE49-F238E27FC236}">
                <a16:creationId xmlns:a16="http://schemas.microsoft.com/office/drawing/2014/main" id="{C9A0957A-5A16-8840-5A73-B4EAA240C7E1}"/>
              </a:ext>
            </a:extLst>
          </p:cNvPr>
          <p:cNvSpPr txBox="1">
            <a:spLocks/>
          </p:cNvSpPr>
          <p:nvPr/>
        </p:nvSpPr>
        <p:spPr>
          <a:xfrm>
            <a:off x="6110514" y="4550842"/>
            <a:ext cx="6096000" cy="23071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The eastern Region is where most our sales are generated from while the southern generates the least.</a:t>
            </a:r>
          </a:p>
          <a:p>
            <a:r>
              <a:rPr lang="en-US" sz="1800" dirty="0">
                <a:latin typeface="Times New Roman" panose="02020603050405020304" pitchFamily="18" charset="0"/>
                <a:cs typeface="Times New Roman" panose="02020603050405020304" pitchFamily="18" charset="0"/>
              </a:rPr>
              <a:t>Our best selling Category is Technology while Office Supplies are our worst while best selling sub category is office machines and worst is rubber bands</a:t>
            </a:r>
          </a:p>
          <a:p>
            <a:r>
              <a:rPr lang="en-US" sz="1800" dirty="0">
                <a:latin typeface="Times New Roman" panose="02020603050405020304" pitchFamily="18" charset="0"/>
                <a:cs typeface="Times New Roman" panose="02020603050405020304" pitchFamily="18" charset="0"/>
              </a:rPr>
              <a:t>The State of California is the City producing our best sales with a significant margin with 288310.61$ being generated from that city alone.</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953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7B9F-4D21-F2EA-BF43-2E35310101F6}"/>
              </a:ext>
            </a:extLst>
          </p:cNvPr>
          <p:cNvSpPr>
            <a:spLocks noGrp="1"/>
          </p:cNvSpPr>
          <p:nvPr>
            <p:ph type="title"/>
          </p:nvPr>
        </p:nvSpPr>
        <p:spPr>
          <a:xfrm>
            <a:off x="838200" y="0"/>
            <a:ext cx="10515600" cy="315912"/>
          </a:xfrm>
        </p:spPr>
        <p:txBody>
          <a:bodyPr>
            <a:noAutofit/>
          </a:bodyPr>
          <a:lstStyle/>
          <a:p>
            <a:pPr algn="ctr"/>
            <a:r>
              <a:rPr lang="en-US" sz="2600" dirty="0">
                <a:solidFill>
                  <a:schemeClr val="tx1">
                    <a:lumMod val="65000"/>
                    <a:lumOff val="35000"/>
                  </a:schemeClr>
                </a:solidFill>
                <a:latin typeface="Georgia" panose="02040502050405020303" pitchFamily="18" charset="0"/>
              </a:rPr>
              <a:t>Marley International Profits</a:t>
            </a:r>
          </a:p>
        </p:txBody>
      </p:sp>
      <p:sp>
        <p:nvSpPr>
          <p:cNvPr id="6" name="TextBox 5">
            <a:extLst>
              <a:ext uri="{FF2B5EF4-FFF2-40B4-BE49-F238E27FC236}">
                <a16:creationId xmlns:a16="http://schemas.microsoft.com/office/drawing/2014/main" id="{769C8104-ED17-32AC-A28C-9757FBAB48E4}"/>
              </a:ext>
            </a:extLst>
          </p:cNvPr>
          <p:cNvSpPr txBox="1"/>
          <p:nvPr/>
        </p:nvSpPr>
        <p:spPr>
          <a:xfrm>
            <a:off x="0" y="4240212"/>
            <a:ext cx="60960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terms of Profits, Office Supplies are our most Profitable Categories while our least profitable category is Furniture.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most profitable sub categories are Binders and Binder accessories while instead of a profit we incur a loss in selling Tables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Regionally the Eastern region produces the most profits with profits of 85291.40$ while we incur loses in the Southern regions with losses of -14424.05$</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DA92492-8AF3-CF8A-C915-7795215322AD}"/>
              </a:ext>
            </a:extLst>
          </p:cNvPr>
          <p:cNvSpPr txBox="1"/>
          <p:nvPr/>
        </p:nvSpPr>
        <p:spPr>
          <a:xfrm>
            <a:off x="6096000" y="4210050"/>
            <a:ext cx="60960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Small Businesses Generate the Most profits by our customer segments, while Consumers generate the least profit among our customers.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Within this period between January and June we have observed an average profit margin of 0.52 with data indicating a positive growth. After reviewing the highlighted areas, we can review and optimize the strategy with certain tweaks to ensure greater profitability.  </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a:extLst>
                  <a:ext uri="{FF2B5EF4-FFF2-40B4-BE49-F238E27FC236}">
                    <a16:creationId xmlns:a16="http://schemas.microsoft.com/office/drawing/2014/main" id="{B4D9D4BF-848C-181E-E2F6-C1BF3EDBC9A1}"/>
                  </a:ext>
                </a:extLst>
              </p:cNvPr>
              <p:cNvGraphicFramePr>
                <a:graphicFrameLocks noGrp="1"/>
              </p:cNvGraphicFramePr>
              <p:nvPr>
                <p:extLst>
                  <p:ext uri="{D42A27DB-BD31-4B8C-83A1-F6EECF244321}">
                    <p14:modId xmlns:p14="http://schemas.microsoft.com/office/powerpoint/2010/main" val="2794706556"/>
                  </p:ext>
                </p:extLst>
              </p:nvPr>
            </p:nvGraphicFramePr>
            <p:xfrm>
              <a:off x="0" y="315912"/>
              <a:ext cx="12192000" cy="39243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a:extLst>
                  <a:ext uri="{FF2B5EF4-FFF2-40B4-BE49-F238E27FC236}">
                    <a16:creationId xmlns:a16="http://schemas.microsoft.com/office/drawing/2014/main" id="{B4D9D4BF-848C-181E-E2F6-C1BF3EDBC9A1}"/>
                  </a:ext>
                </a:extLst>
              </p:cNvPr>
              <p:cNvPicPr>
                <a:picLocks noGrp="1" noRot="1" noChangeAspect="1" noMove="1" noResize="1" noEditPoints="1" noAdjustHandles="1" noChangeArrowheads="1" noChangeShapeType="1"/>
              </p:cNvPicPr>
              <p:nvPr/>
            </p:nvPicPr>
            <p:blipFill>
              <a:blip r:embed="rId3"/>
              <a:stretch>
                <a:fillRect/>
              </a:stretch>
            </p:blipFill>
            <p:spPr>
              <a:xfrm>
                <a:off x="0" y="315912"/>
                <a:ext cx="12192000" cy="3924300"/>
              </a:xfrm>
              <a:prstGeom prst="rect">
                <a:avLst/>
              </a:prstGeom>
            </p:spPr>
          </p:pic>
        </mc:Fallback>
      </mc:AlternateContent>
    </p:spTree>
    <p:extLst>
      <p:ext uri="{BB962C8B-B14F-4D97-AF65-F5344CB8AC3E}">
        <p14:creationId xmlns:p14="http://schemas.microsoft.com/office/powerpoint/2010/main" val="524213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CAB0-552A-3972-E4BD-F2CE71CE02B9}"/>
              </a:ext>
            </a:extLst>
          </p:cNvPr>
          <p:cNvSpPr>
            <a:spLocks noGrp="1"/>
          </p:cNvSpPr>
          <p:nvPr>
            <p:ph type="title"/>
          </p:nvPr>
        </p:nvSpPr>
        <p:spPr>
          <a:xfrm>
            <a:off x="0" y="0"/>
            <a:ext cx="12192000" cy="464457"/>
          </a:xfrm>
        </p:spPr>
        <p:txBody>
          <a:bodyPr>
            <a:normAutofit/>
          </a:bodyPr>
          <a:lstStyle/>
          <a:p>
            <a:pPr algn="ctr"/>
            <a:r>
              <a:rPr lang="en-US" sz="2400">
                <a:solidFill>
                  <a:schemeClr val="tx1">
                    <a:lumMod val="65000"/>
                    <a:lumOff val="35000"/>
                  </a:schemeClr>
                </a:solidFill>
                <a:latin typeface="Georgia" panose="02040502050405020303" pitchFamily="18" charset="0"/>
              </a:rPr>
              <a:t>Most Preferred </a:t>
            </a:r>
            <a:r>
              <a:rPr lang="en-US" sz="2400" dirty="0">
                <a:solidFill>
                  <a:schemeClr val="tx1">
                    <a:lumMod val="65000"/>
                    <a:lumOff val="35000"/>
                  </a:schemeClr>
                </a:solidFill>
                <a:latin typeface="Georgia" panose="02040502050405020303" pitchFamily="18" charset="0"/>
              </a:rPr>
              <a:t>Shipping Methods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E9F78519-4A9E-6A0E-2EB8-7103E9C115D6}"/>
                  </a:ext>
                </a:extLst>
              </p:cNvPr>
              <p:cNvGraphicFramePr>
                <a:graphicFrameLocks noGrp="1"/>
              </p:cNvGraphicFramePr>
              <p:nvPr>
                <p:ph idx="1"/>
                <p:extLst>
                  <p:ext uri="{D42A27DB-BD31-4B8C-83A1-F6EECF244321}">
                    <p14:modId xmlns:p14="http://schemas.microsoft.com/office/powerpoint/2010/main" val="2618346458"/>
                  </p:ext>
                </p:extLst>
              </p:nvPr>
            </p:nvGraphicFramePr>
            <p:xfrm>
              <a:off x="-1" y="483507"/>
              <a:ext cx="12220575" cy="524465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E9F78519-4A9E-6A0E-2EB8-7103E9C115D6}"/>
                  </a:ext>
                </a:extLst>
              </p:cNvPr>
              <p:cNvPicPr>
                <a:picLocks noGrp="1" noRot="1" noChangeAspect="1" noMove="1" noResize="1" noEditPoints="1" noAdjustHandles="1" noChangeArrowheads="1" noChangeShapeType="1"/>
              </p:cNvPicPr>
              <p:nvPr/>
            </p:nvPicPr>
            <p:blipFill>
              <a:blip r:embed="rId3"/>
              <a:stretch>
                <a:fillRect/>
              </a:stretch>
            </p:blipFill>
            <p:spPr>
              <a:xfrm>
                <a:off x="-1" y="483507"/>
                <a:ext cx="12220575" cy="5244655"/>
              </a:xfrm>
              <a:prstGeom prst="rect">
                <a:avLst/>
              </a:prstGeom>
            </p:spPr>
          </p:pic>
        </mc:Fallback>
      </mc:AlternateContent>
      <p:sp>
        <p:nvSpPr>
          <p:cNvPr id="6" name="TextBox 5">
            <a:extLst>
              <a:ext uri="{FF2B5EF4-FFF2-40B4-BE49-F238E27FC236}">
                <a16:creationId xmlns:a16="http://schemas.microsoft.com/office/drawing/2014/main" id="{3B390AC4-8426-E346-00D7-53E8752990CA}"/>
              </a:ext>
            </a:extLst>
          </p:cNvPr>
          <p:cNvSpPr txBox="1"/>
          <p:nvPr/>
        </p:nvSpPr>
        <p:spPr>
          <a:xfrm>
            <a:off x="-28575" y="5728162"/>
            <a:ext cx="12249150"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Most Preferred Shipping Route was Normal Air Routes While Express Air is the least preferrable Shipping Route, most likely due to the Extra cost required to use it.</a:t>
            </a:r>
          </a:p>
        </p:txBody>
      </p:sp>
    </p:spTree>
    <p:extLst>
      <p:ext uri="{BB962C8B-B14F-4D97-AF65-F5344CB8AC3E}">
        <p14:creationId xmlns:p14="http://schemas.microsoft.com/office/powerpoint/2010/main" val="369079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CDCE-383D-902F-3B00-27186C2A8EEC}"/>
              </a:ext>
            </a:extLst>
          </p:cNvPr>
          <p:cNvSpPr>
            <a:spLocks noGrp="1"/>
          </p:cNvSpPr>
          <p:nvPr>
            <p:ph type="title"/>
          </p:nvPr>
        </p:nvSpPr>
        <p:spPr/>
        <p:txBody>
          <a:bodyPr/>
          <a:lstStyle/>
          <a:p>
            <a:pPr algn="ctr"/>
            <a:r>
              <a:rPr lang="en-US" dirty="0">
                <a:solidFill>
                  <a:schemeClr val="tx1">
                    <a:lumMod val="65000"/>
                    <a:lumOff val="35000"/>
                  </a:schemeClr>
                </a:solidFill>
                <a:latin typeface="Georgia" panose="02040502050405020303" pitchFamily="18" charset="0"/>
              </a:rPr>
              <a:t>Q &amp; A</a:t>
            </a:r>
          </a:p>
        </p:txBody>
      </p:sp>
      <p:pic>
        <p:nvPicPr>
          <p:cNvPr id="1026" name="Picture 2" descr="Google My Business Q&amp;A: What you may be missing">
            <a:extLst>
              <a:ext uri="{FF2B5EF4-FFF2-40B4-BE49-F238E27FC236}">
                <a16:creationId xmlns:a16="http://schemas.microsoft.com/office/drawing/2014/main" id="{16FF9471-59B0-3DF1-045C-26E19173B0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418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5B1E6BA7-8D7C-4333-8A0B-34BED33A29F9}">
  <we:reference id="wa200003233" version="2.0.0.3" store="en-US" storeType="OMEX"/>
  <we:alternateReferences>
    <we:reference id="wa200003233" version="2.0.0.3" store="en-US" storeType="OMEX"/>
  </we:alternateReferences>
  <we:properties>
    <we:property name="artifactViewState" value="&quot;live&quot;"/>
    <we:property name="backgroundColor" value="&quot;#FFFFFF&quot;"/>
    <we:property name="bookmark" value="&quot;H4sIAAAAAAAAA+2YTVPbMBCG/0pG57Rj2fEXNwh0eqAtQxgunRzW0toROJZHlgMpk/9eSQ4BmhRoB4aW5JT41Ub77upZj50bwkVTlzD/ClMke+RAysspqMseJX1SdVrmx0FIM86yJEpp6PssBbMqay1k1ZC9G6JBFajPRdNCaTcy4vdxn0BZnkBhr3IoG+yTGlUjKyjFD+yCzZJWLS76BK/rUiqwW440aLTbzky4uTYW6MfAZASmxQxHyHSnRgn4NM/CIKW5l0Ds8dTabroA52xjiN3apR/KSoOoTBqr+YMgY0lGQxOeIQ0SDAOr56LUy5BsfnRdK1OdqXle2+bs8xlUDDlxJShsOsc3ZL8oFBagl5dHDxaHsmynG/SRbBXDU8zdUqWFnpsc3xS3+RemTSdKmiY6dQQlduKntlq2xLOXE3k1VGh6yK3QX1kdGqmQSjAo19x+FqhAscn8GGdYrhtbra8v3Vo6ByW683NF/EVxSwZXG5EH9brA3qFlwwbfc0Ss2LsT7PKyDvLFHPGErLdlbJRGVEW5JPEOirOuW6XhYjgBpS3q2YVhyhKwuKXQGLu4x9myt3OHxrtv5nhhVZ5wngDnWZ4y30c/hzh/cl4eg/BFpsLePHpS9Yw2E2YyN5x9//+Z3icxZc7LRlClTXzQIXko1O1t0+//Yvutal2MnzNMrwVFx3DqRZxHaYoAlMbg+YEfvznD5itvme6N2uzDqhc7jLce499w0ZGc0DCiKTJglPo0G3gxH/wzJO8o3lH8CBMdweEg8vMohohGlCVxmEU82pbn75cwdIqF/dWO29fhdtXejtaY+x7jlHpB7KXomSfhmG0Lre/+BeePJ6gWM6nPICvxWa+Lp/Kq2Z5XRTcvd00hU1SF8ylb3dTA8AQqdO2ou7QCXZyBDipuT8B9V/bzWJjp6g7gHMrW+nZ/LhGXxmX7CaIZ0/nUEgAA&quot;"/>
    <we:property name="creatorSessionId" value="&quot;d6dbd6c1-4f3f-4524-82ce-468bc45fa0db&quot;"/>
    <we:property name="creatorTenantId" value="&quot;3d9c14c6-c3ed-4dae-bb5f-c37cccd3ab49&quot;"/>
    <we:property name="creatorUserId" value="&quot;10032003CBB44361&quot;"/>
    <we:property name="datasetId" value="&quot;3f1c0be1-9d46-40cd-b4e8-43fae4b54e7c&quot;"/>
    <we:property name="design" value="{&quot;border&quot;:{&quot;isActive&quot;:false,&quot;color&quot;:&quot;#808080&quot;,&quot;width&quot;:1,&quot;transparency&quot;:0,&quot;dash&quot;:&quot;solid&quot;}}"/>
    <we:property name="embedUrl" value="&quot;/reportEmbed?reportId=0cdca3ee-d49c-4580-a2d4-9e7885bd5f06&amp;config=eyJjbHVzdGVyVXJsIjoiaHR0cHM6Ly9XQUJJLVdFU1QtRVVST1BFLUItUFJJTUFSWS1yZWRpcmVjdC5hbmFseXNpcy53aW5kb3dzLm5ldCIsImVtYmVkRmVhdHVyZXMiOnsidXNhZ2VNZXRyaWNzVk5leHQiOnRydWV9fQ%3D%3D&amp;disableSensitivityBanner=true&quot;"/>
    <we:property name="initialStateBookmark" value="&quot;H4sIAAAAAAAAA+2YXU/bMBSG/0rl626K0zZpuCuFaRKfahE3UzWd2CepIY0jxyl0qP99thMKrBUwBAJBrxq/PvH5epw6uSFclEUGi2OYIdkhu1JezkBdtihpk7zRTk4Ojgajg9/Hg6N9I8tCC5mXZOeGaFAp6nNRVpDZFYz4a9ImkGWnkNpRAlmJbVKgKmUOmfiDtbGZ0qrCZZvgdZFJBXbJsQaNdtm5MTdj45t+7xiPwLSY4xiZrtWgDz5N4l4noonXh9DjkY23rA1cZBtN7NLO/VDmGkRu3FjN73Zi1o9pz5jHSDt97HWsnohMNybxYv+6UCY7k/OisFUZ8DnkDDlxKSgs64hvyCBNFaagm+H+g8mhzKrZBn0sK8VwhImbyrXQC+PjRHHrf2nKdKqkKaJTx5BhLf6o8qYknh1O5dVQoakht0J7FerQSKlUgkG2Fu1PgQoUmy4OcY7ZemCr+fWp25DOQYm6fy6JFyTXwLdaiDzI1xm29iwb1vheRMSKrTvBTjd5kCPT4ilZL8vEKKXI06wh8Q6Ks7pameFiOAWlLerxhWHKErC8pdAEdnGPs6a2C4fGpy/mZGnVkPse45R6ndCL0ONme7HtfvkkLf7v/VKIudRnEGf4rA0zklflV9osvW7gJ0EIAQ0o64e9OODBV9ksrxHQCFN71wvAZM77xke5tK5264f2nlC3Bwu//U+g71Xu5eQ5fzevWt6a1j7tBTRCBoxSn8ZdL+TdJ2l9awTMJa+Ybq2Sf4zHD791tty+ERM1wZEXcB5EEQJQGoLnd/zwwxA8ruJvW4q3FD/BRU0y73NztOY8TiLm++gnECbvTrJ7R29J1TLaXBhEtxhvMd4EhWXYYXxXMzJDlbpTuqx0WQDDU8jRRVHUiwl0doYVyLntkLtW9vdQGOjrBp1DVtneuI9LxDkxPRP2DeTxG+wnJ+LCctH9BdXK5nz9EgAA&quot;"/>
    <we:property name="isFiltersActionButtonVisible" value="true"/>
    <we:property name="isVisualContainerHeaderHidden" value="false"/>
    <we:property name="pageDisplayName" value="&quot;Sales And Revenue&quot;"/>
    <we:property name="pageName" value="&quot;68a21fb5391f08a70d91&quot;"/>
    <we:property name="reportEmbeddedTime" value="&quot;2024-10-11T11:54:31.556Z&quot;"/>
    <we:property name="reportName" value="&quot;Marley International Store Sales analytics&quot;"/>
    <we:property name="reportState" value="&quot;CONNECTED&quot;"/>
    <we:property name="reportUrl" value="&quot;//app.powerbi.com/groups/me/reports/0cdca3ee-d49c-4580-a2d4-9e7885bd5f06/68a21fb5391f08a70d91?bookmarkGuid=cbe77a3d-ad93-4e88-a459-bc37bd412043&amp;bookmarkUsage=1&amp;ctid=3d9c14c6-c3ed-4dae-bb5f-c37cccd3ab49&amp;fromEntryPoint=exportt.com%2F%3Au%3A%2Fr%2Fpersonal%2Fagichaga_gerties_org%2FDocuments%2FMarley+International+Store+Sales+analytics.pbix%3Fcsf%3D1&amp;web=1&amp;e=l6t6R9&quot;"/>
  </we:properties>
  <we:bindings/>
  <we:snapshot xmlns:r="http://schemas.openxmlformats.org/officeDocument/2006/relationships"/>
</we:webextension>
</file>

<file path=ppt/webextensions/webextension2.xml><?xml version="1.0" encoding="utf-8"?>
<we:webextension xmlns:we="http://schemas.microsoft.com/office/webextensions/webextension/2010/11" id="{891A3F35-1F1E-44C1-8B61-DE71BB824F93}">
  <we:reference id="wa200003233" version="2.0.0.3" store="en-US" storeType="OMEX"/>
  <we:alternateReferences>
    <we:reference id="WA200003233" version="2.0.0.3" store="" storeType="OMEX"/>
  </we:alternateReferences>
  <we:properties>
    <we:property name="artifactViewState" value="&quot;live&quot;"/>
    <we:property name="backgroundColor" value="&quot;#FFFFFF&quot;"/>
    <we:property name="bookmark" value="&quot;H4sIAAAAAAAAA+2XTVPbMBCG/0pGZ7fjD8WxuUGankrLkA6XDoe1tDICx/LIMiVl8t+7kkMLlJYZSqc5JJdYq7X23VePv26Z1H3XwPojrJAdsCNjrlZgryYJi1g7xvJclLMqKadTBEwxB0hnNGs6p03bs4Nb5sDW6M50P0DjF6Lgl/OIQdOcQO1HCpoeI9ah7U0Ljf6GYzJNOTvgJmJ40zXGgl9y6cChX/aa0mlMEpK3GVUE4fQ1LlG4MVoUCkolgWdpOeOFqmSGlNaPCUHZkyl+6VB+bloHuqUyPpbOEo5VhhLTHDCeVUJmPq5047Yp1Xpx01nqjnped96cQ3kNrUDJQgsW+1HxLTtG6Acbii0eTCzNYAWeogpTrdNuTet8stLX2JAVJ9aQUSF6SBaQgxMKKe0mx+SzbkPShfk6t0hGSXYQb84p0uu2bra+/mzx8yhTgPUSTXVJ5vhW6ATjSx6tQzfvtL2zNY0eCf6nnZB0SuQJB8l5Bjyp0jQVyUyWz1o/p+5rY7Wgfh+7PzfNsGr/TvIp1v6sX92Ont/9w7q2WIPbDhevLm70MUTfD+126+KXkBHEzC/AupcC8t+a3Zzf3RQo4/LeZb9FY5T+qiwQrp5XTIVQWc7jrAA+RY5l9d95nQ+9Myu0kyXWK2zdntw9uU9SsWVY5ZUs87ICCYCSHvE7cM+lQzkIN1kO1ZsfVuw53nP8OzJGljORyErwAqbTgnMR50qlO8PynuM9x3+kYmS4qBLFs2mc0guFKhOpijJ++efHzmAT7dL19izDDqoGFzcP+Q2/+xFGz9M6fBCZwfUdCDyBFsO+dKMejSGPmoRW+trh2Pr/D5q2cyx9Bs3gq4bPYxbKeBY23wEVRxrtlg8AAA==&quot;"/>
    <we:property name="creatorSessionId" value="&quot;ce4c724a-e035-4bd1-9637-383196f999cc&quot;"/>
    <we:property name="creatorTenantId" value="&quot;3d9c14c6-c3ed-4dae-bb5f-c37cccd3ab49&quot;"/>
    <we:property name="creatorUserId" value="&quot;10032003CBB44361&quot;"/>
    <we:property name="datasetId" value="&quot;8caa287d-2856-4279-b7e6-4eec2e32df16&quot;"/>
    <we:property name="embedUrl" value="&quot;/reportEmbed?reportId=8b7c46f9-cc72-46de-b923-037a03e4f333&amp;config=eyJjbHVzdGVyVXJsIjoiaHR0cHM6Ly9XQUJJLVdFU1QtRVVST1BFLUItUFJJTUFSWS1yZWRpcmVjdC5hbmFseXNpcy53aW5kb3dzLm5ldCIsImVtYmVkRmVhdHVyZXMiOnsidXNhZ2VNZXRyaWNzVk5leHQiOnRydWV9fQ%3D%3D&amp;disableSensitivityBanner=true&quot;"/>
    <we:property name="initialStateBookmark" value="&quot;H4sIAAAAAAAAA+1XTW/bMAz9K4HO3hDbyod7S7Ps0qUtmqGXIRhoiXLVOrYhy12zIv99lOw26xogQLeiHZBTTIomHx9fZPCeSV1XOaxPYYXsiB2X5c0KzE0vZAErOt/Z2cl8cnHy/XQyn5G7rKwui5od3TMLJkN7qesGcpeBnN+WAYM8P4fMWQryGgNWoanLAnL9E9tgOrKmwU3A8K7KSwMu5cKCRZf2lsLJptrhx5gqgrD6FhcobOsdjxUkSgKPo2TExyqVMVJY3QZ4ZDtDXGpffloWFnRBZXxsGioeD/oR8IFKQqnGSd/5lc5tF5KuZ3eVoe6o53XlWJnIWygESuZbMFi3iO/ZJMsMZmA7c/bkcFrmzWqHf1E2RuAFKn9UWG3XVOPMSFd/QzSdm5JI9F56VNp67+em6DjpO/Oq/DE1SCRK5wgesU7JlZVGC8ifwf1HiGQjbK+rs2bPwSzJU+siyzsBbGfxtcVoIc1xduf0lV7TIB3tG5cnFqFMBR/DYDDmXPSHSkV7p/MOOg7+I6nsnY7wYKZXYOzTCZHhKh+vPfuftHn4k0bBH7jfrNnN8uEGoYjr3+6Ix+E56K+kiqXXMFfDVCbDJAUJgDIZkfVuNLxo0g8HHR90vFcZnZYxEkLFQ96Px/TBRI5J+uZanja1LVdoegvMVljYg44POt6pik7DIQfJeQw8TKMoEuHoHdzHF5i5tw7KPSh3q4VWr9Eo5JjGKDEaAvZHqZDxyzeUOULdGPw7hBNa0mjH67Vc9ea0Cepd4t0vCDDypUp41U489y52C43RZZL5cmVj6woEnkOBHmbVJtTo44hwKKRjwD8b9/tF06xaAi4hb1zvfj1mvghxomkD2vOCW5qZh+XB/QJrBRG2vw8AAA==&quot;"/>
    <we:property name="isFiltersActionButtonVisible" value="true"/>
    <we:property name="isVisualContainerHeaderHidden" value="false"/>
    <we:property name="pageDisplayName" value="&quot;Profit&quot;"/>
    <we:property name="pageName" value="&quot;88fa9fda4329748fbd3e&quot;"/>
    <we:property name="reportEmbeddedTime" value="&quot;2024-10-17T08:58:55.548Z&quot;"/>
    <we:property name="reportName" value="&quot;~$Marley International Store Sales analytics (Recovered 996ea20d5a0148f5bb637a7aa3f9b127)&quot;"/>
    <we:property name="reportState" value="&quot;CONNECTED&quot;"/>
    <we:property name="reportUrl" value="&quot;/groups/me/reports/8b7c46f9-cc72-46de-b923-037a03e4f333/88fa9fda4329748fbd3e?bookmarkGuid=b371b513-e5b0-461a-ba7d-6864c180b7a4&amp;bookmarkUsage=1&amp;ctid=3d9c14c6-c3ed-4dae-bb5f-c37cccd3ab49&amp;fromEntryPoint=export&quot;"/>
  </we:properties>
  <we:bindings/>
  <we:snapshot xmlns:r="http://schemas.openxmlformats.org/officeDocument/2006/relationships"/>
</we:webextension>
</file>

<file path=ppt/webextensions/webextension3.xml><?xml version="1.0" encoding="utf-8"?>
<we:webextension xmlns:we="http://schemas.microsoft.com/office/webextensions/webextension/2010/11" id="{232E4A12-7271-4500-A662-E7942B409FF0}">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9VUTW/bMAz9K4HOxmA7/khya90MGLCPYBl6GXKgbdpRq0iCLGfJAv/3UbK7td2AXgps88XSI8P3SL74wmreaQHnj3BAtmLXSt0fwNzPIhYwOWJZFJZhmecRJMtFmS6bOI0pqrTlSnZsdWEWTIv2lnc9CFeIwK+7gIEQG2jdrQHRYcA0mk5JEPw7jskUsqbHIWB40kIZcCW3Fiy6skdKpztJiN7MiREqy4+4xcqOaDWPU4zDsE7DNMtLiMImo7RuTPDK/pjiSnv6QkkLXBKNw5IybuLFHMtk0eRJFacJhA5vuLBTSnlen7Sh7qjns3bDKUhrqwyvQDDfhcFuFH1hhRL9wZ/WT/Ct6k2Fn7HxIWm5PVOlT6Z2LAMNY2MUjcqj2z3Xsw+qRh/Yq2+FQaKs2Socgp8qruojyIrQ5xKu2tZgC3a6rl9dn0dn7248/raX027S39XuCOm4bMW0+19r+DI2oTkWezDWeau8oyW6kdOPlKO4Pvup33DzsP44eCb7L/Y67B7cSel3j/w32WMU/9p+2A0u2GC+nFd5mCFE2SLNM8TkRdv+D4YJ/ok/2Yu2tVAKXJ+eutY/jxF2QPpGuoPqbaehwg1I9CvRoxCOPo+6A1k7bn827v2e0yZH6lsQvWP1X1TmaZwNhh/5C9iWyQUAAA==&quot;"/>
    <we:property name="creatorSessionId" value="&quot;2c7c7d15-0dff-401e-9b65-3f18bb895ffa&quot;"/>
    <we:property name="creatorTenantId" value="&quot;3d9c14c6-c3ed-4dae-bb5f-c37cccd3ab49&quot;"/>
    <we:property name="creatorUserId" value="&quot;10032003CBB44361&quot;"/>
    <we:property name="datasetId" value="&quot;3f1c0be1-9d46-40cd-b4e8-43fae4b54e7c&quot;"/>
    <we:property name="embedUrl" value="&quot;/reportEmbed?reportId=0cdca3ee-d49c-4580-a2d4-9e7885bd5f06&amp;config=eyJjbHVzdGVyVXJsIjoiaHR0cHM6Ly9XQUJJLVdFU1QtRVVST1BFLUItUFJJTUFSWS1yZWRpcmVjdC5hbmFseXNpcy53aW5kb3dzLm5ldCIsImVtYmVkRmVhdHVyZXMiOnsidXNhZ2VNZXRyaWNzVk5leHQiOnRydWV9fQ%3D%3D&amp;disableSensitivityBanner=true&quot;"/>
    <we:property name="initialStateBookmark" value="&quot;H4sIAAAAAAAAA9VUUW/aMBD+K8jP0RRCAow3mjJp6iioTH2Z0HRJLsGtsS3HYTCU/76zk25tN4mXStvyEvvz5b7v7r74zApeawGnW9gjm7ErpR73YB4HQxYw2WOr1c1yfnfz9Xa+XBCstOVK1mx2ZhZMhfae1w0Il4HAL9uAgRBrqNyuBFFjwDSaWkkQ/Dt2wXRkTYNtwPCohTLgUm4sWHRpDxROe+IevhsRI+SWH3CDue3QfBQlGIVhkYTJeJLBMCzHFFZ3AV7ZH0Ncak+fKmmBS6JxWJxFZTQdYRZPy0mcR0kMocNLLmwfkp0WR22oOqr5pF1XUtJaKcNzEMxXYbDuRJ9ZqkSz96vFC3yjGpPjHZb+SFpuT5RpZQrH0lIz1kZRqzy62XE9WKoC/cFOfUsNEmXBZmEb/FQxLw4gc0JfS5hXlcEKbL9dvLk+jw4+Xnv8QyP72SS/q90SUnNZiX72v8bwuStCc0x3YKzzVvZAQ3Qtp4+Uo7g6+a5fc/M0/ih4Jfsv1tpun9xJ4Q/P/NfboxP/1n7Ytu6wxMn7UT4JxwjD8TSZjBHji7b9HwwT/BM/2UXbWsgELo4vXeuf5wjbI92RbqEaW2vIcQ0S/Uh0J4Sjj6PqQBaO26+Ne3/iNMmO+h5E41j9jco8CanhJOHCB+6eZV6Ws037AxfDN3nyBQAA&quot;"/>
    <we:property name="isFiltersActionButtonVisible" value="true"/>
    <we:property name="isVisualContainerHeaderHidden" value="false"/>
    <we:property name="pageDisplayName" value="&quot;Most preferred shipping method&quot;"/>
    <we:property name="pageName" value="&quot;c325e200d50567ba10f6&quot;"/>
    <we:property name="reportEmbeddedTime" value="&quot;2024-10-11T13:22:46.468Z&quot;"/>
    <we:property name="reportName" value="&quot;Marley International Store Sales analytics&quot;"/>
    <we:property name="reportState" value="&quot;CONNECTED&quot;"/>
    <we:property name="reportUrl" value="&quot;/groups/me/reports/0cdca3ee-d49c-4580-a2d4-9e7885bd5f06/c325e200d50567ba10f6?bookmarkGuid=c186a90d-bfd4-4dc7-986c-4af4688d1e34&amp;bookmarkUsage=1&amp;ctid=3d9c14c6-c3ed-4dae-bb5f-c37cccd3ab49&amp;fromEntryPoint=expor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5614</TotalTime>
  <Words>360</Words>
  <Application>Microsoft Office PowerPoint</Application>
  <PresentationFormat>Widescreen</PresentationFormat>
  <Paragraphs>20</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Georgia</vt:lpstr>
      <vt:lpstr>Times New Roman</vt:lpstr>
      <vt:lpstr>Office Theme</vt:lpstr>
      <vt:lpstr>Marley international Sales Report 2015</vt:lpstr>
      <vt:lpstr> Marley International Revenue Generated</vt:lpstr>
      <vt:lpstr>Marley International Profits</vt:lpstr>
      <vt:lpstr>Most Preferred Shipping Methods</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Alfred Gichaga</cp:lastModifiedBy>
  <cp:revision>10</cp:revision>
  <dcterms:created xsi:type="dcterms:W3CDTF">2024-10-09T19:55:18Z</dcterms:created>
  <dcterms:modified xsi:type="dcterms:W3CDTF">2024-11-12T12:38:30Z</dcterms:modified>
</cp:coreProperties>
</file>