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e Vietnam" charset="1" panose="00000500000000000000"/>
      <p:regular r:id="rId18"/>
    </p:embeddedFont>
    <p:embeddedFont>
      <p:font typeface="IBM Plex Sans" charset="1" panose="020B0503050203000203"/>
      <p:regular r:id="rId19"/>
    </p:embeddedFont>
    <p:embeddedFont>
      <p:font typeface="Be Vietnam Ultra-Bold" charset="1" panose="00000900000000000000"/>
      <p:regular r:id="rId20"/>
    </p:embeddedFont>
    <p:embeddedFont>
      <p:font typeface="IBM Plex Sans Bold" charset="1" panose="020B08030502030002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0.xml" Type="http://schemas.openxmlformats.org/officeDocument/2006/relationships/slide"/><Relationship Id="rId11" Target="slide11.xml" Type="http://schemas.openxmlformats.org/officeDocument/2006/relationships/slid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slide3.xml" Type="http://schemas.openxmlformats.org/officeDocument/2006/relationships/slide"/><Relationship Id="rId5" Target="slide4.xml" Type="http://schemas.openxmlformats.org/officeDocument/2006/relationships/slide"/><Relationship Id="rId6" Target="slide5.xml" Type="http://schemas.openxmlformats.org/officeDocument/2006/relationships/slide"/><Relationship Id="rId7" Target="slide7.xml" Type="http://schemas.openxmlformats.org/officeDocument/2006/relationships/slide"/><Relationship Id="rId8" Target="slide8.xml" Type="http://schemas.openxmlformats.org/officeDocument/2006/relationships/slide"/><Relationship Id="rId9" Target="slide9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226452" y="2785792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86123"/>
            <a:ext cx="11078006" cy="458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0"/>
              </a:lnSpc>
            </a:pPr>
            <a:r>
              <a:rPr lang="en-US" sz="11534">
                <a:solidFill>
                  <a:srgbClr val="F8F8F8"/>
                </a:solidFill>
                <a:latin typeface="Be Vietnam"/>
              </a:rPr>
              <a:t>PHISHING AWARENESS TRAINING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96947" y="8988899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8F8F8"/>
                </a:solidFill>
                <a:latin typeface="IBM Plex Sans"/>
              </a:rPr>
              <a:t>30/05/2024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96947" y="7350101"/>
            <a:ext cx="3562353" cy="35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 spc="191" u="none">
                <a:solidFill>
                  <a:srgbClr val="F8F8F8"/>
                </a:solidFill>
                <a:latin typeface="Be Vietnam Ultra-Bold"/>
              </a:rPr>
              <a:t>PRESENTED BY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1245" y="7877123"/>
            <a:ext cx="45910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8F8F8"/>
                </a:solidFill>
                <a:latin typeface="IBM Plex Sans"/>
              </a:rPr>
              <a:t>ALFI JINAN ABDUL NASSAR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43913">
            <a:off x="-2770474" y="7366384"/>
            <a:ext cx="13558515" cy="4905717"/>
          </a:xfrm>
          <a:custGeom>
            <a:avLst/>
            <a:gdLst/>
            <a:ahLst/>
            <a:cxnLst/>
            <a:rect r="r" b="b" t="t" l="l"/>
            <a:pathLst>
              <a:path h="4905717" w="13558515">
                <a:moveTo>
                  <a:pt x="0" y="0"/>
                </a:moveTo>
                <a:lnTo>
                  <a:pt x="13558515" y="0"/>
                </a:lnTo>
                <a:lnTo>
                  <a:pt x="13558515" y="4905718"/>
                </a:lnTo>
                <a:lnTo>
                  <a:pt x="0" y="4905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3981" y="1019175"/>
            <a:ext cx="1458003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</a:rPr>
              <a:t>Responding to Phishing Attacks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6204" y="3119754"/>
            <a:ext cx="13224402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If You Suspect Phishing: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Don’t </a:t>
            </a:r>
            <a:r>
              <a:rPr lang="en-US" sz="2800" u="none">
                <a:solidFill>
                  <a:srgbClr val="F8F8F8"/>
                </a:solidFill>
                <a:latin typeface="IBM Plex Sans"/>
              </a:rPr>
              <a:t>respond to the email or click on any links.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Report the email to your IT department.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Delete the email.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If Y</a:t>
            </a:r>
            <a:r>
              <a:rPr lang="en-US" sz="2800" u="none">
                <a:solidFill>
                  <a:srgbClr val="F8F8F8"/>
                </a:solidFill>
                <a:latin typeface="IBM Plex Sans"/>
              </a:rPr>
              <a:t>ou’ve Been Phished: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Change your passwords immediately.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Contact your IT department or service provider.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Monitor your accounts for unusual activity.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010284">
            <a:off x="11274917" y="-2976531"/>
            <a:ext cx="11342890" cy="9156806"/>
          </a:xfrm>
          <a:custGeom>
            <a:avLst/>
            <a:gdLst/>
            <a:ahLst/>
            <a:cxnLst/>
            <a:rect r="r" b="b" t="t" l="l"/>
            <a:pathLst>
              <a:path h="9156806" w="11342890">
                <a:moveTo>
                  <a:pt x="0" y="0"/>
                </a:moveTo>
                <a:lnTo>
                  <a:pt x="11342890" y="0"/>
                </a:lnTo>
                <a:lnTo>
                  <a:pt x="11342890" y="9156806"/>
                </a:lnTo>
                <a:lnTo>
                  <a:pt x="0" y="915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1404" y="1592347"/>
            <a:ext cx="781271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</a:rPr>
              <a:t>TOOL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83535" y="3291440"/>
            <a:ext cx="10607633" cy="438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2"/>
              </a:lnSpc>
            </a:pPr>
            <a:r>
              <a:rPr lang="en-US" sz="3601">
                <a:solidFill>
                  <a:srgbClr val="F8F8F8"/>
                </a:solidFill>
                <a:latin typeface="IBM Plex Sans"/>
              </a:rPr>
              <a:t>Blackeye is an open-source phishing tool that is designed to automate the creation of phishing pages and capture user credentials. Blackeye functions by generating a fake login page that imitates the appearance and functionality of the target website or service, tricking the user into providing their login credentials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7571" y="4295775"/>
            <a:ext cx="481752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>
                <a:solidFill>
                  <a:srgbClr val="01003B"/>
                </a:solidFill>
                <a:latin typeface="Be Vietnam Ultra-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3922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7098" y="3332633"/>
            <a:ext cx="798234" cy="798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93922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597098" y="4897902"/>
            <a:ext cx="798234" cy="7982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93922" y="635999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597098" y="6463171"/>
            <a:ext cx="798234" cy="7982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5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93922" y="7925264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597098" y="8028440"/>
            <a:ext cx="798234" cy="7982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7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148074" y="322945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251249" y="3332633"/>
            <a:ext cx="798234" cy="79823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8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148074" y="47947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251249" y="4897902"/>
            <a:ext cx="798234" cy="79823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9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2148074" y="635999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251249" y="6463171"/>
            <a:ext cx="798234" cy="79823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10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148074" y="7925264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2251249" y="8028440"/>
            <a:ext cx="798234" cy="79823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11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28700" y="3323125"/>
            <a:ext cx="4922297" cy="107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Contents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042795" y="3488563"/>
            <a:ext cx="3562353" cy="4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4" action="ppaction://hlinksldjump"/>
              </a:rPr>
              <a:t>Introduction to Phishing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042795" y="4844300"/>
            <a:ext cx="3562353" cy="82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5" action="ppaction://hlinksldjump"/>
              </a:rPr>
              <a:t>Common Types of Phishing Attacks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42795" y="6409569"/>
            <a:ext cx="3562353" cy="82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6" action="ppaction://hlinksldjump"/>
              </a:rPr>
              <a:t>Recognising Phishing </a:t>
            </a:r>
          </a:p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6" action="ppaction://hlinksldjump"/>
              </a:rPr>
              <a:t>E-mails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042795" y="7974838"/>
            <a:ext cx="3562353" cy="82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7" action="ppaction://hlinksldjump"/>
              </a:rPr>
              <a:t>Recognising Phishing Websites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96947" y="3488563"/>
            <a:ext cx="3562353" cy="4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8" action="ppaction://hlinksldjump"/>
              </a:rPr>
              <a:t>Social Engineering Tactics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696947" y="5053832"/>
            <a:ext cx="3562353" cy="4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9" action="ppaction://hlinksldjump"/>
              </a:rPr>
              <a:t>Preventive Measures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696947" y="6409569"/>
            <a:ext cx="3562353" cy="82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10" action="ppaction://hlinksldjump"/>
              </a:rPr>
              <a:t>Responding to Phishing Attacks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696947" y="8184370"/>
            <a:ext cx="3562353" cy="4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  <a:hlinkClick r:id="rId11" action="ppaction://hlinksldjump"/>
              </a:rPr>
              <a:t>Tool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81684" y="2204445"/>
            <a:ext cx="10148426" cy="1014842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30604" t="0" r="-1948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552545" y="1128120"/>
            <a:ext cx="938480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Introduction to Phishing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93541" y="4153799"/>
            <a:ext cx="7868106" cy="48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9822" indent="-329911" lvl="1">
              <a:lnSpc>
                <a:spcPts val="4278"/>
              </a:lnSpc>
              <a:buFont typeface="Arial"/>
              <a:buChar char="•"/>
            </a:pPr>
            <a:r>
              <a:rPr lang="en-US" sz="3056">
                <a:solidFill>
                  <a:srgbClr val="01003B"/>
                </a:solidFill>
                <a:latin typeface="IBM Plex Sans"/>
              </a:rPr>
              <a:t>Definition: Explain what phishing is.</a:t>
            </a:r>
          </a:p>
          <a:p>
            <a:pPr algn="just">
              <a:lnSpc>
                <a:spcPts val="4278"/>
              </a:lnSpc>
            </a:pPr>
            <a:r>
              <a:rPr lang="en-US" sz="3056">
                <a:solidFill>
                  <a:srgbClr val="01003B"/>
                </a:solidFill>
                <a:latin typeface="IBM Plex Sans"/>
              </a:rPr>
              <a:t>Phishing is a cyber attack that uses disguised email as a weapon. The goal is to trick the email recipient into believing that the message is something they want or need.</a:t>
            </a:r>
          </a:p>
          <a:p>
            <a:pPr algn="l" marL="659822" indent="-329911" lvl="1">
              <a:lnSpc>
                <a:spcPts val="4278"/>
              </a:lnSpc>
              <a:buFont typeface="Arial"/>
              <a:buChar char="•"/>
            </a:pPr>
            <a:r>
              <a:rPr lang="en-US" sz="3056">
                <a:solidFill>
                  <a:srgbClr val="01003B"/>
                </a:solidFill>
                <a:latin typeface="IBM Plex Sans"/>
              </a:rPr>
              <a:t>Importance of Awareness: Discuss why it's crucial to be aware of phishing.</a:t>
            </a:r>
          </a:p>
          <a:p>
            <a:pPr algn="l" marL="659822" indent="-329911" lvl="1">
              <a:lnSpc>
                <a:spcPts val="4278"/>
              </a:lnSpc>
              <a:buFont typeface="Arial"/>
              <a:buChar char="•"/>
            </a:pPr>
            <a:r>
              <a:rPr lang="en-US" sz="3056">
                <a:solidFill>
                  <a:srgbClr val="01003B"/>
                </a:solidFill>
                <a:latin typeface="IBM Plex Sans"/>
              </a:rPr>
              <a:t>Phishing can lead to data breaches, financial loss, and identity theft.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5644">
            <a:off x="5915240" y="4334647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377847" y="2350770"/>
            <a:ext cx="4881453" cy="9920331"/>
            <a:chOff x="0" y="0"/>
            <a:chExt cx="5001260" cy="101638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t="0" r="-4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58641" t="0" r="-3178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40373" y="2907345"/>
            <a:ext cx="9177495" cy="635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2502" indent="-281251" lvl="1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1003B"/>
                </a:solidFill>
                <a:latin typeface="IBM Plex Sans"/>
              </a:rPr>
              <a:t>Ema</a:t>
            </a:r>
            <a:r>
              <a:rPr lang="en-US" sz="2605" u="none">
                <a:solidFill>
                  <a:srgbClr val="01003B"/>
                </a:solidFill>
                <a:latin typeface="IBM Plex Sans"/>
              </a:rPr>
              <a:t>il Phishing:</a:t>
            </a:r>
          </a:p>
          <a:p>
            <a:pPr algn="l" marL="1125004" indent="-375001" lvl="2">
              <a:lnSpc>
                <a:spcPts val="3647"/>
              </a:lnSpc>
              <a:buFont typeface="Arial"/>
              <a:buChar char="⚬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Fake emails from seemingly legitimate sources.</a:t>
            </a:r>
          </a:p>
          <a:p>
            <a:pPr algn="l" marL="562502" indent="-281251" lvl="1">
              <a:lnSpc>
                <a:spcPts val="3647"/>
              </a:lnSpc>
              <a:buFont typeface="Arial"/>
              <a:buChar char="•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Spear Phishing:</a:t>
            </a:r>
          </a:p>
          <a:p>
            <a:pPr algn="l" marL="1125004" indent="-375001" lvl="2">
              <a:lnSpc>
                <a:spcPts val="3647"/>
              </a:lnSpc>
              <a:buFont typeface="Arial"/>
              <a:buChar char="⚬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Targeted phishing aimed at specific individuals.</a:t>
            </a:r>
          </a:p>
          <a:p>
            <a:pPr algn="l" marL="562502" indent="-281251" lvl="1">
              <a:lnSpc>
                <a:spcPts val="3647"/>
              </a:lnSpc>
              <a:buFont typeface="Arial"/>
              <a:buChar char="•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Whaling:</a:t>
            </a:r>
          </a:p>
          <a:p>
            <a:pPr algn="l" marL="1125004" indent="-375001" lvl="2">
              <a:lnSpc>
                <a:spcPts val="3647"/>
              </a:lnSpc>
              <a:buFont typeface="Arial"/>
              <a:buChar char="⚬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Phishing attacks targeting high-profile individuals like executives.</a:t>
            </a:r>
          </a:p>
          <a:p>
            <a:pPr algn="l" marL="562502" indent="-281251" lvl="1">
              <a:lnSpc>
                <a:spcPts val="3647"/>
              </a:lnSpc>
              <a:buFont typeface="Arial"/>
              <a:buChar char="•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Smishing and Vishing:</a:t>
            </a:r>
          </a:p>
          <a:p>
            <a:pPr algn="l" marL="1125004" indent="-375001" lvl="2">
              <a:lnSpc>
                <a:spcPts val="3647"/>
              </a:lnSpc>
              <a:buFont typeface="Arial"/>
              <a:buChar char="⚬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Phishing via SMS (smishing) and voice calls (vishing).</a:t>
            </a:r>
          </a:p>
          <a:p>
            <a:pPr algn="l" marL="562502" indent="-281251" lvl="1">
              <a:lnSpc>
                <a:spcPts val="3647"/>
              </a:lnSpc>
              <a:buFont typeface="Arial"/>
              <a:buChar char="•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Clone Phishing:</a:t>
            </a:r>
          </a:p>
          <a:p>
            <a:pPr algn="l" marL="1125004" indent="-375001" lvl="2">
              <a:lnSpc>
                <a:spcPts val="3647"/>
              </a:lnSpc>
              <a:buFont typeface="Arial"/>
              <a:buChar char="⚬"/>
            </a:pPr>
            <a:r>
              <a:rPr lang="en-US" sz="2605" u="none">
                <a:solidFill>
                  <a:srgbClr val="01003B"/>
                </a:solidFill>
                <a:latin typeface="IBM Plex Sans"/>
              </a:rPr>
              <a:t>A legitimate, previously delivered email is used to create an almost identical email with malicious links or attachments.</a:t>
            </a:r>
          </a:p>
          <a:p>
            <a:pPr algn="l">
              <a:lnSpc>
                <a:spcPts val="364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58600"/>
            <a:ext cx="1582778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Common Types of Phishing Attacks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3904">
            <a:off x="-940728" y="8061713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9220" y="1232741"/>
            <a:ext cx="1299026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</a:rPr>
              <a:t>Recognizing Phishing Emails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75119" y="3276949"/>
            <a:ext cx="13414345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Red Flags: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Suspicious Sende</a:t>
            </a:r>
            <a:r>
              <a:rPr lang="en-US" sz="2800">
                <a:solidFill>
                  <a:srgbClr val="F8F8F8"/>
                </a:solidFill>
                <a:latin typeface="IBM Plex Sans"/>
              </a:rPr>
              <a:t>r: Check the sender’s email address carefully.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Generic Greetings: Be cautious of emails starting with "Dear Customer."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Urgency and Threats: Beware of emails urging immediate action.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Unusual Attachments or Links: Don’t click on unexpected links or attachments.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Spelling and Grammar Mistakes: Legitimate companies usually don’t make spelling or grammatical errors.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8F8F8"/>
                </a:solidFill>
                <a:latin typeface="IBM Plex Sans"/>
              </a:rPr>
              <a:t>.</a:t>
            </a:r>
            <a:r>
              <a:rPr lang="en-US" sz="2800" u="none">
                <a:solidFill>
                  <a:srgbClr val="F8F8F8"/>
                </a:solidFill>
                <a:latin typeface="IBM Plex Sans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159446">
            <a:off x="13111917" y="-353984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301940">
            <a:off x="-2976647" y="6044703"/>
            <a:ext cx="7092618" cy="4797189"/>
          </a:xfrm>
          <a:custGeom>
            <a:avLst/>
            <a:gdLst/>
            <a:ahLst/>
            <a:cxnLst/>
            <a:rect r="r" b="b" t="t" l="l"/>
            <a:pathLst>
              <a:path h="4797189" w="7092618">
                <a:moveTo>
                  <a:pt x="0" y="0"/>
                </a:moveTo>
                <a:lnTo>
                  <a:pt x="7092618" y="0"/>
                </a:lnTo>
                <a:lnTo>
                  <a:pt x="7092618" y="4797189"/>
                </a:lnTo>
                <a:lnTo>
                  <a:pt x="0" y="47971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4490" y="1514351"/>
            <a:ext cx="7556214" cy="7258299"/>
          </a:xfrm>
          <a:custGeom>
            <a:avLst/>
            <a:gdLst/>
            <a:ahLst/>
            <a:cxnLst/>
            <a:rect r="r" b="b" t="t" l="l"/>
            <a:pathLst>
              <a:path h="7258299" w="7556214">
                <a:moveTo>
                  <a:pt x="0" y="0"/>
                </a:moveTo>
                <a:lnTo>
                  <a:pt x="7556214" y="0"/>
                </a:lnTo>
                <a:lnTo>
                  <a:pt x="7556214" y="7258298"/>
                </a:lnTo>
                <a:lnTo>
                  <a:pt x="0" y="72582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05168" y="1888173"/>
            <a:ext cx="1259269" cy="645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E</a:t>
            </a:r>
          </a:p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X</a:t>
            </a:r>
          </a:p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A</a:t>
            </a:r>
          </a:p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M</a:t>
            </a:r>
          </a:p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P</a:t>
            </a:r>
          </a:p>
          <a:p>
            <a:pPr algn="l">
              <a:lnSpc>
                <a:spcPts val="7280"/>
              </a:lnSpc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L</a:t>
            </a:r>
          </a:p>
          <a:p>
            <a:pPr algn="l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 spc="487">
                <a:solidFill>
                  <a:srgbClr val="F8F8F8"/>
                </a:solidFill>
                <a:latin typeface="Be Vietnam Ultra-Bold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5025" y="1019175"/>
            <a:ext cx="1383797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Recognizing Phishing Websites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53874" y="2824751"/>
            <a:ext cx="13980251" cy="458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2"/>
              </a:lnSpc>
            </a:pPr>
          </a:p>
          <a:p>
            <a:pPr algn="l" marL="623349" indent="-311674" lvl="1">
              <a:lnSpc>
                <a:spcPts val="4042"/>
              </a:lnSpc>
              <a:buFont typeface="Arial"/>
              <a:buChar char="•"/>
            </a:pPr>
            <a:r>
              <a:rPr lang="en-US" sz="2887">
                <a:solidFill>
                  <a:srgbClr val="01003B"/>
                </a:solidFill>
                <a:latin typeface="IBM Plex Sans"/>
              </a:rPr>
              <a:t>Check the URL:</a:t>
            </a:r>
          </a:p>
          <a:p>
            <a:pPr algn="l" marL="1246697" indent="-415566" lvl="2">
              <a:lnSpc>
                <a:spcPts val="4042"/>
              </a:lnSpc>
              <a:buFont typeface="Arial"/>
              <a:buChar char="⚬"/>
            </a:pPr>
            <a:r>
              <a:rPr lang="en-US" sz="2887">
                <a:solidFill>
                  <a:srgbClr val="01003B"/>
                </a:solidFill>
                <a:latin typeface="IBM Plex Sans"/>
              </a:rPr>
              <a:t>Ensu</a:t>
            </a:r>
            <a:r>
              <a:rPr lang="en-US" sz="2887" u="none">
                <a:solidFill>
                  <a:srgbClr val="01003B"/>
                </a:solidFill>
                <a:latin typeface="IBM Plex Sans"/>
              </a:rPr>
              <a:t>re the website URL is correct and starts with "https://".</a:t>
            </a:r>
          </a:p>
          <a:p>
            <a:pPr algn="l" marL="623349" indent="-311674" lvl="1">
              <a:lnSpc>
                <a:spcPts val="4042"/>
              </a:lnSpc>
              <a:buFont typeface="Arial"/>
              <a:buChar char="•"/>
            </a:pPr>
            <a:r>
              <a:rPr lang="en-US" sz="2887" u="none">
                <a:solidFill>
                  <a:srgbClr val="01003B"/>
                </a:solidFill>
                <a:latin typeface="IBM Plex Sans"/>
              </a:rPr>
              <a:t>Look for the Padlock:</a:t>
            </a:r>
          </a:p>
          <a:p>
            <a:pPr algn="l" marL="1246697" indent="-415566" lvl="2">
              <a:lnSpc>
                <a:spcPts val="4042"/>
              </a:lnSpc>
              <a:buFont typeface="Arial"/>
              <a:buChar char="⚬"/>
            </a:pPr>
            <a:r>
              <a:rPr lang="en-US" sz="2887" u="none">
                <a:solidFill>
                  <a:srgbClr val="01003B"/>
                </a:solidFill>
                <a:latin typeface="IBM Plex Sans"/>
              </a:rPr>
              <a:t>A padlock symbol in the address bar indicates a secure connection.</a:t>
            </a:r>
          </a:p>
          <a:p>
            <a:pPr algn="l" marL="623349" indent="-311674" lvl="1">
              <a:lnSpc>
                <a:spcPts val="4042"/>
              </a:lnSpc>
              <a:buFont typeface="Arial"/>
              <a:buChar char="•"/>
            </a:pPr>
            <a:r>
              <a:rPr lang="en-US" sz="2887" u="none">
                <a:solidFill>
                  <a:srgbClr val="01003B"/>
                </a:solidFill>
                <a:latin typeface="IBM Plex Sans"/>
              </a:rPr>
              <a:t>Design and Content:</a:t>
            </a:r>
          </a:p>
          <a:p>
            <a:pPr algn="l" marL="1246697" indent="-415566" lvl="2">
              <a:lnSpc>
                <a:spcPts val="4042"/>
              </a:lnSpc>
              <a:buFont typeface="Arial"/>
              <a:buChar char="⚬"/>
            </a:pPr>
            <a:r>
              <a:rPr lang="en-US" sz="2887" u="none">
                <a:solidFill>
                  <a:srgbClr val="01003B"/>
                </a:solidFill>
                <a:latin typeface="IBM Plex Sans"/>
              </a:rPr>
              <a:t>Poor design, unusual pop-ups, or requests for personal information can be indicators.</a:t>
            </a:r>
          </a:p>
          <a:p>
            <a:pPr algn="l">
              <a:lnSpc>
                <a:spcPts val="4042"/>
              </a:lnSpc>
            </a:pPr>
            <a:r>
              <a:rPr lang="en-US" sz="2887" u="none">
                <a:solidFill>
                  <a:srgbClr val="01003B"/>
                </a:solidFill>
                <a:latin typeface="IBM Plex San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875119" y="1958175"/>
            <a:ext cx="1376375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Social Engineering Tactics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1542" y="4071756"/>
            <a:ext cx="11723286" cy="368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0"/>
              </a:lnSpc>
              <a:spcBef>
                <a:spcPct val="0"/>
              </a:spcBef>
            </a:pP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Pretexting: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Creating a fabricated scenario to steal information.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Baiting: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Offering something enticing to gain access to information.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Tailgating: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  <a:r>
              <a:rPr lang="en-US" sz="3029">
                <a:solidFill>
                  <a:srgbClr val="01003B"/>
                </a:solidFill>
                <a:latin typeface="IBM Plex Sans"/>
              </a:rPr>
              <a:t>Gaining physical access by following someone into a restricted area.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8611" y="686322"/>
            <a:ext cx="1117633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Preventive Measures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68611" y="1705497"/>
            <a:ext cx="14596370" cy="79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Email Security Practices: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Don’t click on links or open attachments from unknown sources.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Verify the sender’s email address.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Use email filtering tools.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Website Security Practices: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Always type the URL directly into the browser.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Use bookmarks for frequently visited sites.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General Security Practices: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Use multi-factor authentication (MFA).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Keep software and antivirus up to date.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Regularly back up data.</a:t>
            </a:r>
          </a:p>
          <a:p>
            <a:pPr algn="l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Training and Awareness: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Regular phishing awareness training for all employees.</a:t>
            </a:r>
          </a:p>
          <a:p>
            <a:pPr algn="l" marL="1209042" indent="-403014" lvl="2">
              <a:lnSpc>
                <a:spcPts val="3920"/>
              </a:lnSpc>
              <a:buFont typeface="Arial"/>
              <a:buChar char="⚬"/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Simulated phishing exercises.</a:t>
            </a:r>
          </a:p>
          <a:p>
            <a:pPr algn="l">
              <a:lnSpc>
                <a:spcPts val="3920"/>
              </a:lnSpc>
            </a:pPr>
            <a:r>
              <a:rPr lang="en-US" sz="2800" u="none">
                <a:solidFill>
                  <a:srgbClr val="01003B"/>
                </a:solidFill>
                <a:latin typeface="IBM Plex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DAGGttyBCb0</dc:identifier>
  <dcterms:modified xsi:type="dcterms:W3CDTF">2011-08-01T06:04:30Z</dcterms:modified>
  <cp:revision>1</cp:revision>
  <dc:title>Project Proposal Presentation</dc:title>
</cp:coreProperties>
</file>