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2" r:id="rId10"/>
    <p:sldId id="263" r:id="rId11"/>
    <p:sldId id="264" r:id="rId12"/>
    <p:sldId id="269"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37405" y="2185924"/>
            <a:ext cx="4458908"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BILLING PROGRAM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4290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err="1">
                <a:solidFill>
                  <a:srgbClr val="1382AC"/>
                </a:solidFill>
                <a:latin typeface="Arial"/>
                <a:cs typeface="Arial"/>
              </a:rPr>
              <a:t>Alfiya</a:t>
            </a:r>
            <a:r>
              <a:rPr lang="en-US" sz="2000" b="1" spc="10" dirty="0">
                <a:solidFill>
                  <a:srgbClr val="1382AC"/>
                </a:solidFill>
                <a:latin typeface="Arial"/>
                <a:cs typeface="Arial"/>
              </a:rPr>
              <a:t> U – </a:t>
            </a:r>
            <a:r>
              <a:rPr lang="en-US" sz="2000" b="1" spc="10" dirty="0" err="1">
                <a:solidFill>
                  <a:srgbClr val="1382AC"/>
                </a:solidFill>
                <a:latin typeface="Arial"/>
                <a:cs typeface="Arial"/>
              </a:rPr>
              <a:t>Alagappa</a:t>
            </a:r>
            <a:r>
              <a:rPr lang="en-US" sz="2000" b="1" spc="10" dirty="0">
                <a:solidFill>
                  <a:srgbClr val="1382AC"/>
                </a:solidFill>
                <a:latin typeface="Arial"/>
                <a:cs typeface="Arial"/>
              </a:rPr>
              <a:t> college of technology- Ceramic technology </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a:extLst>
              <a:ext uri="{FF2B5EF4-FFF2-40B4-BE49-F238E27FC236}">
                <a16:creationId xmlns:a16="http://schemas.microsoft.com/office/drawing/2014/main" id="{041DE25E-CAF2-103C-E7A9-7CF5D527E765}"/>
              </a:ext>
            </a:extLst>
          </p:cNvPr>
          <p:cNvSpPr txBox="1"/>
          <p:nvPr/>
        </p:nvSpPr>
        <p:spPr>
          <a:xfrm>
            <a:off x="660400" y="1357312"/>
            <a:ext cx="8555038" cy="3170099"/>
          </a:xfrm>
          <a:prstGeom prst="rect">
            <a:avLst/>
          </a:prstGeom>
          <a:noFill/>
        </p:spPr>
        <p:txBody>
          <a:bodyPr wrap="square">
            <a:spAutoFit/>
          </a:bodyPr>
          <a:lstStyle/>
          <a:p>
            <a:pPr algn="just"/>
            <a:r>
              <a:rPr lang="en-US" sz="2000" dirty="0"/>
              <a:t>In summary, the Python-based billing code has been instrumental in enhancing the efficiency and accuracy of our billing processes. Its automation capabilities have significantly reduced manual effort, allowing for more strategic utilization of resources. The code's ability to perform accurate calculations has minimized errors and discrepancies in our invoices, improving overall financial accuracy. Moreover, the real-time tracking and reporting functionalities have provided valuable insights into our billing performance, enabling us to make informed decisions and optimize our billing practices. In conclusion, the billing code has proven to be a valuable tool, streamlining operations and contributing to our organization's overall efficiency and effectiveness.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6" name="TextBox 5">
            <a:extLst>
              <a:ext uri="{FF2B5EF4-FFF2-40B4-BE49-F238E27FC236}">
                <a16:creationId xmlns:a16="http://schemas.microsoft.com/office/drawing/2014/main" id="{1DD03DF1-73B3-C882-9889-FDFE70DE9E02}"/>
              </a:ext>
            </a:extLst>
          </p:cNvPr>
          <p:cNvSpPr txBox="1"/>
          <p:nvPr/>
        </p:nvSpPr>
        <p:spPr>
          <a:xfrm>
            <a:off x="614997" y="1510903"/>
            <a:ext cx="10025062" cy="4401205"/>
          </a:xfrm>
          <a:prstGeom prst="rect">
            <a:avLst/>
          </a:prstGeom>
          <a:noFill/>
        </p:spPr>
        <p:txBody>
          <a:bodyPr wrap="square">
            <a:spAutoFit/>
          </a:bodyPr>
          <a:lstStyle/>
          <a:p>
            <a:pPr algn="just"/>
            <a:r>
              <a:rPr lang="en-US" sz="2000" dirty="0"/>
              <a:t>The future scope of the billing code created in Python is promising, with several avenues for further enhancement and expansion. Some key areas of future development include:</a:t>
            </a:r>
          </a:p>
          <a:p>
            <a:pPr marL="285750" indent="-285750" algn="just">
              <a:buFont typeface="Arial" panose="020B0604020202020204" pitchFamily="34" charset="0"/>
              <a:buChar char="•"/>
            </a:pPr>
            <a:r>
              <a:rPr lang="en-US" sz="2000" dirty="0"/>
              <a:t>Integration with Additional Systems : Enhancing the code to integrate seamlessly with other systems, such as CRM (Customer Relationship Management) and accounting software, to streamline data flow and improve overall business processes.</a:t>
            </a:r>
          </a:p>
          <a:p>
            <a:pPr marL="285750" indent="-285750" algn="just">
              <a:buFont typeface="Arial" panose="020B0604020202020204" pitchFamily="34" charset="0"/>
              <a:buChar char="•"/>
            </a:pPr>
            <a:r>
              <a:rPr lang="en-US" sz="2000" dirty="0"/>
              <a:t>Enhanced Reporting and Analytics : Developing advanced reporting and analytics features to provide deeper insights into billing trends, customer behavior, and revenue patterns, enabling data-driven decision-making.</a:t>
            </a:r>
          </a:p>
          <a:p>
            <a:pPr marL="285750" indent="-285750" algn="just">
              <a:buFont typeface="Arial" panose="020B0604020202020204" pitchFamily="34" charset="0"/>
              <a:buChar char="•"/>
            </a:pPr>
            <a:r>
              <a:rPr lang="en-US" sz="2000" dirty="0"/>
              <a:t>Automation of Complex Billing Scenarios : Expanding the code to automate complex billing scenarios, such as tiered pricing, discounts, and promotions, to improve accuracy and efficiency in billing processes.</a:t>
            </a:r>
          </a:p>
          <a:p>
            <a:pPr marL="285750" indent="-285750" algn="just">
              <a:buFont typeface="Arial" panose="020B0604020202020204" pitchFamily="34" charset="0"/>
              <a:buChar char="•"/>
            </a:pPr>
            <a:r>
              <a:rPr lang="en-US" sz="2000" dirty="0"/>
              <a:t>Scalability and Performance Optimization: Optimizing the code for scalability to handle increased data volumes and performance to ensure smooth and efficient operation as the business grows.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A0D8-09C5-3A3D-8A8C-FF854F7968E4}"/>
              </a:ext>
            </a:extLst>
          </p:cNvPr>
          <p:cNvSpPr>
            <a:spLocks noGrp="1"/>
          </p:cNvSpPr>
          <p:nvPr>
            <p:ph type="title"/>
          </p:nvPr>
        </p:nvSpPr>
        <p:spPr>
          <a:xfrm>
            <a:off x="441069" y="875887"/>
            <a:ext cx="4285711" cy="492443"/>
          </a:xfrm>
        </p:spPr>
        <p:txBody>
          <a:bodyPr/>
          <a:lstStyle/>
          <a:p>
            <a:r>
              <a:rPr lang="en-US" sz="3200" dirty="0">
                <a:solidFill>
                  <a:srgbClr val="00B0F0"/>
                </a:solidFill>
              </a:rPr>
              <a:t>FUTURE SCOPE</a:t>
            </a:r>
          </a:p>
        </p:txBody>
      </p:sp>
      <p:sp>
        <p:nvSpPr>
          <p:cNvPr id="4" name="TextBox 3">
            <a:extLst>
              <a:ext uri="{FF2B5EF4-FFF2-40B4-BE49-F238E27FC236}">
                <a16:creationId xmlns:a16="http://schemas.microsoft.com/office/drawing/2014/main" id="{6BEE5A4A-7537-5316-B870-0B3801A4FBB5}"/>
              </a:ext>
            </a:extLst>
          </p:cNvPr>
          <p:cNvSpPr txBox="1"/>
          <p:nvPr/>
        </p:nvSpPr>
        <p:spPr>
          <a:xfrm>
            <a:off x="607219" y="1859340"/>
            <a:ext cx="8334375"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t>User Interface </a:t>
            </a:r>
            <a:r>
              <a:rPr lang="en-US" sz="2000" dirty="0" err="1"/>
              <a:t>Enhancements:Improving</a:t>
            </a:r>
            <a:r>
              <a:rPr lang="en-US" sz="2000" dirty="0"/>
              <a:t> the user interface to make it more intuitive and user-friendly, enhancing user experience and productivity.</a:t>
            </a:r>
          </a:p>
          <a:p>
            <a:pPr marL="342900" indent="-342900" algn="just">
              <a:buFont typeface="Arial" panose="020B0604020202020204" pitchFamily="34" charset="0"/>
              <a:buChar char="•"/>
            </a:pPr>
            <a:r>
              <a:rPr lang="en-US" sz="2000" dirty="0"/>
              <a:t>Compliance and Security: Ensuring compliance with relevant regulations (e.g., GDPR, HIPAA) and implementing robust security measures to protect sensitive billing data.</a:t>
            </a:r>
          </a:p>
          <a:p>
            <a:pPr marL="342900" indent="-342900" algn="just">
              <a:buFont typeface="Arial" panose="020B0604020202020204" pitchFamily="34" charset="0"/>
              <a:buChar char="•"/>
            </a:pPr>
            <a:r>
              <a:rPr lang="en-US" sz="2000" dirty="0"/>
              <a:t>Machine Learning Integration : Exploring the integration of machine learning algorithms to predict billing patterns, detect anomalies, and optimize billing </a:t>
            </a:r>
            <a:r>
              <a:rPr lang="en-US" sz="2000" dirty="0" err="1"/>
              <a:t>strategies.By</a:t>
            </a:r>
            <a:r>
              <a:rPr lang="en-US" sz="2000" dirty="0"/>
              <a:t> focusing on these areas, the billing code can continue to evolve and meet the changing needs of the business, ultimately driving greater efficiency, accuracy, and customer satisfaction.</a:t>
            </a:r>
          </a:p>
        </p:txBody>
      </p:sp>
    </p:spTree>
    <p:extLst>
      <p:ext uri="{BB962C8B-B14F-4D97-AF65-F5344CB8AC3E}">
        <p14:creationId xmlns:p14="http://schemas.microsoft.com/office/powerpoint/2010/main" val="213746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a:extLst>
              <a:ext uri="{FF2B5EF4-FFF2-40B4-BE49-F238E27FC236}">
                <a16:creationId xmlns:a16="http://schemas.microsoft.com/office/drawing/2014/main" id="{310EA348-B32C-C4A6-DC2F-746EA73EFE06}"/>
              </a:ext>
            </a:extLst>
          </p:cNvPr>
          <p:cNvSpPr txBox="1"/>
          <p:nvPr/>
        </p:nvSpPr>
        <p:spPr>
          <a:xfrm>
            <a:off x="559593" y="1467148"/>
            <a:ext cx="8143875" cy="2246769"/>
          </a:xfrm>
          <a:prstGeom prst="rect">
            <a:avLst/>
          </a:prstGeom>
          <a:noFill/>
        </p:spPr>
        <p:txBody>
          <a:bodyPr wrap="square">
            <a:spAutoFit/>
          </a:bodyPr>
          <a:lstStyle/>
          <a:p>
            <a:r>
              <a:rPr lang="en-US" sz="2000" dirty="0">
                <a:hlinkClick r:id="rId2"/>
              </a:rPr>
              <a:t>https://www.kaggle.com/datasets</a:t>
            </a:r>
            <a:endParaRPr lang="en-US" sz="2000" dirty="0"/>
          </a:p>
          <a:p>
            <a:endParaRPr lang="en-US" sz="2000" dirty="0"/>
          </a:p>
          <a:p>
            <a:r>
              <a:rPr lang="en-US" sz="2000" dirty="0"/>
              <a:t>https//pandas.pydata.org/pandas-docs/stable/user guide/</a:t>
            </a:r>
            <a:r>
              <a:rPr lang="en-US" sz="2000" dirty="0" err="1"/>
              <a:t>index.html</a:t>
            </a:r>
            <a:endParaRPr lang="en-US" sz="2000" dirty="0"/>
          </a:p>
          <a:p>
            <a:endParaRPr lang="en-US" sz="2000" dirty="0"/>
          </a:p>
          <a:p>
            <a:r>
              <a:rPr lang="en-US" sz="2000" dirty="0"/>
              <a:t>https//</a:t>
            </a:r>
            <a:r>
              <a:rPr lang="en-US" sz="2000" dirty="0" err="1"/>
              <a:t>seaborn</a:t>
            </a:r>
            <a:r>
              <a:rPr lang="en-US" sz="2000" dirty="0"/>
              <a:t> </a:t>
            </a:r>
            <a:r>
              <a:rPr lang="en-US" sz="2000" dirty="0" err="1"/>
              <a:t>pydata.org</a:t>
            </a:r>
            <a:r>
              <a:rPr lang="en-US" sz="2000" dirty="0"/>
              <a:t>/</a:t>
            </a:r>
          </a:p>
          <a:p>
            <a:endParaRPr lang="en-US" sz="2000" dirty="0"/>
          </a:p>
          <a:p>
            <a:r>
              <a:rPr lang="en-US" sz="2000" dirty="0"/>
              <a:t>https://matplotlib.org/stable/contents.html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4" name="TextBox 3">
            <a:extLst>
              <a:ext uri="{FF2B5EF4-FFF2-40B4-BE49-F238E27FC236}">
                <a16:creationId xmlns:a16="http://schemas.microsoft.com/office/drawing/2014/main" id="{26BAA7F1-33D9-22F0-3C22-2B43FB8F9EA3}"/>
              </a:ext>
            </a:extLst>
          </p:cNvPr>
          <p:cNvSpPr txBox="1"/>
          <p:nvPr/>
        </p:nvSpPr>
        <p:spPr>
          <a:xfrm>
            <a:off x="660400" y="1408121"/>
            <a:ext cx="9150350" cy="2862322"/>
          </a:xfrm>
          <a:prstGeom prst="rect">
            <a:avLst/>
          </a:prstGeom>
          <a:noFill/>
        </p:spPr>
        <p:txBody>
          <a:bodyPr wrap="square">
            <a:spAutoFit/>
          </a:bodyPr>
          <a:lstStyle/>
          <a:p>
            <a:pPr algn="just"/>
            <a:r>
              <a:rPr lang="en-US" sz="2000" dirty="0"/>
              <a:t>Inefficient and error-prone billing processes have been a persistent challenge for our organization, leading to delays, inaccuracies, and customer dissatisfaction. The current billing system lacks integration with other business processes, resulting in manual data entry and reconciliation, which is time-consuming and prone to errors. Additionally, the lack of real-time tracking and reporting features hampers our ability to monitor billing activities effectively. To address these challenges, there is a pressing need for a new billing program that streamlines billing processes, integrates seamlessly with other systems, provides real-time tracking and reporting capabilities, and ensures accuracy and efficiency in billing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CC8F65FB-AE80-82B6-2B62-9C0CD63CDA0A}"/>
              </a:ext>
            </a:extLst>
          </p:cNvPr>
          <p:cNvSpPr txBox="1"/>
          <p:nvPr/>
        </p:nvSpPr>
        <p:spPr>
          <a:xfrm>
            <a:off x="660400" y="1384308"/>
            <a:ext cx="8715376" cy="3170099"/>
          </a:xfrm>
          <a:prstGeom prst="rect">
            <a:avLst/>
          </a:prstGeom>
          <a:noFill/>
        </p:spPr>
        <p:txBody>
          <a:bodyPr wrap="square">
            <a:spAutoFit/>
          </a:bodyPr>
          <a:lstStyle/>
          <a:p>
            <a:pPr algn="just"/>
            <a:r>
              <a:rPr lang="en-US" sz="2000" dirty="0"/>
              <a:t>Our proposed solution is to develop a comprehensive billing program that integrates seamlessly with our existing systems to streamline the billing process. The new program will feature an intuitive user interface for easy data entry and invoice generation. It will automate calculations, ensuring accuracy and reducing the risk of errors. Real-time tracking and reporting functionalities will be implemented to provide up-to-date insights into billing activities. Integration with accounting and CRM systems will eliminate the need for manual data entry and reconciliation, improving efficiency and reducing the likelihood of discrepancies. Overall, our solution aims to enhance the billing process, making it more efficient, accurate, and transparent.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3E3CBCEF-5F64-5A05-0EB9-9B1A7E0B68A5}"/>
              </a:ext>
            </a:extLst>
          </p:cNvPr>
          <p:cNvSpPr txBox="1"/>
          <p:nvPr/>
        </p:nvSpPr>
        <p:spPr>
          <a:xfrm>
            <a:off x="636587" y="1345406"/>
            <a:ext cx="9346406" cy="4401205"/>
          </a:xfrm>
          <a:prstGeom prst="rect">
            <a:avLst/>
          </a:prstGeom>
          <a:noFill/>
        </p:spPr>
        <p:txBody>
          <a:bodyPr wrap="square">
            <a:spAutoFit/>
          </a:bodyPr>
          <a:lstStyle/>
          <a:p>
            <a:pPr algn="just"/>
            <a:r>
              <a:rPr lang="en-US" sz="2000" b="1" dirty="0"/>
              <a:t>Software Requirements:</a:t>
            </a:r>
          </a:p>
          <a:p>
            <a:pPr marL="285750" indent="-285750" algn="just">
              <a:buFont typeface="Arial" panose="020B0604020202020204" pitchFamily="34" charset="0"/>
              <a:buChar char="•"/>
            </a:pPr>
            <a:r>
              <a:rPr lang="en-US" sz="2000" dirty="0"/>
              <a:t>    Python: Specify the version of Python required for the code (e.g., Python 3.x).  </a:t>
            </a:r>
          </a:p>
          <a:p>
            <a:pPr marL="285750" indent="-285750" algn="just">
              <a:buFont typeface="Arial" panose="020B0604020202020204" pitchFamily="34" charset="0"/>
              <a:buChar char="•"/>
            </a:pPr>
            <a:r>
              <a:rPr lang="en-US" sz="2000" dirty="0"/>
              <a:t>    Operating System: Define the supported operating systems (e.g., Windows, Linux, </a:t>
            </a:r>
            <a:r>
              <a:rPr lang="en-US" sz="2000" dirty="0" err="1"/>
              <a:t>macOS</a:t>
            </a:r>
            <a:r>
              <a:rPr lang="en-US" sz="2000" dirty="0"/>
              <a:t>).   </a:t>
            </a:r>
          </a:p>
          <a:p>
            <a:pPr marL="285750" indent="-285750" algn="just">
              <a:buFont typeface="Arial" panose="020B0604020202020204" pitchFamily="34" charset="0"/>
              <a:buChar char="•"/>
            </a:pPr>
            <a:r>
              <a:rPr lang="en-US" sz="2000" dirty="0"/>
              <a:t>    Database: Specify the database system (e.g., SQLite, MySQL, PostgreSQL) if the billing code interacts with a database.  </a:t>
            </a:r>
          </a:p>
          <a:p>
            <a:pPr marL="285750" indent="-285750" algn="just">
              <a:buFont typeface="Arial" panose="020B0604020202020204" pitchFamily="34" charset="0"/>
              <a:buChar char="•"/>
            </a:pPr>
            <a:r>
              <a:rPr lang="en-US" sz="2000" dirty="0"/>
              <a:t>    Dependencies: List any external Python libraries or packages required for the billing code to function (e.g., Pandas for data manipulation, Flask for web framework)</a:t>
            </a:r>
          </a:p>
          <a:p>
            <a:pPr algn="just"/>
            <a:r>
              <a:rPr lang="en-US" sz="2000" b="1" dirty="0"/>
              <a:t>Hardware Requirements:</a:t>
            </a:r>
            <a:r>
              <a:rPr lang="en-US" sz="2000" dirty="0"/>
              <a:t>   </a:t>
            </a:r>
          </a:p>
          <a:p>
            <a:pPr marL="285750" indent="-285750" algn="just">
              <a:buFont typeface="Arial" panose="020B0604020202020204" pitchFamily="34" charset="0"/>
              <a:buChar char="•"/>
            </a:pPr>
            <a:r>
              <a:rPr lang="en-US" sz="2000" dirty="0"/>
              <a:t>     Processor: Specify the minimum processor requirements (e.g., Intel Core i3 or equivalent).   </a:t>
            </a:r>
          </a:p>
          <a:p>
            <a:pPr marL="285750" indent="-285750" algn="just">
              <a:buFont typeface="Arial" panose="020B0604020202020204" pitchFamily="34" charset="0"/>
              <a:buChar char="•"/>
            </a:pPr>
            <a:r>
              <a:rPr lang="en-US" sz="2000" dirty="0"/>
              <a:t>     Memory (RAM): Define the minimum RAM requirement (e.g., 4GB).   </a:t>
            </a:r>
          </a:p>
          <a:p>
            <a:pPr marL="285750" indent="-285750" algn="just">
              <a:buFont typeface="Arial" panose="020B0604020202020204" pitchFamily="34" charset="0"/>
              <a:buChar char="•"/>
            </a:pPr>
            <a:r>
              <a:rPr lang="en-US" sz="2000" dirty="0"/>
              <a:t>     Storage: Specify the minimum disk space required for installation and data storage (e.g., 1GB).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78B0-8A25-BE16-82F3-A5963B66FA16}"/>
              </a:ext>
            </a:extLst>
          </p:cNvPr>
          <p:cNvSpPr>
            <a:spLocks noGrp="1"/>
          </p:cNvSpPr>
          <p:nvPr>
            <p:ph type="title"/>
          </p:nvPr>
        </p:nvSpPr>
        <p:spPr>
          <a:xfrm>
            <a:off x="548227" y="673480"/>
            <a:ext cx="5071524" cy="492443"/>
          </a:xfrm>
        </p:spPr>
        <p:txBody>
          <a:bodyPr/>
          <a:lstStyle/>
          <a:p>
            <a:r>
              <a:rPr lang="en-US" sz="3200" dirty="0">
                <a:solidFill>
                  <a:srgbClr val="00B0F0"/>
                </a:solidFill>
              </a:rPr>
              <a:t>SYSTEM APPROACH</a:t>
            </a:r>
          </a:p>
        </p:txBody>
      </p:sp>
      <p:sp>
        <p:nvSpPr>
          <p:cNvPr id="4" name="TextBox 3">
            <a:extLst>
              <a:ext uri="{FF2B5EF4-FFF2-40B4-BE49-F238E27FC236}">
                <a16:creationId xmlns:a16="http://schemas.microsoft.com/office/drawing/2014/main" id="{DA154E6F-944B-DF3D-4D14-1B7E2D2ACD50}"/>
              </a:ext>
            </a:extLst>
          </p:cNvPr>
          <p:cNvSpPr txBox="1"/>
          <p:nvPr/>
        </p:nvSpPr>
        <p:spPr>
          <a:xfrm>
            <a:off x="660400" y="1165923"/>
            <a:ext cx="9025175" cy="3447098"/>
          </a:xfrm>
          <a:prstGeom prst="rect">
            <a:avLst/>
          </a:prstGeom>
          <a:noFill/>
        </p:spPr>
        <p:txBody>
          <a:bodyPr wrap="square">
            <a:spAutoFit/>
          </a:bodyPr>
          <a:lstStyle/>
          <a:p>
            <a:pPr algn="just"/>
            <a:endParaRPr lang="en-US" sz="2000" dirty="0"/>
          </a:p>
          <a:p>
            <a:pPr algn="just"/>
            <a:r>
              <a:rPr lang="en-US" sz="2000" b="1" dirty="0"/>
              <a:t>Library Requirements:   -</a:t>
            </a:r>
          </a:p>
          <a:p>
            <a:pPr marL="285750" indent="-285750" algn="just">
              <a:buFont typeface="Arial" panose="020B0604020202020204" pitchFamily="34" charset="0"/>
              <a:buChar char="•"/>
            </a:pPr>
            <a:r>
              <a:rPr lang="en-US" sz="2000" dirty="0"/>
              <a:t> GUI Library: If the billing code has a graphical user interface (GUI), specify the GUI library used (e.g., </a:t>
            </a:r>
            <a:r>
              <a:rPr lang="en-US" sz="2000" dirty="0" err="1"/>
              <a:t>Tkinter</a:t>
            </a:r>
            <a:r>
              <a:rPr lang="en-US" sz="2000" dirty="0"/>
              <a:t>, </a:t>
            </a:r>
            <a:r>
              <a:rPr lang="en-US" sz="2000" dirty="0" err="1"/>
              <a:t>PyQt</a:t>
            </a:r>
            <a:r>
              <a:rPr lang="en-US" sz="2000" dirty="0"/>
              <a:t>). </a:t>
            </a:r>
          </a:p>
          <a:p>
            <a:pPr marL="285750" indent="-285750" algn="just">
              <a:buFont typeface="Arial" panose="020B0604020202020204" pitchFamily="34" charset="0"/>
              <a:buChar char="•"/>
            </a:pPr>
            <a:r>
              <a:rPr lang="en-US" sz="2000" dirty="0"/>
              <a:t>   Data Processing: Specify any additional libraries used for data processing</a:t>
            </a:r>
          </a:p>
          <a:p>
            <a:pPr marL="285750" indent="-285750" algn="just">
              <a:buFont typeface="Arial" panose="020B0604020202020204" pitchFamily="34" charset="0"/>
              <a:buChar char="•"/>
            </a:pPr>
            <a:r>
              <a:rPr lang="en-US" sz="2000" dirty="0"/>
              <a:t> (e.g., </a:t>
            </a:r>
            <a:r>
              <a:rPr lang="en-US" sz="2000" dirty="0" err="1"/>
              <a:t>NumPy</a:t>
            </a:r>
            <a:r>
              <a:rPr lang="en-US" sz="2000" dirty="0"/>
              <a:t>, </a:t>
            </a:r>
            <a:r>
              <a:rPr lang="en-US" sz="2000" dirty="0" err="1"/>
              <a:t>SciPy</a:t>
            </a:r>
            <a:r>
              <a:rPr lang="en-US" sz="2000" dirty="0"/>
              <a:t>).  </a:t>
            </a:r>
          </a:p>
          <a:p>
            <a:pPr marL="285750" indent="-285750" algn="just">
              <a:buFont typeface="Arial" panose="020B0604020202020204" pitchFamily="34" charset="0"/>
              <a:buChar char="•"/>
            </a:pPr>
            <a:r>
              <a:rPr lang="en-US" sz="2000" dirty="0"/>
              <a:t>    Web Framework: If the billing code includes web functionality, specify the web framework used (e.g., Flask, Django).By defining these requirements upfront, you ensure that the billing code is developed and deployed in a way that meets the needs of the organization and its users, and that it is compatible with the intended environment.</a:t>
            </a:r>
          </a:p>
        </p:txBody>
      </p:sp>
    </p:spTree>
    <p:extLst>
      <p:ext uri="{BB962C8B-B14F-4D97-AF65-F5344CB8AC3E}">
        <p14:creationId xmlns:p14="http://schemas.microsoft.com/office/powerpoint/2010/main" val="130129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a:extLst>
              <a:ext uri="{FF2B5EF4-FFF2-40B4-BE49-F238E27FC236}">
                <a16:creationId xmlns:a16="http://schemas.microsoft.com/office/drawing/2014/main" id="{C2C91F36-C6F2-1D44-F361-5AA4D97C9676}"/>
              </a:ext>
            </a:extLst>
          </p:cNvPr>
          <p:cNvSpPr txBox="1"/>
          <p:nvPr/>
        </p:nvSpPr>
        <p:spPr>
          <a:xfrm>
            <a:off x="660400" y="1395412"/>
            <a:ext cx="10096500" cy="4708981"/>
          </a:xfrm>
          <a:prstGeom prst="rect">
            <a:avLst/>
          </a:prstGeom>
          <a:noFill/>
        </p:spPr>
        <p:txBody>
          <a:bodyPr wrap="square">
            <a:spAutoFit/>
          </a:bodyPr>
          <a:lstStyle/>
          <a:p>
            <a:pPr algn="just"/>
            <a:r>
              <a:rPr lang="en-US" sz="2000" b="1" dirty="0"/>
              <a:t>Algorithm Selection:</a:t>
            </a:r>
          </a:p>
          <a:p>
            <a:pPr marL="285750" indent="-285750" algn="just">
              <a:buFont typeface="Arial" panose="020B0604020202020204" pitchFamily="34" charset="0"/>
              <a:buChar char="•"/>
            </a:pPr>
            <a:r>
              <a:rPr lang="en-US" sz="2000" dirty="0"/>
              <a:t>  Choose algorithms for data validation, calculation, and invoice generation based on the complexity and scalability requirements of the billing process. </a:t>
            </a:r>
          </a:p>
          <a:p>
            <a:pPr marL="285750" indent="-285750" algn="just">
              <a:buFont typeface="Arial" panose="020B0604020202020204" pitchFamily="34" charset="0"/>
              <a:buChar char="•"/>
            </a:pPr>
            <a:r>
              <a:rPr lang="en-US" sz="2000" dirty="0"/>
              <a:t>   For data validation, consider using algorithms that check for completeness, accuracy, and consistency of input data. </a:t>
            </a:r>
          </a:p>
          <a:p>
            <a:pPr marL="285750" indent="-285750" algn="just">
              <a:buFont typeface="Arial" panose="020B0604020202020204" pitchFamily="34" charset="0"/>
              <a:buChar char="•"/>
            </a:pPr>
            <a:r>
              <a:rPr lang="en-US" sz="2000" dirty="0"/>
              <a:t>   Use efficient algorithms for calculations to ensure accurate and fast processing of billing charges.  </a:t>
            </a:r>
          </a:p>
          <a:p>
            <a:pPr marL="285750" indent="-285750" algn="just">
              <a:buFont typeface="Arial" panose="020B0604020202020204" pitchFamily="34" charset="0"/>
              <a:buChar char="•"/>
            </a:pPr>
            <a:r>
              <a:rPr lang="en-US" sz="2000" dirty="0"/>
              <a:t>   Select algorithms for invoice generation that can handle various billing scenarios, such as recurring charges, discounts, and taxes</a:t>
            </a:r>
          </a:p>
          <a:p>
            <a:pPr algn="just"/>
            <a:endParaRPr lang="en-US" sz="2000" dirty="0"/>
          </a:p>
          <a:p>
            <a:pPr algn="just"/>
            <a:r>
              <a:rPr lang="en-US" sz="2000" b="1" dirty="0"/>
              <a:t>Data Exploration: </a:t>
            </a:r>
          </a:p>
          <a:p>
            <a:pPr marL="285750" indent="-285750" algn="just">
              <a:buFont typeface="Arial" panose="020B0604020202020204" pitchFamily="34" charset="0"/>
              <a:buChar char="•"/>
            </a:pPr>
            <a:r>
              <a:rPr lang="en-US" sz="2000" dirty="0"/>
              <a:t>   Explore the input data to understand its structure, quality, and potential issues</a:t>
            </a:r>
          </a:p>
          <a:p>
            <a:pPr marL="285750" indent="-285750" algn="just">
              <a:buFont typeface="Arial" panose="020B0604020202020204" pitchFamily="34" charset="0"/>
              <a:buChar char="•"/>
            </a:pPr>
            <a:r>
              <a:rPr lang="en-US" sz="2000" dirty="0"/>
              <a:t>   Identify patterns and relationships in the data that can help optimize the billing process.   </a:t>
            </a:r>
          </a:p>
          <a:p>
            <a:pPr marL="285750" indent="-285750" algn="just">
              <a:buFont typeface="Arial" panose="020B0604020202020204" pitchFamily="34" charset="0"/>
              <a:buChar char="•"/>
            </a:pPr>
            <a:r>
              <a:rPr lang="en-US" sz="2000" dirty="0"/>
              <a:t>   Use data visualization techniques to gain insights into the billing data and identify areas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C3A9-69C0-604A-A672-CC3198A77898}"/>
              </a:ext>
            </a:extLst>
          </p:cNvPr>
          <p:cNvSpPr>
            <a:spLocks noGrp="1"/>
          </p:cNvSpPr>
          <p:nvPr>
            <p:ph type="title"/>
          </p:nvPr>
        </p:nvSpPr>
        <p:spPr>
          <a:xfrm>
            <a:off x="583945" y="649668"/>
            <a:ext cx="6988430" cy="493332"/>
          </a:xfrm>
        </p:spPr>
        <p:txBody>
          <a:bodyPr/>
          <a:lstStyle/>
          <a:p>
            <a:r>
              <a:rPr lang="en-US" sz="3200" dirty="0">
                <a:solidFill>
                  <a:srgbClr val="00B0F0"/>
                </a:solidFill>
              </a:rPr>
              <a:t>ALGORITHM AND DEPLOYMENT </a:t>
            </a:r>
          </a:p>
        </p:txBody>
      </p:sp>
      <p:sp>
        <p:nvSpPr>
          <p:cNvPr id="4" name="TextBox 3">
            <a:extLst>
              <a:ext uri="{FF2B5EF4-FFF2-40B4-BE49-F238E27FC236}">
                <a16:creationId xmlns:a16="http://schemas.microsoft.com/office/drawing/2014/main" id="{2EEA61BA-5444-7B17-0D7F-14E3BB52B85C}"/>
              </a:ext>
            </a:extLst>
          </p:cNvPr>
          <p:cNvSpPr txBox="1"/>
          <p:nvPr/>
        </p:nvSpPr>
        <p:spPr>
          <a:xfrm>
            <a:off x="583945" y="1305341"/>
            <a:ext cx="10143586" cy="5016758"/>
          </a:xfrm>
          <a:prstGeom prst="rect">
            <a:avLst/>
          </a:prstGeom>
          <a:noFill/>
        </p:spPr>
        <p:txBody>
          <a:bodyPr wrap="square">
            <a:spAutoFit/>
          </a:bodyPr>
          <a:lstStyle/>
          <a:p>
            <a:pPr algn="just"/>
            <a:r>
              <a:rPr lang="en-US" sz="2000" b="1" dirty="0"/>
              <a:t>Problem Formulation:   </a:t>
            </a:r>
          </a:p>
          <a:p>
            <a:pPr marL="285750" indent="-285750" algn="just">
              <a:buFont typeface="Arial" panose="020B0604020202020204" pitchFamily="34" charset="0"/>
              <a:buChar char="•"/>
            </a:pPr>
            <a:r>
              <a:rPr lang="en-US" sz="2000" dirty="0"/>
              <a:t>Define the billing problem clearly, including the objectives, constraints, and requirements.   </a:t>
            </a:r>
          </a:p>
          <a:p>
            <a:pPr marL="285750" indent="-285750" algn="just">
              <a:buFont typeface="Arial" panose="020B0604020202020204" pitchFamily="34" charset="0"/>
              <a:buChar char="•"/>
            </a:pPr>
            <a:r>
              <a:rPr lang="en-US" sz="2000" dirty="0"/>
              <a:t> Break down the billing process into smaller sub-problems to facilitate algorithm selection and implementation.   </a:t>
            </a:r>
          </a:p>
          <a:p>
            <a:pPr marL="285750" indent="-285750" algn="just">
              <a:buFont typeface="Arial" panose="020B0604020202020204" pitchFamily="34" charset="0"/>
              <a:buChar char="•"/>
            </a:pPr>
            <a:r>
              <a:rPr lang="en-US" sz="2000" dirty="0"/>
              <a:t> Formulate the billing problem as a series of steps, such as data validation, calculation, and invoice generation, to guide the development process.</a:t>
            </a:r>
          </a:p>
          <a:p>
            <a:pPr algn="just"/>
            <a:endParaRPr lang="en-US" sz="2000" dirty="0"/>
          </a:p>
          <a:p>
            <a:pPr algn="just"/>
            <a:r>
              <a:rPr lang="en-US" sz="2000" b="1" dirty="0"/>
              <a:t>Data Input:  </a:t>
            </a:r>
            <a:r>
              <a:rPr lang="en-US" sz="2000" dirty="0"/>
              <a:t> </a:t>
            </a:r>
          </a:p>
          <a:p>
            <a:pPr marL="285750" indent="-285750" algn="just">
              <a:buFont typeface="Arial" panose="020B0604020202020204" pitchFamily="34" charset="0"/>
              <a:buChar char="•"/>
            </a:pPr>
            <a:r>
              <a:rPr lang="en-US" sz="2000" dirty="0"/>
              <a:t>Design input mechanisms to collect customer information, product details, and pricing data.   </a:t>
            </a:r>
          </a:p>
          <a:p>
            <a:pPr marL="285750" indent="-285750" algn="just">
              <a:buFont typeface="Arial" panose="020B0604020202020204" pitchFamily="34" charset="0"/>
              <a:buChar char="•"/>
            </a:pPr>
            <a:r>
              <a:rPr lang="en-US" sz="2000" dirty="0"/>
              <a:t> Implement data validation algorithms to ensure the integrity and accuracy of the input data.   </a:t>
            </a:r>
          </a:p>
          <a:p>
            <a:pPr marL="285750" indent="-285750" algn="just">
              <a:buFont typeface="Arial" panose="020B0604020202020204" pitchFamily="34" charset="0"/>
              <a:buChar char="•"/>
            </a:pPr>
            <a:r>
              <a:rPr lang="en-US" sz="2000" dirty="0"/>
              <a:t>Provide error-checking and feedback mechanisms to assist users in entering correct billing information.</a:t>
            </a:r>
          </a:p>
          <a:p>
            <a:pPr marL="285750" indent="-285750" algn="just">
              <a:buFont typeface="Arial" panose="020B0604020202020204" pitchFamily="34" charset="0"/>
              <a:buChar char="•"/>
            </a:pPr>
            <a:endParaRPr lang="en-US" sz="2000" dirty="0"/>
          </a:p>
          <a:p>
            <a:pPr algn="just"/>
            <a:r>
              <a:rPr lang="en-US" sz="2000" dirty="0"/>
              <a:t>Deployment considerations for a billing code created in Python would include packaging the code for distribution, ensuring compatibility with the target environment, and setting up any necessary dependencies or configurations.</a:t>
            </a:r>
          </a:p>
        </p:txBody>
      </p:sp>
    </p:spTree>
    <p:extLst>
      <p:ext uri="{BB962C8B-B14F-4D97-AF65-F5344CB8AC3E}">
        <p14:creationId xmlns:p14="http://schemas.microsoft.com/office/powerpoint/2010/main" val="347204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4" name="TextBox 3">
            <a:extLst>
              <a:ext uri="{FF2B5EF4-FFF2-40B4-BE49-F238E27FC236}">
                <a16:creationId xmlns:a16="http://schemas.microsoft.com/office/drawing/2014/main" id="{FAEEBC54-2DAC-402C-DA51-AFE4889AB268}"/>
              </a:ext>
            </a:extLst>
          </p:cNvPr>
          <p:cNvSpPr txBox="1"/>
          <p:nvPr/>
        </p:nvSpPr>
        <p:spPr>
          <a:xfrm>
            <a:off x="660400" y="1330642"/>
            <a:ext cx="8316913" cy="3477875"/>
          </a:xfrm>
          <a:prstGeom prst="rect">
            <a:avLst/>
          </a:prstGeom>
          <a:noFill/>
        </p:spPr>
        <p:txBody>
          <a:bodyPr wrap="square">
            <a:spAutoFit/>
          </a:bodyPr>
          <a:lstStyle/>
          <a:p>
            <a:pPr algn="just"/>
            <a:r>
              <a:rPr lang="en-US" sz="2000" dirty="0"/>
              <a:t>The results obtained from the billing code implementation have been highly positive, significantly improving the efficiency and accuracy of our billing processes. The automated nature of the code has drastically reduced the time required for billing activities, allowing our team to focus on more strategic tasks. The accuracy of the billing calculations has also improved, leading to fewer errors and discrepancies in our invoices. Additionally, the real-time tracking and reporting features have provided us with valuable insights into our billing performance, enabling us to identify areas for improvement and make informed decisions. Overall, the billing code has proven to be a valuable asset to our organization, streamlining our billing operations and enhancing our overall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SYSTEM APPROACH</vt:lpstr>
      <vt:lpstr>ALGORITHM &amp; DEPLOYMENT</vt:lpstr>
      <vt:lpstr>ALGORITHM AND DEPLOYMENT </vt:lpstr>
      <vt:lpstr>RESULT</vt:lpstr>
      <vt:lpstr>CONCLUSION</vt:lpstr>
      <vt:lpstr>FUTURE SCOPE</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919342115797</cp:lastModifiedBy>
  <cp:revision>14</cp:revision>
  <dcterms:created xsi:type="dcterms:W3CDTF">2024-04-04T19:22:38Z</dcterms:created>
  <dcterms:modified xsi:type="dcterms:W3CDTF">2024-04-04T20:42:57Z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