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43" r:id="rId3"/>
    <p:sldId id="339" r:id="rId4"/>
    <p:sldId id="359" r:id="rId5"/>
    <p:sldId id="366" r:id="rId6"/>
    <p:sldId id="357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F4743B"/>
    <a:srgbClr val="505050"/>
    <a:srgbClr val="0197F6"/>
    <a:srgbClr val="76CAFE"/>
    <a:srgbClr val="40B6FE"/>
    <a:srgbClr val="F0F0F0"/>
    <a:srgbClr val="6E6E6E"/>
    <a:srgbClr val="32B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42" autoAdjust="0"/>
  </p:normalViewPr>
  <p:slideViewPr>
    <p:cSldViewPr snapToGrid="0">
      <p:cViewPr varScale="1">
        <p:scale>
          <a:sx n="99" d="100"/>
          <a:sy n="99" d="100"/>
        </p:scale>
        <p:origin x="912" y="9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8B85-AAB0-4AA0-8078-F1757B9AD2FC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6CEB9-3B18-4490-9AD5-9105278F1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2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64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23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74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78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6CEB9-3B18-4490-9AD5-9105278F142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114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2521-3E35-4CC4-83F3-819CB61F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84F06-4883-4874-B85D-705940AEB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A947-6F90-4102-9FAF-938A8353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FE7-384B-474C-B564-FA3EADE5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2627-CEB9-48FF-AF7B-DC2F9B24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790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E951-DDDC-47EC-B864-78BA2CD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207E9-89CD-4861-A63C-417706332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21D7-D6DA-405A-BFE2-85B76A86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8E47-B99A-452A-ACB8-D1A136FF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DC4B-7812-426D-ABDC-D8B9998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25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90859-844B-4FDD-9F16-A71C11FA6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52323-7862-46E4-8794-154CD128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B847-A82A-4C06-B68C-FD6FB0F6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3597-78F0-4E5C-A953-08CB9AC3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03F1-D80C-4E2C-BFF2-A0E43339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42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22FA-29A3-47F3-B514-85CE90059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5E0A0-B2E4-49A0-A82D-D5184875C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0109-4233-45C0-9D4F-2EC28632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A5BE-C692-4984-8833-4E01546D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92C2-66AA-4894-B1B0-BB2AE43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951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84E-AE02-4B11-8B15-38BD121E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2A09-1066-418D-8A24-EB4BF14C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5D48-DE34-407D-B72E-04EC2000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581A-D274-48ED-BC5A-11DC3691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5C59-29B2-4029-B01F-5A54D002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1333-1E53-41F8-AB4F-0E308F25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B57E-EC7D-45C1-AEBC-12BA64C4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F7F7-EAB3-477E-BB7F-3ECFAEE9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CE4E-30E7-4CE7-825A-B54FE032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BAAA-9CA8-4E90-9826-CCC92ACD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326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07F7-CB45-4201-BD01-DE6B3C5D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5233-0BE9-47F6-B6D1-718D7A103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16FF4-7504-4352-8C6A-9A80F30F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51C3-C920-46D9-BEB9-5E7792A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F0F6D-2418-488F-8E4B-B3C3017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8538-D2D7-4FC2-9AA9-248931FA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13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48E4-B5D6-4C23-A064-C392C6EE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34F56-CFAE-4CEA-B597-6E80DB7F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7499-5738-413B-84A4-74B48C6C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69600-CC0D-493A-8B94-CB29E851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1A9F0-3A5A-40A6-870D-1EBE0B124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FE285-2D92-489E-B93E-3F062DD4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C22E7-9DD8-457C-B257-355E7DC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D3A15-235A-4EF1-A31F-A76C839F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54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3E62-192A-4929-8976-A1AC9BD8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93CCD-1807-416F-BD79-E0A0F87D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B3FBB-6286-421C-A385-244E4A0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7B937-B4A3-4C97-93C9-167EBB31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96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80362-9D4A-4F60-946D-93C7C05B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15E9D-91D9-474C-A096-CF599030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9B16-55CE-4021-95DF-5D33EEB7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AC7E8-6CFF-49C5-8FE8-4B3C08CBC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" y="73806"/>
            <a:ext cx="707886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6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8B65-D843-41E9-887A-AC7CB894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F896-0537-4B85-9541-877294EF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5CEC-6547-428A-AD5B-6278A9F18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BEE3D-5F43-4A6B-AF03-A4F38940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3539-86DB-4600-84AE-49C06DEF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A846D-3F58-4BFE-A918-33C4E1B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561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7EAA-88E5-4D38-8CA6-DDF19FEC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0B16-2141-4CAF-B85C-8B64E48E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492-65EB-4DB9-B28A-66244DA5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01EA-886F-468F-A8B4-9660DE93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DB4F-C291-4E32-9E50-C017B215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0023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A7EB-E65B-438A-A20A-80F5265A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2AD7C-A327-4B32-A594-C034B696A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3CF0-B456-4D00-A5DD-EAF052CBB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F3560-8981-40C2-AD66-FE6083C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F8DE-A15C-4CB1-A6FB-270F7095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5B6C-55A4-4515-AC4C-1E78CCB3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903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0C5B-CE8B-465B-97AF-0E0C475B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93046-AEC4-4931-ABEB-43B853F68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7BF8-50F8-4D79-BF36-67C547CD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8842-F01B-48ED-B309-BF2C148D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14B4-C9BC-49BA-B9A5-667DA040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100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94B97-02B6-490B-9659-88AEA70DA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B7C5A-3A22-4C32-B6F3-F2700446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9092-E282-45C9-B709-D5BC5263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127F8-365F-4D95-806E-93C5AE677C6E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DDF70-A7AE-4014-A930-4B0B1211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A9A4-9718-4657-AEB4-268F62CB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738A0C-1186-402B-AFEB-E49D061FD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7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4F78-3BE3-48E8-8133-4CFA3BC5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7D107-BD3A-40E2-AADA-E8B527AA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975C-D2EE-455E-8518-E46B5C5C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007D-17D4-4BFD-9EB3-5BD3F6D7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C5AB-028A-4D92-9991-40A5E0C5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930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2EA7-11D7-4426-8446-594C92A6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170F-1956-4A33-B49D-8F3C30AF7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38491-2E6C-4F3C-B7BE-CA9CE122F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1FD8B-E8B9-41B9-90F6-352BC635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DAA6-CAFA-45AF-A131-588ACFEC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57538-4382-4A58-93EC-64096085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795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C44-3698-450F-B143-5C9168E1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4733-E6BD-429F-9DDE-C07DFAA0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C004-BE86-4009-8B78-CC921C21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58A6-EAC0-4864-B249-DD23E7F0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B053D-43F4-47FF-ABF8-3E9C6F125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9E97C-2690-4360-9794-4973309E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0AC08-6A06-4D3B-B6CB-D93D1D94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C26A3-E82A-44F7-A547-D50C61A4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492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1157-A4AF-4930-B401-C8B8D7FD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E3BD-0BD4-4D67-A2BB-3AD9F8FB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EF066-3088-4B44-94B1-B4EC456D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7C5F4-8532-4466-B001-8F224C5C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551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9A774-192D-4360-91E7-51231A0E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96218-C02F-4DAA-8600-71F0841C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6893-E3D1-4FB5-93E8-6661396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23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FD41-FE7A-4493-82B8-90F15D83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C28F-F887-4240-9E22-3A27D81D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BDC0-7E6D-4E1E-8E28-1D85F71E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D0606-83EE-45D9-A99C-704F654F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05D0E-D0BA-4710-AD67-26B0DFF7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8C2C9-AD81-4172-AC40-CAF185D9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42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E2F7-5E5A-41F2-A625-B24E20F4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49C50-1959-4AD4-929A-C516999A7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57D3F-8169-4F56-99ED-783F91E2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9F78-8A4D-4E57-BC91-4132A188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44673-D54E-4569-9BBF-627BC88D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E7714-E920-46EB-9C8C-E3C0550E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0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33DC2-A915-49B1-89A3-EFA82807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28569-1ECA-406E-8222-A61894C0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AE7C-B354-4ACE-B1FC-CB1EED353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32CC-EBDC-4BC0-97E4-E746687C9DA7}" type="datetimeFigureOut">
              <a:rPr lang="id-ID" smtClean="0"/>
              <a:t>31/03/2022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3E7A-141B-476C-A1E8-78545B24A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4EE9-99B4-4B67-8A52-64179EE08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172B-D6AE-4946-9695-AC8BBC9B6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46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Analyst Wallpapers - Top Free Data Analyst Backgrounds -  WallpaperAccess">
            <a:extLst>
              <a:ext uri="{FF2B5EF4-FFF2-40B4-BE49-F238E27FC236}">
                <a16:creationId xmlns:a16="http://schemas.microsoft.com/office/drawing/2014/main" id="{8D615B84-C585-49EA-BEDE-91EA09B561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5405EC-AC3D-4E2C-B947-1FE2589DEC4C}"/>
              </a:ext>
            </a:extLst>
          </p:cNvPr>
          <p:cNvSpPr/>
          <p:nvPr userDrawn="1"/>
        </p:nvSpPr>
        <p:spPr>
          <a:xfrm>
            <a:off x="0" y="-11729"/>
            <a:ext cx="12192000" cy="685799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27127-D08C-4C71-915B-7672A84132A8}"/>
              </a:ext>
            </a:extLst>
          </p:cNvPr>
          <p:cNvSpPr/>
          <p:nvPr userDrawn="1"/>
        </p:nvSpPr>
        <p:spPr>
          <a:xfrm>
            <a:off x="1" y="6646459"/>
            <a:ext cx="12192000" cy="223005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ALFIAN JCDSVL 005 013</a:t>
            </a:r>
          </a:p>
        </p:txBody>
      </p:sp>
      <p:sp>
        <p:nvSpPr>
          <p:cNvPr id="11" name="Flowchart: Manual Input 15">
            <a:extLst>
              <a:ext uri="{FF2B5EF4-FFF2-40B4-BE49-F238E27FC236}">
                <a16:creationId xmlns:a16="http://schemas.microsoft.com/office/drawing/2014/main" id="{22FAC8F2-3503-4DC6-9B22-57DBF4A037A2}"/>
              </a:ext>
            </a:extLst>
          </p:cNvPr>
          <p:cNvSpPr/>
          <p:nvPr userDrawn="1"/>
        </p:nvSpPr>
        <p:spPr>
          <a:xfrm rot="5400000" flipV="1">
            <a:off x="11281395" y="5958856"/>
            <a:ext cx="341664" cy="14795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52 w 10000"/>
              <a:gd name="connsiteY0" fmla="*/ 328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52 w 10000"/>
              <a:gd name="connsiteY4" fmla="*/ 32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52" y="328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1" y="7763"/>
                  <a:pt x="101" y="5525"/>
                  <a:pt x="152" y="3288"/>
                </a:cubicBezTo>
                <a:close/>
              </a:path>
            </a:pathLst>
          </a:custGeom>
          <a:solidFill>
            <a:srgbClr val="019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FD037F1-2FFD-4ECB-83DD-F8F4DCC48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0851" y="651606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EE875EFB-FEF1-487F-90DB-462FDF30A62E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442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Data Wallpapers - Top Free Data Backgrounds - WallpaperAccess">
            <a:extLst>
              <a:ext uri="{FF2B5EF4-FFF2-40B4-BE49-F238E27FC236}">
                <a16:creationId xmlns:a16="http://schemas.microsoft.com/office/drawing/2014/main" id="{0310C6F4-E2DB-4E8D-B515-46D89CF4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E38255-705F-4E90-B7F9-40A2B9D445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7AE7-A14B-401F-A3F1-D1D23FDC17F2}"/>
              </a:ext>
            </a:extLst>
          </p:cNvPr>
          <p:cNvSpPr txBox="1"/>
          <p:nvPr/>
        </p:nvSpPr>
        <p:spPr>
          <a:xfrm>
            <a:off x="197350" y="4729555"/>
            <a:ext cx="10578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bg1"/>
                </a:solidFill>
                <a:latin typeface="Tw Cen MT" panose="020B0602020104020603" pitchFamily="34" charset="0"/>
              </a:rPr>
              <a:t>CAPSTONE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PROJECT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B16C5-FCBF-44CE-A271-48DB1A03D226}"/>
              </a:ext>
            </a:extLst>
          </p:cNvPr>
          <p:cNvSpPr txBox="1"/>
          <p:nvPr/>
        </p:nvSpPr>
        <p:spPr>
          <a:xfrm>
            <a:off x="248150" y="5462143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90273-E8A1-414A-B42A-FCA535E0D46F}"/>
              </a:ext>
            </a:extLst>
          </p:cNvPr>
          <p:cNvSpPr txBox="1"/>
          <p:nvPr/>
        </p:nvSpPr>
        <p:spPr>
          <a:xfrm>
            <a:off x="248149" y="5923865"/>
            <a:ext cx="727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ALFIAN JCDSVL 005 013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770CF6-8DC4-4C7F-A9F8-284E78DB336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0" y="4401868"/>
            <a:ext cx="2963863" cy="4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3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3060A-9A4F-421C-BF61-6C3C206B6F35}"/>
              </a:ext>
            </a:extLst>
          </p:cNvPr>
          <p:cNvSpPr txBox="1"/>
          <p:nvPr/>
        </p:nvSpPr>
        <p:spPr>
          <a:xfrm>
            <a:off x="1130300" y="13193"/>
            <a:ext cx="1106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505050"/>
                </a:solidFill>
                <a:latin typeface="Bahnschrift SemiBold SemiConden" panose="020B0502040204020203" pitchFamily="34" charset="0"/>
              </a:rPr>
              <a:t>PROJECT</a:t>
            </a:r>
            <a:r>
              <a:rPr lang="en-US" sz="4000" dirty="0">
                <a:latin typeface="Bahnschrift SemiBold SemiConden" panose="020B0502040204020203" pitchFamily="34" charset="0"/>
              </a:rPr>
              <a:t> </a:t>
            </a:r>
            <a:r>
              <a:rPr lang="en-GB" sz="4000" dirty="0">
                <a:latin typeface="Bahnschrift SemiBold SemiConden" panose="020B0502040204020203" pitchFamily="34" charset="0"/>
              </a:rPr>
              <a:t>– </a:t>
            </a:r>
            <a:r>
              <a:rPr lang="en-GB" sz="4000" dirty="0">
                <a:solidFill>
                  <a:srgbClr val="0197F6"/>
                </a:solidFill>
                <a:latin typeface="Bahnschrift SemiBold SemiConden" panose="020B0502040204020203" pitchFamily="34" charset="0"/>
              </a:rPr>
              <a:t>REQUIREMENT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AE017-6915-44E3-9249-6C32C459091E}"/>
              </a:ext>
            </a:extLst>
          </p:cNvPr>
          <p:cNvSpPr txBox="1"/>
          <p:nvPr/>
        </p:nvSpPr>
        <p:spPr>
          <a:xfrm>
            <a:off x="234949" y="1025725"/>
            <a:ext cx="3600000" cy="369332"/>
          </a:xfrm>
          <a:prstGeom prst="rect">
            <a:avLst/>
          </a:prstGeom>
          <a:solidFill>
            <a:srgbClr val="0197F6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EXP. VIDEO (25%)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07AD8-B3DC-485D-9D7B-FCEAF9B20F93}"/>
              </a:ext>
            </a:extLst>
          </p:cNvPr>
          <p:cNvSpPr txBox="1"/>
          <p:nvPr/>
        </p:nvSpPr>
        <p:spPr>
          <a:xfrm>
            <a:off x="234949" y="1400434"/>
            <a:ext cx="5734051" cy="16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EXPLAIN THE DATA &amp; PROBLEM TO BE ANALYED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HOW THE QUESTION IS ANSWERED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THE ANSWER CAN SOLVE THE PROBLEM ?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CODE USING JUPYTER NOTEBOOK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52192-B30B-4AA7-B0D8-38AFC0D4B08A}"/>
              </a:ext>
            </a:extLst>
          </p:cNvPr>
          <p:cNvSpPr txBox="1"/>
          <p:nvPr/>
        </p:nvSpPr>
        <p:spPr>
          <a:xfrm>
            <a:off x="6334127" y="1038425"/>
            <a:ext cx="3600000" cy="369332"/>
          </a:xfrm>
          <a:prstGeom prst="rect">
            <a:avLst/>
          </a:prstGeom>
          <a:solidFill>
            <a:srgbClr val="0197F6"/>
          </a:solidFill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4. DATA VISUALIZATION (25%)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BB7F05-C28E-4A6C-A13E-424879BE0803}"/>
              </a:ext>
            </a:extLst>
          </p:cNvPr>
          <p:cNvSpPr txBox="1"/>
          <p:nvPr/>
        </p:nvSpPr>
        <p:spPr>
          <a:xfrm>
            <a:off x="6334127" y="1438536"/>
            <a:ext cx="5537201" cy="134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CAN USE TABLEAU OR PYTHON FOR DAT. VIZ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WHY USING THE TOOLS YOU’RE USING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INSIGHT / STORY / ANY INFORMATION TO EXPLAIN THE GRAPH TO SOLVE THE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C9B8A-F8D4-4C08-A3FD-302373396CEF}"/>
              </a:ext>
            </a:extLst>
          </p:cNvPr>
          <p:cNvSpPr txBox="1"/>
          <p:nvPr/>
        </p:nvSpPr>
        <p:spPr>
          <a:xfrm>
            <a:off x="234949" y="2941178"/>
            <a:ext cx="3600000" cy="369332"/>
          </a:xfrm>
          <a:prstGeom prst="rect">
            <a:avLst/>
          </a:prstGeom>
          <a:solidFill>
            <a:srgbClr val="0197F6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SQL (20%)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04AFF-A990-4BDA-9807-4454DC7F978D}"/>
              </a:ext>
            </a:extLst>
          </p:cNvPr>
          <p:cNvSpPr txBox="1"/>
          <p:nvPr/>
        </p:nvSpPr>
        <p:spPr>
          <a:xfrm>
            <a:off x="234949" y="3315887"/>
            <a:ext cx="5734051" cy="134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SQL TO PYTHON CONNECTION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USING CTE OR OTHER WINDOW FUNCTION (IF NEEDED)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BUILT – IN FUNCTION AS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8F44E-ECC8-4DDA-B5C7-5E83AA0A4072}"/>
              </a:ext>
            </a:extLst>
          </p:cNvPr>
          <p:cNvSpPr txBox="1"/>
          <p:nvPr/>
        </p:nvSpPr>
        <p:spPr>
          <a:xfrm>
            <a:off x="234950" y="4786933"/>
            <a:ext cx="3600000" cy="369332"/>
          </a:xfrm>
          <a:prstGeom prst="rect">
            <a:avLst/>
          </a:prstGeom>
          <a:solidFill>
            <a:srgbClr val="0197F6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DATA MANIPULATION (15%)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ED6E87-A0AA-4233-9A6E-87443E86A105}"/>
              </a:ext>
            </a:extLst>
          </p:cNvPr>
          <p:cNvSpPr txBox="1"/>
          <p:nvPr/>
        </p:nvSpPr>
        <p:spPr>
          <a:xfrm>
            <a:off x="234949" y="5161642"/>
            <a:ext cx="5734051" cy="134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ANY ANOMALIES ? (MISSING VALUE, OUTLIER, DATA FORMATTING, DOUBLE DATA ? 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HOW TO DEAL WITH THE ANOMALIES ? 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IF THERE’S NO ANOMALIES, PROVE IT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CD53C-8F4B-4D39-9F41-47F911BD986E}"/>
              </a:ext>
            </a:extLst>
          </p:cNvPr>
          <p:cNvSpPr txBox="1"/>
          <p:nvPr/>
        </p:nvSpPr>
        <p:spPr>
          <a:xfrm>
            <a:off x="6334127" y="2937159"/>
            <a:ext cx="3600000" cy="369332"/>
          </a:xfrm>
          <a:prstGeom prst="rect">
            <a:avLst/>
          </a:prstGeom>
          <a:solidFill>
            <a:srgbClr val="0197F6"/>
          </a:solidFill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5. STATISTICS (15%)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10D0AC-AF5A-4934-83D0-4FAF629F801F}"/>
              </a:ext>
            </a:extLst>
          </p:cNvPr>
          <p:cNvSpPr txBox="1"/>
          <p:nvPr/>
        </p:nvSpPr>
        <p:spPr>
          <a:xfrm>
            <a:off x="6334127" y="3337270"/>
            <a:ext cx="5537201" cy="198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COMPARING VALUE / PROPORTION WITH SUITABLE METHOD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RELATIONSHIP BETWEEN FOCUS ANALYSIS WITH OTHER VARIABELS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INSIGHT FROM DESCRIPTIVE STATISTIC TEST &amp; INFERENTIAL STATISTIC TO SOLVE THE PROBLEM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2B1622-4FCC-479F-B12B-14AB4464EA94}"/>
              </a:ext>
            </a:extLst>
          </p:cNvPr>
          <p:cNvSpPr txBox="1"/>
          <p:nvPr/>
        </p:nvSpPr>
        <p:spPr>
          <a:xfrm>
            <a:off x="6334127" y="5443158"/>
            <a:ext cx="3600000" cy="369332"/>
          </a:xfrm>
          <a:prstGeom prst="rect">
            <a:avLst/>
          </a:prstGeom>
          <a:solidFill>
            <a:srgbClr val="0197F6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ETC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14A9F0-ED07-4C21-BE59-65BBDA44E7DA}"/>
              </a:ext>
            </a:extLst>
          </p:cNvPr>
          <p:cNvSpPr txBox="1"/>
          <p:nvPr/>
        </p:nvSpPr>
        <p:spPr>
          <a:xfrm>
            <a:off x="6334127" y="5853574"/>
            <a:ext cx="5537201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b="1" noProof="1">
                <a:latin typeface="Arial" panose="020B0604020202020204" pitchFamily="34" charset="0"/>
                <a:cs typeface="Arial" panose="020B0604020202020204" pitchFamily="34" charset="0"/>
              </a:rPr>
              <a:t>FOCUS ANALYSIS : ORDERS (NORTHWIND DB)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DEADLINE : 4</a:t>
            </a:r>
            <a:r>
              <a:rPr lang="en-GB" sz="1600" baseline="30000" noProof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APRIL 2021 (Purwadhika Ops.)</a:t>
            </a:r>
          </a:p>
        </p:txBody>
      </p:sp>
    </p:spTree>
    <p:extLst>
      <p:ext uri="{BB962C8B-B14F-4D97-AF65-F5344CB8AC3E}">
        <p14:creationId xmlns:p14="http://schemas.microsoft.com/office/powerpoint/2010/main" val="18902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F9DD62-62BC-43D3-AB7F-333716128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57" y="677537"/>
            <a:ext cx="4454865" cy="5800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D3060A-9A4F-421C-BF61-6C3C206B6F35}"/>
              </a:ext>
            </a:extLst>
          </p:cNvPr>
          <p:cNvSpPr txBox="1"/>
          <p:nvPr/>
        </p:nvSpPr>
        <p:spPr>
          <a:xfrm>
            <a:off x="1130300" y="13193"/>
            <a:ext cx="1106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505050"/>
                </a:solidFill>
                <a:latin typeface="Bahnschrift SemiBold SemiConden" panose="020B0502040204020203" pitchFamily="34" charset="0"/>
              </a:rPr>
              <a:t>DATABASE</a:t>
            </a:r>
            <a:r>
              <a:rPr lang="en-US" sz="4000" dirty="0">
                <a:latin typeface="Bahnschrift SemiBold SemiConden" panose="020B0502040204020203" pitchFamily="34" charset="0"/>
              </a:rPr>
              <a:t> </a:t>
            </a:r>
            <a:r>
              <a:rPr lang="en-GB" sz="4000" dirty="0">
                <a:latin typeface="Bahnschrift SemiBold SemiConden" panose="020B0502040204020203" pitchFamily="34" charset="0"/>
              </a:rPr>
              <a:t>– </a:t>
            </a:r>
            <a:r>
              <a:rPr lang="en-GB" sz="4000" dirty="0">
                <a:solidFill>
                  <a:srgbClr val="0197F6"/>
                </a:solidFill>
                <a:latin typeface="Bahnschrift SemiBold SemiConden" panose="020B0502040204020203" pitchFamily="34" charset="0"/>
              </a:rPr>
              <a:t>NORTHWIND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090376-9801-41AA-BFD1-723680FDFF29}"/>
              </a:ext>
            </a:extLst>
          </p:cNvPr>
          <p:cNvSpPr txBox="1"/>
          <p:nvPr/>
        </p:nvSpPr>
        <p:spPr>
          <a:xfrm>
            <a:off x="8541037" y="732748"/>
            <a:ext cx="49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#1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EDEBE4-C4F1-4667-BC79-7BA7B28FF0C2}"/>
              </a:ext>
            </a:extLst>
          </p:cNvPr>
          <p:cNvSpPr txBox="1"/>
          <p:nvPr/>
        </p:nvSpPr>
        <p:spPr>
          <a:xfrm>
            <a:off x="8742662" y="1404968"/>
            <a:ext cx="64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2400">
                <a:solidFill>
                  <a:srgbClr val="0197F6"/>
                </a:solidFill>
                <a:latin typeface="Bahnschrift SemiBold SemiConden" panose="020B0502040204020203" pitchFamily="34" charset="0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#2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D9BB3-6C2B-4061-A0E4-0ED49E508591}"/>
              </a:ext>
            </a:extLst>
          </p:cNvPr>
          <p:cNvSpPr txBox="1"/>
          <p:nvPr/>
        </p:nvSpPr>
        <p:spPr>
          <a:xfrm>
            <a:off x="10474037" y="894673"/>
            <a:ext cx="49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2400">
                <a:solidFill>
                  <a:srgbClr val="0197F6"/>
                </a:solidFill>
                <a:latin typeface="Bahnschrift SemiBold SemiConden" panose="020B0502040204020203" pitchFamily="34" charset="0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#3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6957CF-AB74-456C-98E5-FC07761E24A3}"/>
              </a:ext>
            </a:extLst>
          </p:cNvPr>
          <p:cNvSpPr txBox="1"/>
          <p:nvPr/>
        </p:nvSpPr>
        <p:spPr>
          <a:xfrm>
            <a:off x="8591837" y="2349105"/>
            <a:ext cx="53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2400">
                <a:solidFill>
                  <a:srgbClr val="0197F6"/>
                </a:solidFill>
                <a:latin typeface="Bahnschrift SemiBold SemiConden" panose="020B0502040204020203" pitchFamily="34" charset="0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#4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B04A5B-996F-41EC-A33B-61411963AD2E}"/>
              </a:ext>
            </a:extLst>
          </p:cNvPr>
          <p:cNvSpPr txBox="1"/>
          <p:nvPr/>
        </p:nvSpPr>
        <p:spPr>
          <a:xfrm>
            <a:off x="7660540" y="5410820"/>
            <a:ext cx="49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2400">
                <a:solidFill>
                  <a:srgbClr val="0197F6"/>
                </a:solidFill>
                <a:latin typeface="Bahnschrift SemiBold SemiConden" panose="020B0502040204020203" pitchFamily="34" charset="0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#5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67B01-0187-4640-9D66-60D0319EAC1E}"/>
              </a:ext>
            </a:extLst>
          </p:cNvPr>
          <p:cNvSpPr txBox="1"/>
          <p:nvPr/>
        </p:nvSpPr>
        <p:spPr>
          <a:xfrm>
            <a:off x="2696662" y="1820878"/>
            <a:ext cx="168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#1 </a:t>
            </a:r>
          </a:p>
          <a:p>
            <a:pPr algn="ctr"/>
            <a:r>
              <a:rPr lang="en-GB" b="1" dirty="0"/>
              <a:t>ORDERS</a:t>
            </a:r>
            <a:endParaRPr lang="id-ID" b="1" dirty="0"/>
          </a:p>
        </p:txBody>
      </p:sp>
      <p:pic>
        <p:nvPicPr>
          <p:cNvPr id="3080" name="Picture 8" descr="Detail Couriers Are Ready To Accept Delivery Orders Courier Order Delivery  Png And Vector With Transparent Background For Free Download Graphic Design  Templates Courie">
            <a:extLst>
              <a:ext uri="{FF2B5EF4-FFF2-40B4-BE49-F238E27FC236}">
                <a16:creationId xmlns:a16="http://schemas.microsoft.com/office/drawing/2014/main" id="{2F3D23DF-7A92-47B8-8231-553E6259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90" y="24425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Employee Png, Transparent Png - kindpng">
            <a:extLst>
              <a:ext uri="{FF2B5EF4-FFF2-40B4-BE49-F238E27FC236}">
                <a16:creationId xmlns:a16="http://schemas.microsoft.com/office/drawing/2014/main" id="{1C1C7339-9A85-4B83-B221-FC255468C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/>
          <a:stretch/>
        </p:blipFill>
        <p:spPr bwMode="auto">
          <a:xfrm>
            <a:off x="238271" y="2443566"/>
            <a:ext cx="1778077" cy="14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829C55C-D7FE-4355-A016-6752E6FE2A79}"/>
              </a:ext>
            </a:extLst>
          </p:cNvPr>
          <p:cNvSpPr txBox="1"/>
          <p:nvPr/>
        </p:nvSpPr>
        <p:spPr>
          <a:xfrm>
            <a:off x="30776" y="3806270"/>
            <a:ext cx="168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#2 </a:t>
            </a:r>
          </a:p>
          <a:p>
            <a:pPr algn="ctr"/>
            <a:r>
              <a:rPr lang="en-GB" b="1" dirty="0"/>
              <a:t>EMPLOYEES</a:t>
            </a:r>
            <a:endParaRPr lang="id-ID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A25824-11D6-4D00-8212-56F3FB7A00D1}"/>
              </a:ext>
            </a:extLst>
          </p:cNvPr>
          <p:cNvSpPr txBox="1"/>
          <p:nvPr/>
        </p:nvSpPr>
        <p:spPr>
          <a:xfrm>
            <a:off x="2027958" y="3806270"/>
            <a:ext cx="168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#3</a:t>
            </a:r>
          </a:p>
          <a:p>
            <a:pPr algn="ctr"/>
            <a:r>
              <a:rPr lang="en-GB" b="1" dirty="0"/>
              <a:t>ORDER DETAILS</a:t>
            </a:r>
            <a:endParaRPr lang="id-ID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832889-D54B-4E1C-8AF8-110C70B5D961}"/>
              </a:ext>
            </a:extLst>
          </p:cNvPr>
          <p:cNvSpPr txBox="1"/>
          <p:nvPr/>
        </p:nvSpPr>
        <p:spPr>
          <a:xfrm>
            <a:off x="3848498" y="3806318"/>
            <a:ext cx="168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#4</a:t>
            </a:r>
          </a:p>
          <a:p>
            <a:pPr algn="ctr"/>
            <a:r>
              <a:rPr lang="en-GB" b="1" dirty="0"/>
              <a:t>CUSTOMERS</a:t>
            </a:r>
            <a:endParaRPr lang="id-ID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F44850-2BAE-49C3-817B-E0FCD391C616}"/>
              </a:ext>
            </a:extLst>
          </p:cNvPr>
          <p:cNvSpPr txBox="1"/>
          <p:nvPr/>
        </p:nvSpPr>
        <p:spPr>
          <a:xfrm>
            <a:off x="5702542" y="3806269"/>
            <a:ext cx="168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#5</a:t>
            </a:r>
          </a:p>
          <a:p>
            <a:pPr algn="ctr"/>
            <a:r>
              <a:rPr lang="en-GB" b="1" dirty="0"/>
              <a:t>SHIPPERS</a:t>
            </a:r>
            <a:endParaRPr lang="id-ID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5FC568-56EF-40AA-80B9-88E0F99B7221}"/>
              </a:ext>
            </a:extLst>
          </p:cNvPr>
          <p:cNvSpPr txBox="1"/>
          <p:nvPr/>
        </p:nvSpPr>
        <p:spPr>
          <a:xfrm>
            <a:off x="233493" y="4350191"/>
            <a:ext cx="1456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Employee Territories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Territories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Region</a:t>
            </a:r>
            <a:endParaRPr lang="id-ID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BC916C-F274-4A44-AB4F-3537433A760A}"/>
              </a:ext>
            </a:extLst>
          </p:cNvPr>
          <p:cNvSpPr txBox="1"/>
          <p:nvPr/>
        </p:nvSpPr>
        <p:spPr>
          <a:xfrm>
            <a:off x="2059897" y="4350191"/>
            <a:ext cx="1456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Suppliers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1DC9D8-7BC0-406A-B3C1-1B962E2BB278}"/>
              </a:ext>
            </a:extLst>
          </p:cNvPr>
          <p:cNvSpPr txBox="1"/>
          <p:nvPr/>
        </p:nvSpPr>
        <p:spPr>
          <a:xfrm>
            <a:off x="4010934" y="4344240"/>
            <a:ext cx="1456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Customercustomerdemo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customerdemographics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C3BBE135-5CE8-4AE3-82B8-854E5F814B02}"/>
              </a:ext>
            </a:extLst>
          </p:cNvPr>
          <p:cNvCxnSpPr>
            <a:endCxn id="59" idx="0"/>
          </p:cNvCxnSpPr>
          <p:nvPr/>
        </p:nvCxnSpPr>
        <p:spPr>
          <a:xfrm rot="10800000" flipV="1">
            <a:off x="1127310" y="1403062"/>
            <a:ext cx="2170284" cy="1040503"/>
          </a:xfrm>
          <a:prstGeom prst="curvedConnector2">
            <a:avLst/>
          </a:prstGeom>
          <a:ln w="38100">
            <a:solidFill>
              <a:srgbClr val="B3B3B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D1C63D2-4914-4E79-B61E-A11B44C69F09}"/>
              </a:ext>
            </a:extLst>
          </p:cNvPr>
          <p:cNvCxnSpPr>
            <a:cxnSpLocks/>
          </p:cNvCxnSpPr>
          <p:nvPr/>
        </p:nvCxnSpPr>
        <p:spPr>
          <a:xfrm rot="5400000">
            <a:off x="2429666" y="1410748"/>
            <a:ext cx="1016863" cy="999485"/>
          </a:xfrm>
          <a:prstGeom prst="curvedConnector3">
            <a:avLst>
              <a:gd name="adj1" fmla="val 50000"/>
            </a:avLst>
          </a:prstGeom>
          <a:ln w="38100">
            <a:solidFill>
              <a:srgbClr val="B3B3B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D835DE00-38FC-460D-A75C-FA91070B1BEF}"/>
              </a:ext>
            </a:extLst>
          </p:cNvPr>
          <p:cNvCxnSpPr>
            <a:cxnSpLocks/>
          </p:cNvCxnSpPr>
          <p:nvPr/>
        </p:nvCxnSpPr>
        <p:spPr>
          <a:xfrm>
            <a:off x="3843100" y="1383587"/>
            <a:ext cx="2701675" cy="1058222"/>
          </a:xfrm>
          <a:prstGeom prst="curvedConnector2">
            <a:avLst/>
          </a:prstGeom>
          <a:ln w="38100">
            <a:solidFill>
              <a:srgbClr val="B3B3B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elivery Courier PNG Images | Vector and PSD Files | Free Download on  Pngtree">
            <a:extLst>
              <a:ext uri="{FF2B5EF4-FFF2-40B4-BE49-F238E27FC236}">
                <a16:creationId xmlns:a16="http://schemas.microsoft.com/office/drawing/2014/main" id="{7FFE7F4C-FE6E-4A41-8CA9-D60FAA025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35" y="2448737"/>
            <a:ext cx="1434583" cy="14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d1 - People Icon Png Blue , Free Transparent Clipart - ClipartKey">
            <a:extLst>
              <a:ext uri="{FF2B5EF4-FFF2-40B4-BE49-F238E27FC236}">
                <a16:creationId xmlns:a16="http://schemas.microsoft.com/office/drawing/2014/main" id="{025E7752-454A-4DEE-ABA0-E16F37D2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90" y="2440258"/>
            <a:ext cx="1332825" cy="13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48F7227-5F91-4547-894D-378F48B7D4DA}"/>
              </a:ext>
            </a:extLst>
          </p:cNvPr>
          <p:cNvCxnSpPr>
            <a:cxnSpLocks/>
            <a:endCxn id="1040" idx="0"/>
          </p:cNvCxnSpPr>
          <p:nvPr/>
        </p:nvCxnSpPr>
        <p:spPr>
          <a:xfrm rot="16200000" flipH="1">
            <a:off x="3709187" y="1414142"/>
            <a:ext cx="1061844" cy="990388"/>
          </a:xfrm>
          <a:prstGeom prst="curvedConnector3">
            <a:avLst>
              <a:gd name="adj1" fmla="val 50000"/>
            </a:avLst>
          </a:prstGeom>
          <a:ln w="38100">
            <a:solidFill>
              <a:srgbClr val="B3B3B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rders Icon Png Transparent Images – Free PNG Images Vector, PSD, Clipart,  Templates">
            <a:extLst>
              <a:ext uri="{FF2B5EF4-FFF2-40B4-BE49-F238E27FC236}">
                <a16:creationId xmlns:a16="http://schemas.microsoft.com/office/drawing/2014/main" id="{D6D1DB20-AC02-4225-968B-416FAA2CB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16" y="5132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5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3060A-9A4F-421C-BF61-6C3C206B6F35}"/>
              </a:ext>
            </a:extLst>
          </p:cNvPr>
          <p:cNvSpPr txBox="1"/>
          <p:nvPr/>
        </p:nvSpPr>
        <p:spPr>
          <a:xfrm>
            <a:off x="1130300" y="13193"/>
            <a:ext cx="1106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505050"/>
                </a:solidFill>
                <a:latin typeface="Bahnschrift SemiBold SemiConden" panose="020B0502040204020203" pitchFamily="34" charset="0"/>
              </a:rPr>
              <a:t>DETAIL PROJECT</a:t>
            </a:r>
            <a:r>
              <a:rPr lang="en-US" sz="4000" dirty="0">
                <a:latin typeface="Bahnschrift SemiBold SemiConden" panose="020B0502040204020203" pitchFamily="34" charset="0"/>
              </a:rPr>
              <a:t> </a:t>
            </a:r>
            <a:r>
              <a:rPr lang="en-GB" sz="4000" dirty="0">
                <a:latin typeface="Bahnschrift SemiBold SemiConden" panose="020B0502040204020203" pitchFamily="34" charset="0"/>
              </a:rPr>
              <a:t>– </a:t>
            </a:r>
            <a:r>
              <a:rPr lang="en-GB" sz="4000" dirty="0">
                <a:solidFill>
                  <a:srgbClr val="0197F6"/>
                </a:solidFill>
                <a:latin typeface="Bahnschrift SemiBold SemiConden" panose="020B0502040204020203" pitchFamily="34" charset="0"/>
              </a:rPr>
              <a:t>PROJECT COMPONENT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430B9-2752-486E-ADD2-C508CB53BE27}"/>
              </a:ext>
            </a:extLst>
          </p:cNvPr>
          <p:cNvSpPr txBox="1"/>
          <p:nvPr/>
        </p:nvSpPr>
        <p:spPr>
          <a:xfrm>
            <a:off x="234949" y="886179"/>
            <a:ext cx="11728451" cy="4873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b="1" noProof="1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pPr marL="742950" lvl="1" indent="-285750" algn="just" defTabSz="4848104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noProof="1">
                <a:latin typeface="Arial" panose="020B0604020202020204" pitchFamily="34" charset="0"/>
                <a:cs typeface="Arial" panose="020B0604020202020204" pitchFamily="34" charset="0"/>
              </a:rPr>
              <a:t>Context, explaining database, table relationship, library that will be used in this project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b="1" noProof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marL="742950" lvl="1" indent="-285750" algn="just" defTabSz="4848104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noProof="1">
                <a:latin typeface="Arial" panose="020B0604020202020204" pitchFamily="34" charset="0"/>
                <a:cs typeface="Arial" panose="020B0604020202020204" pitchFamily="34" charset="0"/>
              </a:rPr>
              <a:t>Connecting SQL to python, Joining multiple table and make dataframe that will be used in the entire project, CTE &amp; Window function</a:t>
            </a: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b="1" noProof="1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  <a:p>
            <a:pPr marL="742950" lvl="1" indent="-285750" algn="just" defTabSz="4848104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noProof="1">
                <a:latin typeface="Arial" panose="020B0604020202020204" pitchFamily="34" charset="0"/>
                <a:cs typeface="Arial" panose="020B0604020202020204" pitchFamily="34" charset="0"/>
              </a:rPr>
              <a:t>Data manipulation will be encountered in every section of Data Insight, but this section we want to check for data anomalies &amp; fix it and clean the data.</a:t>
            </a:r>
            <a:endParaRPr lang="en-GB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 algn="just" defTabSz="4848104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n-GB" b="1" noProof="1">
                <a:latin typeface="Arial" panose="020B0604020202020204" pitchFamily="34" charset="0"/>
                <a:cs typeface="Arial" panose="020B0604020202020204" pitchFamily="34" charset="0"/>
              </a:rPr>
              <a:t>DATA INSIGHT</a:t>
            </a:r>
          </a:p>
          <a:p>
            <a:pPr marL="742950" lvl="1" indent="-285750" algn="just" defTabSz="4848104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noProof="1">
                <a:latin typeface="Arial" panose="020B0604020202020204" pitchFamily="34" charset="0"/>
                <a:cs typeface="Arial" panose="020B0604020202020204" pitchFamily="34" charset="0"/>
              </a:rPr>
              <a:t>Insight that you can get from data using data visualizaiton and statistic. In this section, graphs will be generated using python visualization tools only.</a:t>
            </a:r>
          </a:p>
          <a:p>
            <a:pPr marL="742950" lvl="1" indent="-285750" algn="just" defTabSz="4848104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noProof="1">
                <a:latin typeface="Arial" panose="020B0604020202020204" pitchFamily="34" charset="0"/>
                <a:cs typeface="Arial" panose="020B0604020202020204" pitchFamily="34" charset="0"/>
              </a:rPr>
              <a:t>Part 1 – Product</a:t>
            </a:r>
          </a:p>
          <a:p>
            <a:pPr marL="742950" lvl="1" indent="-285750" algn="just" defTabSz="4848104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noProof="1">
                <a:latin typeface="Arial" panose="020B0604020202020204" pitchFamily="34" charset="0"/>
                <a:cs typeface="Arial" panose="020B0604020202020204" pitchFamily="34" charset="0"/>
              </a:rPr>
              <a:t>Part 2 – Date Analysis</a:t>
            </a:r>
          </a:p>
          <a:p>
            <a:pPr marL="742950" lvl="1" indent="-285750" algn="just" defTabSz="4848104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noProof="1">
                <a:latin typeface="Arial" panose="020B0604020202020204" pitchFamily="34" charset="0"/>
                <a:cs typeface="Arial" panose="020B0604020202020204" pitchFamily="34" charset="0"/>
              </a:rPr>
              <a:t>Part 3 – Customer Analysis</a:t>
            </a:r>
          </a:p>
          <a:p>
            <a:pPr marL="742950" lvl="1" indent="-285750" algn="just" defTabSz="4848104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noProof="1">
                <a:latin typeface="Arial" panose="020B0604020202020204" pitchFamily="34" charset="0"/>
                <a:cs typeface="Arial" panose="020B0604020202020204" pitchFamily="34" charset="0"/>
              </a:rPr>
              <a:t>Part 4 – Expedition Services</a:t>
            </a:r>
            <a:endParaRPr lang="en-GB" b="1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7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Data Wallpapers - Top Free Data Backgrounds - WallpaperAccess">
            <a:extLst>
              <a:ext uri="{FF2B5EF4-FFF2-40B4-BE49-F238E27FC236}">
                <a16:creationId xmlns:a16="http://schemas.microsoft.com/office/drawing/2014/main" id="{0310C6F4-E2DB-4E8D-B515-46D89CF432A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E38255-705F-4E90-B7F9-40A2B9D445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01C0-AA75-4507-84AC-17BDD519D65D}"/>
              </a:ext>
            </a:extLst>
          </p:cNvPr>
          <p:cNvSpPr txBox="1"/>
          <p:nvPr/>
        </p:nvSpPr>
        <p:spPr>
          <a:xfrm>
            <a:off x="806950" y="2959268"/>
            <a:ext cx="10578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TERIMA KASIH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D12680-7A66-4402-ADB8-32E5271610C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67" y="2232872"/>
            <a:ext cx="2963863" cy="4700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51433C-B704-40B2-8832-CA639E6416F2}"/>
              </a:ext>
            </a:extLst>
          </p:cNvPr>
          <p:cNvSpPr txBox="1"/>
          <p:nvPr/>
        </p:nvSpPr>
        <p:spPr>
          <a:xfrm>
            <a:off x="4100990" y="4130669"/>
            <a:ext cx="39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CAPSTONE PROJECT 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C3880-D3E8-43B9-BD41-7E6D23CC974F}"/>
              </a:ext>
            </a:extLst>
          </p:cNvPr>
          <p:cNvSpPr txBox="1"/>
          <p:nvPr/>
        </p:nvSpPr>
        <p:spPr>
          <a:xfrm>
            <a:off x="4214296" y="4490335"/>
            <a:ext cx="37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DATA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A6E0A-627B-4ACD-AD47-582BDA9C2A09}"/>
              </a:ext>
            </a:extLst>
          </p:cNvPr>
          <p:cNvSpPr txBox="1"/>
          <p:nvPr/>
        </p:nvSpPr>
        <p:spPr>
          <a:xfrm>
            <a:off x="4739164" y="4793978"/>
            <a:ext cx="271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ALFIAN JCDSVL 005 013</a:t>
            </a:r>
          </a:p>
        </p:txBody>
      </p:sp>
    </p:spTree>
    <p:extLst>
      <p:ext uri="{BB962C8B-B14F-4D97-AF65-F5344CB8AC3E}">
        <p14:creationId xmlns:p14="http://schemas.microsoft.com/office/powerpoint/2010/main" val="199500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5140</TotalTime>
  <Words>377</Words>
  <Application>Microsoft Office PowerPoint</Application>
  <PresentationFormat>Widescreen</PresentationFormat>
  <Paragraphs>74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Bahnschrift SemiBold SemiConden</vt:lpstr>
      <vt:lpstr>Calibri</vt:lpstr>
      <vt:lpstr>Calibri Light</vt:lpstr>
      <vt:lpstr>Franklin Gothic Book</vt:lpstr>
      <vt:lpstr>Tw Cen MT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 -</dc:creator>
  <cp:lastModifiedBy>Alfian -</cp:lastModifiedBy>
  <cp:revision>84</cp:revision>
  <dcterms:created xsi:type="dcterms:W3CDTF">2022-02-14T09:32:39Z</dcterms:created>
  <dcterms:modified xsi:type="dcterms:W3CDTF">2022-03-31T10:28:22Z</dcterms:modified>
</cp:coreProperties>
</file>