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276B-38BC-F24F-B36B-D23FB353AB88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7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681" t="29206" r="1681" b="9019"/>
          <a:stretch/>
        </p:blipFill>
        <p:spPr>
          <a:xfrm>
            <a:off x="3243609" y="3784176"/>
            <a:ext cx="5655631" cy="27080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with multiple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Server partitions request into multiple queries to backend systems and then aggregates responses</a:t>
            </a:r>
          </a:p>
          <a:p>
            <a:pPr lvl="1"/>
            <a:r>
              <a:rPr lang="en-US" dirty="0" smtClean="0"/>
              <a:t>Response impacted by highest latency</a:t>
            </a:r>
          </a:p>
          <a:p>
            <a:pPr lvl="1"/>
            <a:r>
              <a:rPr lang="en-US" dirty="0" smtClean="0"/>
              <a:t>Fan-in I/O challenges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47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tree</a:t>
            </a:r>
          </a:p>
          <a:p>
            <a:pPr lvl="1"/>
            <a:r>
              <a:rPr lang="en-US" dirty="0" smtClean="0"/>
              <a:t>Commonly used by distributed databases</a:t>
            </a:r>
          </a:p>
          <a:p>
            <a:pPr lvl="1"/>
            <a:r>
              <a:rPr lang="en-US" dirty="0" smtClean="0"/>
              <a:t>Found in services like Active Directory and DNS</a:t>
            </a:r>
          </a:p>
          <a:p>
            <a:pPr lvl="1"/>
            <a:r>
              <a:rPr lang="en-US" dirty="0" smtClean="0"/>
              <a:t>Main benefit is parallelization and reduced request latency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67" y="3956672"/>
            <a:ext cx="3023409" cy="25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distributed state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distributed systems need to store state (data that changes)</a:t>
            </a:r>
          </a:p>
          <a:p>
            <a:pPr lvl="1"/>
            <a:r>
              <a:rPr lang="en-US" dirty="0" smtClean="0"/>
              <a:t>Single database server will eventually run out of processing power</a:t>
            </a:r>
          </a:p>
          <a:p>
            <a:pPr lvl="1"/>
            <a:r>
              <a:rPr lang="en-US" dirty="0" smtClean="0"/>
              <a:t>Solution: store data across multiple database servers</a:t>
            </a:r>
          </a:p>
          <a:p>
            <a:pPr lvl="1"/>
            <a:r>
              <a:rPr lang="en-US" dirty="0" smtClean="0"/>
              <a:t>New problem: users reading old data from database servers that haven’t been updated yet (consistency problem)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84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Eric Brewer in 1999</a:t>
            </a:r>
          </a:p>
          <a:p>
            <a:r>
              <a:rPr lang="en-US" dirty="0" smtClean="0"/>
              <a:t>It is not possible to build a distributed system that guarantees consistency, availability, and partition tolerance.</a:t>
            </a:r>
          </a:p>
          <a:p>
            <a:endParaRPr lang="en-US" dirty="0"/>
          </a:p>
          <a:p>
            <a:r>
              <a:rPr lang="en-US" dirty="0" smtClean="0"/>
              <a:t>You can only pick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of the 3!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9" y="3273507"/>
            <a:ext cx="3049915" cy="3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All nodes see the same data at the same time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pplication waits until all server nodes are updated (slow)</a:t>
            </a:r>
          </a:p>
          <a:p>
            <a:pPr lvl="2"/>
            <a:r>
              <a:rPr lang="en-US" dirty="0" smtClean="0"/>
              <a:t>Application reads data from an available server knowing data might be outdated (fast – eventual consistency)</a:t>
            </a:r>
          </a:p>
          <a:p>
            <a:pPr lvl="1"/>
            <a:r>
              <a:rPr lang="en-US" dirty="0" smtClean="0"/>
              <a:t>Apps where transactions are significant, like banks, need strong consistency</a:t>
            </a:r>
          </a:p>
          <a:p>
            <a:pPr lvl="1"/>
            <a:r>
              <a:rPr lang="en-US" dirty="0" smtClean="0"/>
              <a:t>Apps where speed is more important than data recency, like social media, leverage eventual consistency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24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Means that the system is accessible when a user makes a request. It’s up!</a:t>
            </a:r>
          </a:p>
          <a:p>
            <a:pPr lvl="1"/>
            <a:r>
              <a:rPr lang="en-US" dirty="0" smtClean="0"/>
              <a:t>We spread and replicate data on multiple servers to guarantee availability</a:t>
            </a:r>
          </a:p>
          <a:p>
            <a:pPr lvl="1"/>
            <a:r>
              <a:rPr lang="en-US" dirty="0" smtClean="0"/>
              <a:t>Can an application on a single server be available? Sure, but a single server isn’t a distributed architecture.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28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Partition tolerance</a:t>
            </a:r>
          </a:p>
          <a:p>
            <a:pPr lvl="1"/>
            <a:r>
              <a:rPr lang="en-US" dirty="0" smtClean="0"/>
              <a:t>The system continues to operate despite the failure of part of the system.</a:t>
            </a:r>
          </a:p>
          <a:p>
            <a:pPr lvl="1"/>
            <a:r>
              <a:rPr lang="en-US" dirty="0" smtClean="0"/>
              <a:t>Classic failure scenario: network link is severed between groups in a pool of servers, creating a partition (split-brain scenario)</a:t>
            </a:r>
          </a:p>
          <a:p>
            <a:pPr lvl="2"/>
            <a:r>
              <a:rPr lang="en-US" dirty="0" smtClean="0"/>
              <a:t>Can’t maintain consistency because writes to one partition cannot be communicated to other.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31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Q: Why is understanding CAP important? </a:t>
            </a:r>
          </a:p>
          <a:p>
            <a:pPr marL="0" indent="0">
              <a:buNone/>
            </a:pPr>
            <a:r>
              <a:rPr lang="en-US" dirty="0" smtClean="0"/>
              <a:t>A: Because it informs our design decisions when building highly distributed systems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Consistency &amp; Availability (Traditional RDMS)</a:t>
            </a:r>
          </a:p>
          <a:p>
            <a:pPr lvl="1"/>
            <a:r>
              <a:rPr lang="en-US" dirty="0" smtClean="0"/>
              <a:t>Consistency &amp; Partition Tolerance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Availability &amp; Partition Tolerance (Dynamo)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51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system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You learned about the concept of coupling in the software engineering course </a:t>
            </a:r>
          </a:p>
          <a:p>
            <a:r>
              <a:rPr lang="en-US" dirty="0" smtClean="0"/>
              <a:t>In general, loose coupling is desirable</a:t>
            </a:r>
          </a:p>
          <a:p>
            <a:pPr lvl="1"/>
            <a:r>
              <a:rPr lang="en-US" dirty="0" smtClean="0"/>
              <a:t>Easier to maintain and replace components</a:t>
            </a:r>
          </a:p>
          <a:p>
            <a:pPr lvl="1"/>
            <a:r>
              <a:rPr lang="en-US" dirty="0" smtClean="0"/>
              <a:t>Fewer bugs and hidden dependencies</a:t>
            </a:r>
          </a:p>
          <a:p>
            <a:pPr lvl="1"/>
            <a:r>
              <a:rPr lang="en-US" dirty="0" smtClean="0"/>
              <a:t>More flexible</a:t>
            </a:r>
          </a:p>
          <a:p>
            <a:r>
              <a:rPr lang="en-US" dirty="0" smtClean="0"/>
              <a:t>Loose coupling is highly desirable in distributed systems as well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33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distributed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The speed of small systems cannot easily be translated to large distributed systems</a:t>
            </a:r>
          </a:p>
          <a:p>
            <a:r>
              <a:rPr lang="en-US" dirty="0"/>
              <a:t>N</a:t>
            </a:r>
            <a:r>
              <a:rPr lang="en-US" dirty="0" smtClean="0"/>
              <a:t>etwork and disk I/O is orders of magnitude slower than </a:t>
            </a:r>
            <a:r>
              <a:rPr lang="en-US" dirty="0" err="1" smtClean="0"/>
              <a:t>cpu</a:t>
            </a:r>
            <a:r>
              <a:rPr lang="en-US" dirty="0" smtClean="0"/>
              <a:t> and memory access</a:t>
            </a:r>
          </a:p>
          <a:p>
            <a:pPr lvl="1"/>
            <a:r>
              <a:rPr lang="en-US" dirty="0" smtClean="0"/>
              <a:t>Be very wary of these kinds of requests</a:t>
            </a:r>
          </a:p>
          <a:p>
            <a:r>
              <a:rPr lang="en-US" dirty="0" smtClean="0"/>
              <a:t>Slow request latencies are magnified at scale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9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infrastructure (CSA Chapter 1)</a:t>
            </a:r>
            <a:endParaRPr lang="en-US" dirty="0" smtClean="0"/>
          </a:p>
          <a:p>
            <a:r>
              <a:rPr lang="en-US" dirty="0" smtClean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70463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for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89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challenging was last week’s assignment?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34" y="2136415"/>
            <a:ext cx="6603909" cy="34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where we’ve been</a:t>
            </a:r>
          </a:p>
          <a:p>
            <a:pPr lvl="2"/>
            <a:r>
              <a:rPr lang="en-US" dirty="0" smtClean="0"/>
              <a:t>Mainframes presenting applications via direct terminals</a:t>
            </a:r>
          </a:p>
          <a:p>
            <a:pPr lvl="2"/>
            <a:r>
              <a:rPr lang="en-US" dirty="0" smtClean="0"/>
              <a:t>Personal computers running desktop applications</a:t>
            </a:r>
            <a:endParaRPr lang="en-US" dirty="0" smtClean="0"/>
          </a:p>
          <a:p>
            <a:pPr lvl="2"/>
            <a:r>
              <a:rPr lang="en-US" dirty="0" smtClean="0"/>
              <a:t>Client-server applications (thick client &lt;-&gt; database)</a:t>
            </a:r>
          </a:p>
          <a:p>
            <a:pPr lvl="2"/>
            <a:r>
              <a:rPr lang="en-US" dirty="0" smtClean="0"/>
              <a:t>Web applications (thin client &lt;-&gt; </a:t>
            </a:r>
            <a:r>
              <a:rPr lang="en-US" dirty="0" err="1" smtClean="0"/>
              <a:t>middleware+db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Distributed applications (highly scaled in the cloud)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Distributed apps are broken into small components which can be individually scaled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11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Single large webserver vs. many small webservers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9873"/>
              </p:ext>
            </p:extLst>
          </p:nvPr>
        </p:nvGraphicFramePr>
        <p:xfrm>
          <a:off x="1348605" y="2787308"/>
          <a:ext cx="6096000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large s</a:t>
                      </a:r>
                      <a:r>
                        <a:rPr lang="en-US" dirty="0" smtClean="0"/>
                        <a:t>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small servers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maintain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Difficult to maintain, need to sync content and handle performance 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Finite amount of processing, memory &amp;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Unlimited* amount of processing, memory &amp;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no special application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needs to support</a:t>
                      </a:r>
                      <a:r>
                        <a:rPr lang="en-US" baseline="0" dirty="0" smtClean="0"/>
                        <a:t> distributed deployment architecture (stateless, ephemeral, etc.)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8605" y="5987663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Nothing is really unlimited </a:t>
            </a:r>
            <a:r>
              <a:rPr lang="en-US" sz="1200" dirty="0" smtClean="0">
                <a:sym typeface="Wingdings"/>
              </a:rPr>
              <a:t>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400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 with backend servers</a:t>
            </a:r>
          </a:p>
          <a:p>
            <a:pPr lvl="1"/>
            <a:r>
              <a:rPr lang="en-US" dirty="0" smtClean="0"/>
              <a:t>LB coordinates communication between users and servers</a:t>
            </a:r>
          </a:p>
          <a:p>
            <a:pPr lvl="1"/>
            <a:r>
              <a:rPr lang="en-US" dirty="0" smtClean="0"/>
              <a:t>LB watches the health of servers and dynamically re-routes requests to maintain high availability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00" y="4170383"/>
            <a:ext cx="4510446" cy="23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5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LB eliminates single-point-of-failure with servers, but what about LB itself?</a:t>
            </a:r>
          </a:p>
          <a:p>
            <a:pPr lvl="1"/>
            <a:r>
              <a:rPr lang="en-US" dirty="0" smtClean="0"/>
              <a:t>Now we need redundant LB (and switches and firewalls and routers…)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16" y="3147507"/>
            <a:ext cx="3636029" cy="33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LB can use a variety of algorithms to determine which server handles a request</a:t>
            </a:r>
          </a:p>
          <a:p>
            <a:pPr lvl="1"/>
            <a:r>
              <a:rPr lang="en-US" dirty="0" smtClean="0"/>
              <a:t>Random: each incoming request is sent to a random server in the pool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Round-robin: each incoming request is sent to a different server in a predetermined order (sometimes referred to as </a:t>
            </a:r>
            <a:r>
              <a:rPr lang="en-US" i="1" dirty="0" smtClean="0"/>
              <a:t>spray-and-pray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521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Least load: LB monitors load of each server and sends requests to least loaded system</a:t>
            </a:r>
          </a:p>
          <a:p>
            <a:pPr lvl="2"/>
            <a:r>
              <a:rPr lang="en-US" dirty="0" smtClean="0"/>
              <a:t>Problem? What if least loaded system is actually malfunctioning in some way the LB cannot detect.</a:t>
            </a:r>
          </a:p>
          <a:p>
            <a:pPr lvl="2"/>
            <a:r>
              <a:rPr lang="en-US" dirty="0" smtClean="0"/>
              <a:t>Least loaded system could be quickly overwhelmed because </a:t>
            </a:r>
            <a:r>
              <a:rPr lang="en-US" dirty="0" err="1" smtClean="0"/>
              <a:t>avg</a:t>
            </a:r>
            <a:r>
              <a:rPr lang="en-US" dirty="0" smtClean="0"/>
              <a:t> load metrics lag behind requests (solution = slow start)</a:t>
            </a:r>
          </a:p>
          <a:p>
            <a:pPr lvl="1"/>
            <a:r>
              <a:rPr lang="en-US" dirty="0" smtClean="0"/>
              <a:t>Weighted round robin: servers are given specific weights so that higher-weighted servers receive a greater percentage of requests</a:t>
            </a:r>
          </a:p>
        </p:txBody>
      </p:sp>
    </p:spTree>
    <p:extLst>
      <p:ext uri="{BB962C8B-B14F-4D97-AF65-F5344CB8AC3E}">
        <p14:creationId xmlns:p14="http://schemas.microsoft.com/office/powerpoint/2010/main" val="295052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846</Words>
  <Application>Microsoft Macintosh PowerPoint</Application>
  <PresentationFormat>On-screen Show (4:3)</PresentationFormat>
  <Paragraphs>112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SEIS 6XX IT Infrastructure</vt:lpstr>
      <vt:lpstr>Readings</vt:lpstr>
      <vt:lpstr>PowerPoint Presentation</vt:lpstr>
      <vt:lpstr>Distributed infrastructure</vt:lpstr>
      <vt:lpstr>Distributed infrastructure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The distributed state challenge</vt:lpstr>
      <vt:lpstr>CAP Principle</vt:lpstr>
      <vt:lpstr>CAP Principle</vt:lpstr>
      <vt:lpstr>CAP Principle</vt:lpstr>
      <vt:lpstr>CAP Principle</vt:lpstr>
      <vt:lpstr>CAP Principle</vt:lpstr>
      <vt:lpstr>Distributed system coupling</vt:lpstr>
      <vt:lpstr>Scaling distributed performance</vt:lpstr>
      <vt:lpstr>Designing for Operations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23</cp:revision>
  <dcterms:created xsi:type="dcterms:W3CDTF">2016-03-22T19:47:34Z</dcterms:created>
  <dcterms:modified xsi:type="dcterms:W3CDTF">2016-03-22T21:45:08Z</dcterms:modified>
</cp:coreProperties>
</file>