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6" r:id="rId11"/>
    <p:sldId id="267" r:id="rId12"/>
    <p:sldId id="268" r:id="rId13"/>
    <p:sldId id="270" r:id="rId14"/>
    <p:sldId id="273" r:id="rId15"/>
    <p:sldId id="265" r:id="rId16"/>
    <p:sldId id="275" r:id="rId17"/>
    <p:sldId id="271" r:id="rId18"/>
    <p:sldId id="274" r:id="rId19"/>
    <p:sldId id="276" r:id="rId20"/>
    <p:sldId id="284" r:id="rId21"/>
    <p:sldId id="285" r:id="rId22"/>
    <p:sldId id="277" r:id="rId23"/>
    <p:sldId id="278" r:id="rId24"/>
    <p:sldId id="279" r:id="rId25"/>
    <p:sldId id="318" r:id="rId26"/>
    <p:sldId id="281" r:id="rId27"/>
    <p:sldId id="286" r:id="rId28"/>
    <p:sldId id="288" r:id="rId29"/>
    <p:sldId id="289" r:id="rId30"/>
    <p:sldId id="280" r:id="rId31"/>
    <p:sldId id="282" r:id="rId32"/>
    <p:sldId id="283" r:id="rId33"/>
    <p:sldId id="291" r:id="rId34"/>
    <p:sldId id="319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2" r:id="rId43"/>
    <p:sldId id="305" r:id="rId44"/>
    <p:sldId id="306" r:id="rId45"/>
    <p:sldId id="303" r:id="rId46"/>
    <p:sldId id="307" r:id="rId47"/>
    <p:sldId id="308" r:id="rId48"/>
    <p:sldId id="309" r:id="rId49"/>
    <p:sldId id="311" r:id="rId50"/>
    <p:sldId id="315" r:id="rId51"/>
    <p:sldId id="316" r:id="rId52"/>
    <p:sldId id="317" r:id="rId53"/>
    <p:sldId id="25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2"/>
    <p:restoredTop sz="94647"/>
  </p:normalViewPr>
  <p:slideViewPr>
    <p:cSldViewPr snapToGrid="0" snapToObjects="1">
      <p:cViewPr varScale="1">
        <p:scale>
          <a:sx n="109" d="100"/>
          <a:sy n="109" d="100"/>
        </p:scale>
        <p:origin x="192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sible.com/" TargetMode="Externa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3.amazonaws.com/seis665/AnsibleClass.json" TargetMode="Externa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ansible/modules_by_category.html" TargetMode="External"/><Relationship Id="rId4" Type="http://schemas.openxmlformats.org/officeDocument/2006/relationships/hyperlink" Target="https://www.youtube.com/watch?v=MfoAb50Br9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10: </a:t>
            </a:r>
            <a:r>
              <a:rPr lang="en-US" sz="3600" smtClean="0"/>
              <a:t>Configuration Management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74" y="3600451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5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do we create new servers using automation?</a:t>
            </a:r>
          </a:p>
          <a:p>
            <a:pPr lvl="1"/>
            <a:r>
              <a:rPr lang="en-US" dirty="0" smtClean="0"/>
              <a:t>Server consists of: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nfrastructure definition (server type)</a:t>
            </a:r>
          </a:p>
          <a:p>
            <a:pPr lvl="2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Software (</a:t>
            </a:r>
            <a:r>
              <a:rPr lang="en-US" dirty="0" err="1" smtClean="0"/>
              <a:t>php</a:t>
            </a:r>
            <a:r>
              <a:rPr lang="en-US" dirty="0" smtClean="0"/>
              <a:t>, apache,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OS &amp; application configuration</a:t>
            </a:r>
          </a:p>
          <a:p>
            <a:pPr lvl="2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Terraform, CloudFormation, Auto-scaling or other tools to create the infrastructure.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elect a server template (image) containing an operating system and software.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software and configuration using a command tool (Capistrano) or configuration management tool (Chef/ Puppet/ </a:t>
            </a:r>
            <a:r>
              <a:rPr lang="en-US" dirty="0" err="1" smtClean="0"/>
              <a:t>Ansible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Potentially package everything in containers (Docker – Lecture 12).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992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general approaches to building a server:</a:t>
            </a:r>
          </a:p>
          <a:p>
            <a:pPr lvl="1"/>
            <a:r>
              <a:rPr lang="en-US" b="1" dirty="0" smtClean="0"/>
              <a:t>Bake</a:t>
            </a:r>
            <a:r>
              <a:rPr lang="en-US" dirty="0" smtClean="0"/>
              <a:t>: pre-generate a software image which contains an OS and all the required software components.</a:t>
            </a:r>
          </a:p>
          <a:p>
            <a:pPr lvl="2"/>
            <a:r>
              <a:rPr lang="en-US" dirty="0" smtClean="0"/>
              <a:t>Example: Use an AMI based on a snapshot of a fully working system.</a:t>
            </a:r>
          </a:p>
          <a:p>
            <a:pPr lvl="2"/>
            <a:r>
              <a:rPr lang="en-US" dirty="0" smtClean="0"/>
              <a:t>May need to perform a few configuration tasks once it’s launched.</a:t>
            </a:r>
          </a:p>
          <a:p>
            <a:pPr lvl="2"/>
            <a:r>
              <a:rPr lang="en-US" dirty="0" smtClean="0"/>
              <a:t>Benefit: Allows you to launch a new server quickly.</a:t>
            </a:r>
          </a:p>
          <a:p>
            <a:pPr lvl="2"/>
            <a:r>
              <a:rPr lang="en-US" dirty="0" smtClean="0"/>
              <a:t>Risk: May require you to frequently create and manage new images.</a:t>
            </a:r>
          </a:p>
          <a:p>
            <a:pPr lvl="2"/>
            <a:r>
              <a:rPr lang="en-US" dirty="0"/>
              <a:t>Practice: minimize amount of software in a template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Fry</a:t>
            </a:r>
            <a:r>
              <a:rPr lang="en-US" dirty="0" smtClean="0"/>
              <a:t>: launch a server with a plain OS distribution and then install required software on-the-fly.</a:t>
            </a:r>
          </a:p>
          <a:p>
            <a:pPr lvl="2"/>
            <a:r>
              <a:rPr lang="en-US" dirty="0" smtClean="0"/>
              <a:t>Example: Use a base AMI image and run a </a:t>
            </a:r>
            <a:r>
              <a:rPr lang="en-US" dirty="0" err="1" smtClean="0"/>
              <a:t>userdata</a:t>
            </a:r>
            <a:r>
              <a:rPr lang="en-US" dirty="0" smtClean="0"/>
              <a:t> shell script.</a:t>
            </a:r>
          </a:p>
          <a:p>
            <a:pPr lvl="2"/>
            <a:r>
              <a:rPr lang="en-US" dirty="0" smtClean="0"/>
              <a:t>Benefit: No need to manage images.</a:t>
            </a:r>
          </a:p>
          <a:p>
            <a:pPr lvl="2"/>
            <a:r>
              <a:rPr lang="en-US" dirty="0" smtClean="0"/>
              <a:t>Risk: New instances may take a long time to deploy.</a:t>
            </a:r>
          </a:p>
        </p:txBody>
      </p:sp>
    </p:spTree>
    <p:extLst>
      <p:ext uri="{BB962C8B-B14F-4D97-AF65-F5344CB8AC3E}">
        <p14:creationId xmlns:p14="http://schemas.microsoft.com/office/powerpoint/2010/main" val="13940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Packer is a tool to create multiple machine images based on a configuration file.</a:t>
            </a:r>
          </a:p>
          <a:p>
            <a:pPr lvl="1"/>
            <a:r>
              <a:rPr lang="en-US" dirty="0" smtClean="0"/>
              <a:t>Can create images for AWS, VMWare, Docker, and others.</a:t>
            </a:r>
          </a:p>
          <a:p>
            <a:pPr lvl="1"/>
            <a:r>
              <a:rPr lang="en-US" dirty="0" smtClean="0"/>
              <a:t>Configuration file uses JSON.</a:t>
            </a:r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HashiCorp</a:t>
            </a:r>
            <a:r>
              <a:rPr lang="en-US" dirty="0"/>
              <a:t> </a:t>
            </a:r>
            <a:r>
              <a:rPr lang="en-US" dirty="0" smtClean="0"/>
              <a:t>(Terraform &amp; Vagrant).</a:t>
            </a:r>
          </a:p>
          <a:p>
            <a:pPr lvl="1"/>
            <a:r>
              <a:rPr lang="en-US" dirty="0" smtClean="0"/>
              <a:t>Free tool available at: http://</a:t>
            </a:r>
            <a:r>
              <a:rPr lang="en-US" dirty="0" err="1" smtClean="0"/>
              <a:t>www.packer.io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configuration file defines:</a:t>
            </a:r>
          </a:p>
          <a:p>
            <a:pPr lvl="1"/>
            <a:r>
              <a:rPr lang="en-US" b="1" dirty="0" smtClean="0"/>
              <a:t>Builders</a:t>
            </a:r>
            <a:r>
              <a:rPr lang="en-US" dirty="0" smtClean="0"/>
              <a:t>: describe the type of machine image to create and what infrastructure is used to create it.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Provisioners</a:t>
            </a:r>
            <a:r>
              <a:rPr lang="en-US" dirty="0" smtClean="0"/>
              <a:t>: describe what software components to install on the machine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Packer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/>
          </a:bodyPr>
          <a:lstStyle/>
          <a:p>
            <a:r>
              <a:rPr lang="en-US" dirty="0" smtClean="0"/>
              <a:t>Review Packer JSON file.</a:t>
            </a:r>
          </a:p>
          <a:p>
            <a:endParaRPr lang="en-US" dirty="0" smtClean="0"/>
          </a:p>
          <a:p>
            <a:r>
              <a:rPr lang="en-US" dirty="0" smtClean="0"/>
              <a:t>Build new image.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packer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build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redis.json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View image in AWS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3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4 models for making configuration changes to servers:</a:t>
            </a:r>
          </a:p>
          <a:p>
            <a:pPr lvl="1"/>
            <a:r>
              <a:rPr lang="en-US" b="1" dirty="0" smtClean="0"/>
              <a:t>Ad hoc </a:t>
            </a:r>
            <a:r>
              <a:rPr lang="en-US" dirty="0" smtClean="0"/>
              <a:t>change management: leave server alone until a specific change needs to be made and manually make the change.</a:t>
            </a:r>
          </a:p>
          <a:p>
            <a:pPr lvl="2"/>
            <a:r>
              <a:rPr lang="en-US" dirty="0" smtClean="0"/>
              <a:t>Tends to leave servers inconsistently configured.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Leads to </a:t>
            </a:r>
            <a:r>
              <a:rPr lang="en-US" b="1" dirty="0" smtClean="0"/>
              <a:t>configuration drift </a:t>
            </a:r>
            <a:r>
              <a:rPr lang="en-US" dirty="0" smtClean="0"/>
              <a:t>– a set of servers identically configured will gradually drift apart.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Continuous configuration synchronization</a:t>
            </a:r>
            <a:r>
              <a:rPr lang="en-US" dirty="0" smtClean="0"/>
              <a:t>: server configuration tool runs on an unattended schedule and applies the current set of configuration definitions.</a:t>
            </a:r>
          </a:p>
          <a:p>
            <a:pPr lvl="2"/>
            <a:r>
              <a:rPr lang="en-US" dirty="0" smtClean="0"/>
              <a:t>Minimizes configuration drift by continuously reapplying configuration.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manages configuration covered by definition files, creating opportunities for other parts of the server configuration to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7584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b="1" dirty="0" smtClean="0"/>
              <a:t>Immutable servers</a:t>
            </a:r>
            <a:r>
              <a:rPr lang="en-US" dirty="0" smtClean="0"/>
              <a:t>: a deployment methodology where we replace systems instead of updating them.</a:t>
            </a:r>
          </a:p>
          <a:p>
            <a:pPr lvl="2"/>
            <a:r>
              <a:rPr lang="en-US" dirty="0" smtClean="0"/>
              <a:t>Allows us to fully test configuration changes and not worry about unexpected effects of changing running systems.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Eliminates pets from the infrastructure environment.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Mitigates configuration drift because systems don’t live long.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Practice: replace servers anytime a server template changes.</a:t>
            </a:r>
          </a:p>
          <a:p>
            <a:pPr lvl="1"/>
            <a:endParaRPr lang="en-US" dirty="0"/>
          </a:p>
          <a:p>
            <a:pPr lvl="2"/>
            <a:r>
              <a:rPr lang="en-US" b="1" dirty="0" smtClean="0"/>
              <a:t>Phoenix server </a:t>
            </a:r>
            <a:r>
              <a:rPr lang="en-US" dirty="0" smtClean="0"/>
              <a:t>pattern: replace servers on a scheduled basis regardless of whether changes need to be made or not. 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Containerized servers</a:t>
            </a:r>
            <a:r>
              <a:rPr lang="en-US" dirty="0" smtClean="0"/>
              <a:t>: use containers to package applications and their dependencies.</a:t>
            </a:r>
          </a:p>
          <a:p>
            <a:pPr lvl="2"/>
            <a:r>
              <a:rPr lang="en-US" dirty="0" smtClean="0"/>
              <a:t>Basically immutable servers, but with containers.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Infrastructure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2594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Server sprawl</a:t>
            </a:r>
          </a:p>
          <a:p>
            <a:pPr lvl="1"/>
            <a:r>
              <a:rPr lang="en-US" sz="2900" dirty="0" smtClean="0"/>
              <a:t>It’s really easy to provision new servers.</a:t>
            </a:r>
          </a:p>
          <a:p>
            <a:pPr lvl="1"/>
            <a:r>
              <a:rPr lang="en-US" sz="2900" dirty="0" smtClean="0"/>
              <a:t>It becomes difficult to patch and consistently maintain servers and the numbers grow.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 drift</a:t>
            </a:r>
          </a:p>
          <a:p>
            <a:pPr lvl="1"/>
            <a:r>
              <a:rPr lang="en-US" sz="2900" dirty="0" smtClean="0"/>
              <a:t>Configuration of servers gradually change over time.</a:t>
            </a:r>
          </a:p>
          <a:p>
            <a:pPr lvl="1"/>
            <a:r>
              <a:rPr lang="en-US" sz="2900" dirty="0" smtClean="0"/>
              <a:t>Unmanaged variation leads to support and maintenance challenges.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Snowflake servers</a:t>
            </a:r>
          </a:p>
          <a:p>
            <a:pPr lvl="1"/>
            <a:r>
              <a:rPr lang="en-US" sz="2900" dirty="0" smtClean="0"/>
              <a:t>Unique servers that cannot be easily replicated.</a:t>
            </a:r>
          </a:p>
          <a:p>
            <a:pPr lvl="1"/>
            <a:r>
              <a:rPr lang="en-US" sz="2900" dirty="0" smtClean="0"/>
              <a:t>Leads to fragile infrastructure and components that nobody knows how to fix.</a:t>
            </a:r>
          </a:p>
          <a:p>
            <a:endParaRPr lang="en-US" dirty="0" smtClean="0"/>
          </a:p>
          <a:p>
            <a:r>
              <a:rPr lang="en-US" dirty="0" smtClean="0"/>
              <a:t>Automation fear</a:t>
            </a:r>
          </a:p>
          <a:p>
            <a:pPr lvl="1"/>
            <a:r>
              <a:rPr lang="en-US" sz="2900" dirty="0" smtClean="0"/>
              <a:t>Fear of running automation tools because so much infrastructure is hand-cranked.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Erosion</a:t>
            </a:r>
          </a:p>
          <a:p>
            <a:pPr lvl="1"/>
            <a:r>
              <a:rPr lang="en-US" sz="2900" dirty="0" smtClean="0"/>
              <a:t>Natural entropy suggests that problems will creep into systems over time.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9370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Regularly run a process to apply the current configuration definitions to a server.</a:t>
            </a:r>
          </a:p>
          <a:p>
            <a:endParaRPr lang="en-US" dirty="0" smtClean="0"/>
          </a:p>
          <a:p>
            <a:r>
              <a:rPr lang="en-US" dirty="0" smtClean="0"/>
              <a:t>Three synchronization patterns:</a:t>
            </a:r>
          </a:p>
          <a:p>
            <a:pPr lvl="1"/>
            <a:r>
              <a:rPr lang="en-US" b="1" dirty="0" smtClean="0"/>
              <a:t>Pushing to synchronize</a:t>
            </a:r>
            <a:r>
              <a:rPr lang="en-US" dirty="0" smtClean="0"/>
              <a:t>: a master server pushes configuration to the servers it manages.</a:t>
            </a:r>
          </a:p>
          <a:p>
            <a:pPr lvl="2"/>
            <a:r>
              <a:rPr lang="en-US" dirty="0" smtClean="0"/>
              <a:t>Typically uses common communication channels like SSH.</a:t>
            </a:r>
          </a:p>
          <a:p>
            <a:pPr lvl="2"/>
            <a:r>
              <a:rPr lang="en-US" dirty="0" smtClean="0"/>
              <a:t>No need to install special software agent on managed servers.</a:t>
            </a:r>
          </a:p>
          <a:p>
            <a:pPr lvl="2"/>
            <a:r>
              <a:rPr lang="en-US" dirty="0" smtClean="0"/>
              <a:t>Centralized control over when changes are distributed to servers.</a:t>
            </a:r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Pulling to synchronize</a:t>
            </a:r>
            <a:r>
              <a:rPr lang="en-US" dirty="0" smtClean="0"/>
              <a:t>: each managed server pulls configuration from a master server.</a:t>
            </a:r>
          </a:p>
          <a:p>
            <a:pPr lvl="2"/>
            <a:r>
              <a:rPr lang="en-US" dirty="0" smtClean="0"/>
              <a:t>Polling is controlled by an agent on each managed server.</a:t>
            </a:r>
          </a:p>
          <a:p>
            <a:pPr lvl="2"/>
            <a:r>
              <a:rPr lang="en-US" dirty="0" smtClean="0"/>
              <a:t>May be more secure because an incoming communications channel does not need to be always open on the server.</a:t>
            </a:r>
          </a:p>
          <a:p>
            <a:pPr lvl="2"/>
            <a:r>
              <a:rPr lang="en-US" dirty="0" smtClean="0"/>
              <a:t>May be more scalable than a push-based synchronization architecture.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Masterless</a:t>
            </a:r>
            <a:r>
              <a:rPr lang="en-US" b="1" dirty="0" smtClean="0"/>
              <a:t> configuration management</a:t>
            </a:r>
            <a:r>
              <a:rPr lang="en-US" dirty="0" smtClean="0"/>
              <a:t>: each managed server downloads copies of the configuration definitions and runs a configuration management tool in a local mode.</a:t>
            </a:r>
          </a:p>
          <a:p>
            <a:pPr lvl="2"/>
            <a:r>
              <a:rPr lang="en-US" dirty="0" smtClean="0"/>
              <a:t>Eliminates a central server as a single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1113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74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free-software platform for configuring and managing servers.</a:t>
            </a:r>
          </a:p>
          <a:p>
            <a:pPr lvl="1"/>
            <a:r>
              <a:rPr lang="en-US" dirty="0" smtClean="0"/>
              <a:t>Push-based configuration using SSH as a communications channel – no agents!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both synchronized and ad hoc task execution</a:t>
            </a:r>
            <a:r>
              <a:rPr lang="en-US" dirty="0"/>
              <a:t> </a:t>
            </a:r>
            <a:r>
              <a:rPr lang="en-US" dirty="0" smtClean="0"/>
              <a:t>on Linux and Windows systems.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Uses YAML to describe the configuration of systems.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Python over SSH.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Originally developed by Michael </a:t>
            </a:r>
            <a:r>
              <a:rPr lang="en-US" dirty="0" err="1" smtClean="0"/>
              <a:t>DeHaan</a:t>
            </a:r>
            <a:r>
              <a:rPr lang="en-US" dirty="0"/>
              <a:t> </a:t>
            </a:r>
            <a:r>
              <a:rPr lang="en-US" dirty="0" smtClean="0"/>
              <a:t>and acquired by Red Hat.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Written in Python and available at </a:t>
            </a:r>
            <a:r>
              <a:rPr lang="en-US" dirty="0" smtClean="0">
                <a:hlinkClick r:id="rId2"/>
              </a:rPr>
              <a:t>www.ansible.com</a:t>
            </a:r>
            <a:endParaRPr lang="en-US" dirty="0" smtClean="0"/>
          </a:p>
          <a:p>
            <a:pPr lvl="2"/>
            <a:r>
              <a:rPr lang="en-US" dirty="0" smtClean="0"/>
              <a:t>Control application must run on Unix/Linux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30" y="178712"/>
            <a:ext cx="1238926" cy="1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136835" cy="47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 Strategies</a:t>
            </a:r>
          </a:p>
          <a:p>
            <a:r>
              <a:rPr lang="en-US" dirty="0" smtClean="0"/>
              <a:t>Immutable Infrastructure</a:t>
            </a:r>
          </a:p>
          <a:p>
            <a:r>
              <a:rPr lang="en-US" dirty="0" smtClean="0"/>
              <a:t>Packer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err="1" smtClean="0"/>
              <a:t>Ansible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Playbooks</a:t>
            </a:r>
            <a:r>
              <a:rPr lang="en-US" dirty="0" smtClean="0"/>
              <a:t> are </a:t>
            </a:r>
            <a:r>
              <a:rPr lang="en-US" dirty="0" err="1" smtClean="0"/>
              <a:t>Ansible’s</a:t>
            </a:r>
            <a:r>
              <a:rPr lang="en-US" dirty="0" smtClean="0"/>
              <a:t> configuration, deployment, and orchestration language.</a:t>
            </a:r>
          </a:p>
          <a:p>
            <a:endParaRPr lang="en-US" dirty="0" smtClean="0"/>
          </a:p>
          <a:p>
            <a:r>
              <a:rPr lang="en-US" dirty="0" smtClean="0"/>
              <a:t>Plain-text YAML files that describe the configuration state of a system.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Playbooks contain </a:t>
            </a:r>
            <a:r>
              <a:rPr lang="en-US" b="1" dirty="0" smtClean="0"/>
              <a:t>plays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Plays contain </a:t>
            </a:r>
            <a:r>
              <a:rPr lang="en-US" b="1" dirty="0" smtClean="0"/>
              <a:t>tasks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Tasks call </a:t>
            </a:r>
            <a:r>
              <a:rPr lang="en-US" b="1" dirty="0" smtClean="0"/>
              <a:t>modules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Tasks run sequentially.</a:t>
            </a:r>
          </a:p>
          <a:p>
            <a:endParaRPr lang="en-US" dirty="0" smtClean="0"/>
          </a:p>
          <a:p>
            <a:r>
              <a:rPr lang="en-US" b="1" dirty="0" smtClean="0"/>
              <a:t>Handlers</a:t>
            </a:r>
            <a:r>
              <a:rPr lang="en-US" dirty="0" smtClean="0"/>
              <a:t> may be triggered by tasks, and run once at the end of plays.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playbook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73" y="1549838"/>
            <a:ext cx="5777593" cy="51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an inventory file, named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hosts</a:t>
            </a:r>
            <a:r>
              <a:rPr lang="en-US" dirty="0" smtClean="0"/>
              <a:t>, to store a list of systems that may be configured.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hosts file uses an INI-like format: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[webservers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web1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ansible_host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=54.162.154.245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eb2.mydomain.com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ansible_user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=ec2-user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[databases]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db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[01:10].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mydomain.com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maxRequests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=1000</a:t>
            </a:r>
          </a:p>
          <a:p>
            <a:pPr marL="457200" lvl="1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Hosts may be members of one or more groups.</a:t>
            </a:r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hold values that hosts or groups of hosts can use for configuration.</a:t>
            </a:r>
          </a:p>
          <a:p>
            <a:pPr lvl="1"/>
            <a:r>
              <a:rPr lang="en-US" dirty="0" smtClean="0"/>
              <a:t>Dynamically alter how playbooks run.</a:t>
            </a:r>
          </a:p>
          <a:p>
            <a:endParaRPr lang="en-US" dirty="0"/>
          </a:p>
          <a:p>
            <a:r>
              <a:rPr lang="en-US" dirty="0" smtClean="0"/>
              <a:t>We can pass in variables via the inventory (</a:t>
            </a:r>
            <a:r>
              <a:rPr lang="en-US" b="1" dirty="0" err="1" smtClean="0"/>
              <a:t>group_vars</a:t>
            </a:r>
            <a:r>
              <a:rPr lang="en-US" dirty="0" smtClean="0"/>
              <a:t> or </a:t>
            </a:r>
            <a:r>
              <a:rPr lang="en-US" b="1" dirty="0" err="1" smtClean="0"/>
              <a:t>host_vars</a:t>
            </a:r>
            <a:r>
              <a:rPr lang="en-US" dirty="0"/>
              <a:t> </a:t>
            </a:r>
            <a:r>
              <a:rPr lang="en-US" dirty="0" smtClean="0"/>
              <a:t>directories), command line, or using facts.</a:t>
            </a:r>
          </a:p>
          <a:p>
            <a:endParaRPr lang="en-US" dirty="0" smtClean="0"/>
          </a:p>
          <a:p>
            <a:r>
              <a:rPr lang="en-US" dirty="0" smtClean="0"/>
              <a:t>Example for ../</a:t>
            </a:r>
            <a:r>
              <a:rPr lang="en-US" dirty="0" err="1" smtClean="0"/>
              <a:t>group_vars</a:t>
            </a:r>
            <a:r>
              <a:rPr lang="en-US" dirty="0" smtClean="0"/>
              <a:t>/</a:t>
            </a:r>
            <a:r>
              <a:rPr lang="en-US" dirty="0" err="1" smtClean="0"/>
              <a:t>webservers.yml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ntp.google.com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database_server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storage.mydomain.com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Oftentimes the set of hosts in an environment is not static because of mechanisms like auto scaling.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can use inventory data generated dynamically by scripts.</a:t>
            </a:r>
          </a:p>
          <a:p>
            <a:pPr lvl="1"/>
            <a:r>
              <a:rPr lang="en-US" dirty="0" smtClean="0"/>
              <a:t>Gather the current list of running EC2 instances.</a:t>
            </a:r>
          </a:p>
          <a:p>
            <a:pPr lvl="1"/>
            <a:r>
              <a:rPr lang="en-US" dirty="0" smtClean="0"/>
              <a:t>Pull host list from enterprise CMDB.</a:t>
            </a:r>
          </a:p>
          <a:p>
            <a:endParaRPr lang="en-US" dirty="0"/>
          </a:p>
          <a:p>
            <a:r>
              <a:rPr lang="en-US" dirty="0" smtClean="0"/>
              <a:t>Example using Terraform: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-m ping all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23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6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uses a configuration file to control specific software settings.</a:t>
            </a:r>
          </a:p>
          <a:p>
            <a:pPr lvl="1"/>
            <a:r>
              <a:rPr lang="en-US" dirty="0" smtClean="0"/>
              <a:t>Stored in an INI format.</a:t>
            </a:r>
          </a:p>
          <a:p>
            <a:pPr lvl="1"/>
            <a:r>
              <a:rPr lang="en-US" dirty="0" smtClean="0"/>
              <a:t>User can override default settings.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Ansible</a:t>
            </a:r>
            <a:r>
              <a:rPr lang="en-US" dirty="0" smtClean="0"/>
              <a:t> looks for configuration settings: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ANSIBLE_CONFIG </a:t>
            </a:r>
            <a:r>
              <a:rPr lang="en-US" b="1" dirty="0"/>
              <a:t>(</a:t>
            </a:r>
            <a:r>
              <a:rPr lang="en-US" dirty="0"/>
              <a:t>an environment </a:t>
            </a:r>
            <a:r>
              <a:rPr lang="en-US" dirty="0" smtClean="0"/>
              <a:t>variable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current </a:t>
            </a:r>
            <a:r>
              <a:rPr lang="en-US" dirty="0" smtClean="0"/>
              <a:t>directory)</a:t>
            </a:r>
            <a:endParaRPr lang="en-US" b="1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ansible.cfg</a:t>
            </a:r>
            <a:r>
              <a:rPr lang="en-US" dirty="0" smtClean="0"/>
              <a:t> </a:t>
            </a:r>
            <a:r>
              <a:rPr lang="en-US" b="1" dirty="0"/>
              <a:t>(</a:t>
            </a:r>
            <a:r>
              <a:rPr lang="en-US" dirty="0"/>
              <a:t>in the home directory</a:t>
            </a:r>
            <a:r>
              <a:rPr lang="en-US" b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convenient configuration setting is to define the location of the inventory file: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ansible.cfg</a:t>
            </a:r>
            <a:r>
              <a:rPr lang="en-US" dirty="0" smtClean="0"/>
              <a:t>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[defaults]</a:t>
            </a:r>
          </a:p>
          <a:p>
            <a:pPr marL="0" indent="0">
              <a:buNone/>
            </a:pPr>
            <a:r>
              <a:rPr lang="en-US" dirty="0" smtClean="0"/>
              <a:t>inventory = /home/username/configuration/hosts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Selection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patterns to decide which groups of hosts to manage.</a:t>
            </a:r>
          </a:p>
          <a:p>
            <a:pPr marL="457200" lvl="1" indent="0">
              <a:buNone/>
            </a:pPr>
            <a:r>
              <a:rPr lang="en-US" sz="2000" dirty="0" smtClean="0"/>
              <a:t>all					 (all hosts, can also use *)</a:t>
            </a:r>
          </a:p>
          <a:p>
            <a:pPr marL="457200" lvl="1" indent="0">
              <a:buNone/>
            </a:pPr>
            <a:r>
              <a:rPr lang="en-US" sz="2000" dirty="0" smtClean="0"/>
              <a:t>*.com			</a:t>
            </a:r>
            <a:r>
              <a:rPr lang="en-US" sz="2000" dirty="0"/>
              <a:t>	</a:t>
            </a:r>
            <a:r>
              <a:rPr lang="en-US" sz="2000" dirty="0" smtClean="0"/>
              <a:t> (all hosts ending in .com domain)</a:t>
            </a:r>
          </a:p>
          <a:p>
            <a:pPr marL="457200" lvl="1" indent="0">
              <a:buNone/>
            </a:pPr>
            <a:r>
              <a:rPr lang="en-US" sz="2000" dirty="0" smtClean="0"/>
              <a:t>web1.mydomain.com  (single host)</a:t>
            </a:r>
          </a:p>
          <a:p>
            <a:pPr marL="457200" lvl="1" indent="0">
              <a:buNone/>
            </a:pPr>
            <a:r>
              <a:rPr lang="en-US" sz="2000" dirty="0" err="1" smtClean="0"/>
              <a:t>webservers:dbservers</a:t>
            </a:r>
            <a:r>
              <a:rPr lang="en-US" sz="2000" dirty="0" smtClean="0"/>
              <a:t>  (webservers OR </a:t>
            </a:r>
            <a:r>
              <a:rPr lang="en-US" sz="2000" dirty="0" err="1" smtClean="0"/>
              <a:t>dbservers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ebservers:!web1        (webservers, except for web1)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ebservers:&amp;</a:t>
            </a:r>
            <a:r>
              <a:rPr lang="en-US" sz="2000" dirty="0" err="1" smtClean="0"/>
              <a:t>mpls</a:t>
            </a:r>
            <a:r>
              <a:rPr lang="en-US" sz="2000" dirty="0" smtClean="0"/>
              <a:t>	 (intersection of webservers &amp; </a:t>
            </a:r>
            <a:r>
              <a:rPr lang="en-US" sz="2000" dirty="0" err="1" smtClean="0"/>
              <a:t>mpls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ebservers[1]		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host listed in webservers group)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550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helper applications that </a:t>
            </a:r>
            <a:r>
              <a:rPr lang="en-US" dirty="0" err="1" smtClean="0"/>
              <a:t>Ansible</a:t>
            </a:r>
            <a:r>
              <a:rPr lang="en-US" dirty="0" smtClean="0"/>
              <a:t> uses to automate every part of your infrastructure.</a:t>
            </a:r>
          </a:p>
          <a:p>
            <a:pPr lvl="1"/>
            <a:r>
              <a:rPr lang="en-US" dirty="0" smtClean="0"/>
              <a:t>Over 450 modules available and you can create your own.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pass in directives to modules to control behavior.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Standard structure: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module: directive1=value directive2=value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role is a special kind of re-usable playbook that is fully self-contained: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Configuration templates</a:t>
            </a:r>
          </a:p>
          <a:p>
            <a:pPr lvl="1"/>
            <a:r>
              <a:rPr lang="en-US" dirty="0" smtClean="0"/>
              <a:t>Supporting files</a:t>
            </a:r>
          </a:p>
          <a:p>
            <a:endParaRPr lang="en-US" dirty="0"/>
          </a:p>
          <a:p>
            <a:r>
              <a:rPr lang="en-US" dirty="0" smtClean="0"/>
              <a:t>We can use a role to define how to build a specific type of system, like a webserver.</a:t>
            </a:r>
          </a:p>
          <a:p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Galaxy: global repository where </a:t>
            </a:r>
            <a:r>
              <a:rPr lang="en-US" dirty="0" err="1" smtClean="0"/>
              <a:t>Ansible</a:t>
            </a:r>
            <a:r>
              <a:rPr lang="en-US" dirty="0" smtClean="0"/>
              <a:t> users share roles.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galaxy.ansible.com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ways to run </a:t>
            </a:r>
            <a:r>
              <a:rPr lang="en-US" dirty="0" err="1" smtClean="0"/>
              <a:t>Ansible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b="1" dirty="0" smtClean="0"/>
              <a:t>Ad-hoc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&lt;inventory&gt; -m &lt;module&gt;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Playbooks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-playbook &lt;YAML file&gt;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Automation Framework</a:t>
            </a:r>
            <a:r>
              <a:rPr lang="en-US" dirty="0" smtClean="0"/>
              <a:t>: </a:t>
            </a:r>
            <a:r>
              <a:rPr lang="en-US" dirty="0" err="1" smtClean="0"/>
              <a:t>Ansible</a:t>
            </a:r>
            <a:r>
              <a:rPr lang="en-US" dirty="0" smtClean="0"/>
              <a:t> 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Strategy for deploying to 1 server very different than 100’s.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Trade-offs between deployment speed and risk.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Cloud elasticity and pricing model supports new strategies.</a:t>
            </a:r>
          </a:p>
        </p:txBody>
      </p:sp>
    </p:spTree>
    <p:extLst>
      <p:ext uri="{BB962C8B-B14F-4D97-AF65-F5344CB8AC3E}">
        <p14:creationId xmlns:p14="http://schemas.microsoft.com/office/powerpoint/2010/main" val="12541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be used to execute quick commands on hosts.</a:t>
            </a:r>
          </a:p>
          <a:p>
            <a:pPr lvl="1"/>
            <a:r>
              <a:rPr lang="en-US" dirty="0" smtClean="0"/>
              <a:t>Used for very small tasks or testing.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&lt;host pattern&gt; -m &lt;</a:t>
            </a:r>
            <a:r>
              <a:rPr lang="en-US" sz="2000" dirty="0" err="1" smtClean="0"/>
              <a:t>module_name</a:t>
            </a:r>
            <a:r>
              <a:rPr lang="en-US" sz="2000" dirty="0" smtClean="0"/>
              <a:t>&gt; -a &lt;arguments&gt;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web1 command –a “uptime”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command</a:t>
            </a:r>
            <a:r>
              <a:rPr lang="en-US" sz="2400" dirty="0" smtClean="0"/>
              <a:t> module is the default module, so we don’t have to specify it.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all –a “tail 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/log/boot” –u </a:t>
            </a:r>
            <a:r>
              <a:rPr lang="en-US" sz="2000" dirty="0" err="1" smtClean="0"/>
              <a:t>sudo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Ansible</a:t>
            </a:r>
            <a:r>
              <a:rPr lang="en-US" sz="2400" dirty="0" smtClean="0"/>
              <a:t> will execute the command as the user specified by the –u option.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5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Copy files to a group of servers using </a:t>
            </a:r>
            <a:r>
              <a:rPr lang="en-US" b="1" dirty="0" smtClean="0"/>
              <a:t>copy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minneapolis</a:t>
            </a:r>
            <a:r>
              <a:rPr lang="en-US" sz="1900" dirty="0" smtClean="0"/>
              <a:t> –m copy –a “</a:t>
            </a:r>
            <a:r>
              <a:rPr lang="en-US" sz="1900" dirty="0" err="1" smtClean="0"/>
              <a:t>src</a:t>
            </a:r>
            <a:r>
              <a:rPr lang="en-US" sz="1900" dirty="0" smtClean="0"/>
              <a:t>=~/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 </a:t>
            </a:r>
            <a:r>
              <a:rPr lang="en-US" sz="1900" dirty="0" err="1" smtClean="0"/>
              <a:t>dest</a:t>
            </a:r>
            <a:r>
              <a:rPr lang="en-US" sz="1900" dirty="0" smtClean="0"/>
              <a:t>=/</a:t>
            </a:r>
            <a:r>
              <a:rPr lang="en-US" sz="1900" dirty="0" err="1" smtClean="0"/>
              <a:t>var</a:t>
            </a:r>
            <a:r>
              <a:rPr lang="en-US" sz="1900" dirty="0" smtClean="0"/>
              <a:t>/www/</a:t>
            </a:r>
            <a:r>
              <a:rPr lang="en-US" sz="1900" dirty="0" err="1" smtClean="0"/>
              <a:t>archive.zip</a:t>
            </a:r>
            <a:r>
              <a:rPr lang="en-US" sz="1900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Create and delete a directory using </a:t>
            </a:r>
            <a:r>
              <a:rPr lang="en-US" b="1" dirty="0" smtClean="0"/>
              <a:t>file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-m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mode=755 state=directory”</a:t>
            </a:r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webservers –m file –a “</a:t>
            </a:r>
            <a:r>
              <a:rPr lang="en-US" sz="1900" dirty="0" err="1" smtClean="0"/>
              <a:t>dest</a:t>
            </a:r>
            <a:r>
              <a:rPr lang="en-US" sz="1900" dirty="0" smtClean="0"/>
              <a:t>=/path/to/files state=absent”</a:t>
            </a:r>
          </a:p>
          <a:p>
            <a:endParaRPr lang="en-US" dirty="0"/>
          </a:p>
          <a:p>
            <a:r>
              <a:rPr lang="en-US" dirty="0" smtClean="0"/>
              <a:t>Install a software package using </a:t>
            </a:r>
            <a:r>
              <a:rPr lang="en-US" b="1" dirty="0" smtClean="0"/>
              <a:t>yum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1900" dirty="0" smtClean="0"/>
              <a:t>$ </a:t>
            </a:r>
            <a:r>
              <a:rPr lang="en-US" sz="1900" dirty="0" err="1" smtClean="0"/>
              <a:t>ansible</a:t>
            </a:r>
            <a:r>
              <a:rPr lang="en-US" sz="1900" dirty="0" smtClean="0"/>
              <a:t> </a:t>
            </a:r>
            <a:r>
              <a:rPr lang="en-US" sz="1900" dirty="0" err="1" smtClean="0"/>
              <a:t>dbserver</a:t>
            </a:r>
            <a:r>
              <a:rPr lang="en-US" sz="1900" dirty="0" smtClean="0"/>
              <a:t> –m yum –a “name=</a:t>
            </a:r>
            <a:r>
              <a:rPr lang="en-US" sz="1900" dirty="0" err="1" smtClean="0"/>
              <a:t>mysql</a:t>
            </a:r>
            <a:r>
              <a:rPr lang="en-US" sz="1900" dirty="0" smtClean="0"/>
              <a:t> state=present”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and remove user accounts with </a:t>
            </a:r>
            <a:r>
              <a:rPr lang="en-US" b="1" dirty="0" smtClean="0"/>
              <a:t>user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password=&lt;</a:t>
            </a:r>
            <a:r>
              <a:rPr lang="en-US" sz="2300" dirty="0" err="1" smtClean="0"/>
              <a:t>crypted</a:t>
            </a:r>
            <a:r>
              <a:rPr lang="en-US" sz="2300" dirty="0" smtClean="0"/>
              <a:t> password&gt;”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web1 -m user –a “name=</a:t>
            </a:r>
            <a:r>
              <a:rPr lang="en-US" sz="2300" dirty="0" err="1" smtClean="0"/>
              <a:t>jason</a:t>
            </a:r>
            <a:r>
              <a:rPr lang="en-US" sz="2300" dirty="0" smtClean="0"/>
              <a:t> state=absent”</a:t>
            </a:r>
          </a:p>
          <a:p>
            <a:pPr lvl="1"/>
            <a:endParaRPr lang="en-US" dirty="0"/>
          </a:p>
          <a:p>
            <a:r>
              <a:rPr lang="en-US" dirty="0" smtClean="0"/>
              <a:t>Manage services using </a:t>
            </a:r>
            <a:r>
              <a:rPr lang="en-US" b="1" dirty="0" smtClean="0"/>
              <a:t>service </a:t>
            </a:r>
            <a:r>
              <a:rPr lang="en-US" dirty="0" smtClean="0"/>
              <a:t>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-m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state=started”</a:t>
            </a:r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webservers –m service –a “name=</a:t>
            </a:r>
            <a:r>
              <a:rPr lang="en-US" sz="2300" dirty="0" err="1" smtClean="0"/>
              <a:t>httpd</a:t>
            </a:r>
            <a:r>
              <a:rPr lang="en-US" sz="2300" dirty="0" smtClean="0"/>
              <a:t> state=restarted”</a:t>
            </a:r>
          </a:p>
          <a:p>
            <a:endParaRPr lang="en-US" dirty="0"/>
          </a:p>
          <a:p>
            <a:r>
              <a:rPr lang="en-US" dirty="0" smtClean="0"/>
              <a:t>Facts represent a set of values which describe the configuration of a system. Gather facts using the </a:t>
            </a:r>
            <a:r>
              <a:rPr lang="en-US" b="1" dirty="0" smtClean="0"/>
              <a:t>setup</a:t>
            </a:r>
            <a:r>
              <a:rPr lang="en-US" dirty="0" smtClean="0"/>
              <a:t> module: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/>
              <a:t>$ </a:t>
            </a:r>
            <a:r>
              <a:rPr lang="en-US" sz="2300" dirty="0" err="1" smtClean="0"/>
              <a:t>ansible</a:t>
            </a:r>
            <a:r>
              <a:rPr lang="en-US" sz="2300" dirty="0" smtClean="0"/>
              <a:t> web1 –m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Ansible</a:t>
            </a:r>
            <a:r>
              <a:rPr lang="en-US" dirty="0" smtClean="0"/>
              <a:t> hands-on environment: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s3.amazonaws.com/seis665/AnsibleClass.json</a:t>
            </a:r>
            <a:endParaRPr lang="en-US" u="sng" dirty="0" smtClean="0"/>
          </a:p>
          <a:p>
            <a:pPr lvl="1"/>
            <a:endParaRPr lang="en-US" u="sng" dirty="0"/>
          </a:p>
          <a:p>
            <a:r>
              <a:rPr lang="en-US" dirty="0" smtClean="0"/>
              <a:t>Configure security keys for secure communications:</a:t>
            </a:r>
          </a:p>
          <a:p>
            <a:pPr lvl="1"/>
            <a:r>
              <a:rPr lang="en-US" dirty="0" smtClean="0"/>
              <a:t>cd ~/.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ssh-keygen</a:t>
            </a:r>
            <a:r>
              <a:rPr lang="en-US" dirty="0" smtClean="0"/>
              <a:t> -f </a:t>
            </a:r>
            <a:r>
              <a:rPr lang="en-US" dirty="0" err="1" smtClean="0"/>
              <a:t>key.pem</a:t>
            </a:r>
            <a:endParaRPr lang="en-US" dirty="0" smtClean="0"/>
          </a:p>
          <a:p>
            <a:pPr lvl="1"/>
            <a:r>
              <a:rPr lang="en-US" dirty="0" smtClean="0"/>
              <a:t>Append the </a:t>
            </a:r>
            <a:r>
              <a:rPr lang="en-US" dirty="0" err="1" smtClean="0"/>
              <a:t>key.pem.pub</a:t>
            </a:r>
            <a:r>
              <a:rPr lang="en-US" dirty="0" smtClean="0"/>
              <a:t> contents into the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authorized_keys</a:t>
            </a:r>
            <a:r>
              <a:rPr lang="en-US" dirty="0" smtClean="0"/>
              <a:t> file on web1 (make sure newlines are removed!)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Run ad-hoc commands (within </a:t>
            </a:r>
            <a:r>
              <a:rPr lang="en-US" dirty="0" err="1" smtClean="0"/>
              <a:t>ansible</a:t>
            </a:r>
            <a:r>
              <a:rPr lang="en-US" dirty="0" smtClean="0"/>
              <a:t> directory):</a:t>
            </a:r>
          </a:p>
          <a:p>
            <a:pPr lvl="1"/>
            <a:r>
              <a:rPr lang="en-US" dirty="0" smtClean="0"/>
              <a:t>Ping command: 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ping</a:t>
            </a: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Uptime: 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web1 -m command –a “uptime”</a:t>
            </a: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–a “uptime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Top (sorted by memory allocation): </a:t>
            </a: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web1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–a “top -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abn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1”</a:t>
            </a: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571"/>
            <a:ext cx="8229600" cy="5097658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en-US" sz="23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package: 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yum --become -a “name=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state=present”</a:t>
            </a:r>
          </a:p>
          <a:p>
            <a:endParaRPr lang="en-US" dirty="0"/>
          </a:p>
          <a:p>
            <a:r>
              <a:rPr lang="en-US" dirty="0" smtClean="0"/>
              <a:t>Re-run </a:t>
            </a:r>
            <a:r>
              <a:rPr lang="en-US" dirty="0" err="1" smtClean="0"/>
              <a:t>nginx</a:t>
            </a:r>
            <a:r>
              <a:rPr lang="en-US" dirty="0" smtClean="0"/>
              <a:t> package install.</a:t>
            </a:r>
          </a:p>
          <a:p>
            <a:pPr lvl="1"/>
            <a:r>
              <a:rPr lang="en-US" dirty="0" smtClean="0"/>
              <a:t>Commands are idempotent.</a:t>
            </a:r>
          </a:p>
          <a:p>
            <a:pPr lvl="1"/>
            <a:r>
              <a:rPr lang="en-US" dirty="0" smtClean="0"/>
              <a:t>Manual changes to system will be removed to correct configuration drift.</a:t>
            </a:r>
          </a:p>
          <a:p>
            <a:endParaRPr lang="en-US" dirty="0"/>
          </a:p>
          <a:p>
            <a:r>
              <a:rPr lang="en-US" dirty="0" smtClean="0"/>
              <a:t>Remove </a:t>
            </a:r>
            <a:r>
              <a:rPr lang="en-US" dirty="0" err="1" smtClean="0"/>
              <a:t>nginx</a:t>
            </a:r>
            <a:r>
              <a:rPr lang="en-US" dirty="0" smtClean="0"/>
              <a:t> package: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3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 web1 –m 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yum --become -a “name=</a:t>
            </a:r>
            <a:r>
              <a:rPr lang="en-US" sz="23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2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smtClean="0">
                <a:latin typeface="Consolas" charset="0"/>
                <a:ea typeface="Consolas" charset="0"/>
                <a:cs typeface="Consolas" charset="0"/>
              </a:rPr>
              <a:t>state=absent”</a:t>
            </a:r>
            <a:endParaRPr lang="en-US" sz="23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can perform a dry-run for ad-hoc commands and playbooks.</a:t>
            </a:r>
          </a:p>
          <a:p>
            <a:pPr lvl="1"/>
            <a:r>
              <a:rPr lang="en-US" dirty="0" smtClean="0"/>
              <a:t>Implemented with the –C flag on command line.</a:t>
            </a:r>
          </a:p>
          <a:p>
            <a:endParaRPr lang="en-US" dirty="0"/>
          </a:p>
          <a:p>
            <a:r>
              <a:rPr lang="en-US" dirty="0" smtClean="0"/>
              <a:t>Used to validate </a:t>
            </a:r>
            <a:r>
              <a:rPr lang="en-US" dirty="0" err="1" smtClean="0"/>
              <a:t>Ansible</a:t>
            </a:r>
            <a:r>
              <a:rPr lang="en-US" dirty="0" smtClean="0"/>
              <a:t> execution before making state changes on target systems.</a:t>
            </a:r>
          </a:p>
          <a:p>
            <a:pPr lvl="1"/>
            <a:r>
              <a:rPr lang="en-US" dirty="0" smtClean="0"/>
              <a:t>Note: Not all modules support check mode.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web1 –C –m –yum –a “name=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state=latest”</a:t>
            </a: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-playbook –C my-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2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start with something easy: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all –m shell –a ‘echo hello world’</a:t>
            </a:r>
          </a:p>
          <a:p>
            <a:pPr lvl="1"/>
            <a:endParaRPr lang="en-US" dirty="0"/>
          </a:p>
          <a:p>
            <a:r>
              <a:rPr lang="en-US" sz="4200" dirty="0" smtClean="0"/>
              <a:t>We can turn this into a playbook called </a:t>
            </a:r>
            <a:r>
              <a:rPr lang="en-US" sz="4200" dirty="0" err="1" smtClean="0"/>
              <a:t>helloworld.yml</a:t>
            </a:r>
            <a:r>
              <a:rPr lang="en-US" sz="4200" dirty="0" smtClean="0"/>
              <a:t> containing a single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>
              <a:buFontTx/>
              <a:buChar char="-"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hosts: all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	- shell: echo “hello world”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200" dirty="0" smtClean="0">
                <a:ea typeface="Consolas" charset="0"/>
                <a:cs typeface="Consolas" charset="0"/>
              </a:rPr>
              <a:t>Execute a playbook: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&lt;playbook&gt; -f &lt;parallelism level&gt;</a:t>
            </a:r>
          </a:p>
          <a:p>
            <a:pPr marL="0" indent="0">
              <a:buNone/>
            </a:pP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playbook.yml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-f 10</a:t>
            </a:r>
          </a:p>
        </p:txBody>
      </p:sp>
    </p:spTree>
    <p:extLst>
      <p:ext uri="{BB962C8B-B14F-4D97-AF65-F5344CB8AC3E}">
        <p14:creationId xmlns:p14="http://schemas.microsoft.com/office/powerpoint/2010/main" val="820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Playbooks can declare configurations, but also orchestrate steps of complex ordered processes. </a:t>
            </a:r>
          </a:p>
          <a:p>
            <a:pPr lvl="1"/>
            <a:r>
              <a:rPr lang="en-US" dirty="0" smtClean="0"/>
              <a:t>Bounce back-and-forth between sets of machines.</a:t>
            </a:r>
          </a:p>
          <a:p>
            <a:pPr lvl="1"/>
            <a:r>
              <a:rPr lang="en-US" dirty="0" smtClean="0"/>
              <a:t>Launch tasks synchronously or asynchronously.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Playbooks contain one or more plays in a list.</a:t>
            </a:r>
          </a:p>
          <a:p>
            <a:pPr lvl="1"/>
            <a:r>
              <a:rPr lang="en-US" dirty="0" smtClean="0"/>
              <a:t>A play maps a group of hosts to well defined roles, represented by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smtClean="0"/>
              <a:t>We can define the hosts to target and remote user to perform tasks for each play: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---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: ec2-user</a:t>
            </a: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name: test connection</a:t>
            </a: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6000" dirty="0" smtClean="0"/>
              <a:t>Some tasks require root access to execute properly and we can </a:t>
            </a:r>
            <a:r>
              <a:rPr lang="en-US" sz="6000" b="1" dirty="0" smtClean="0"/>
              <a:t>become</a:t>
            </a:r>
            <a:r>
              <a:rPr lang="en-US" sz="6000" dirty="0" smtClean="0"/>
              <a:t> a super-user: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---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hosts: webservers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remote_user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yourname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service: name=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 state=started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become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yes </a:t>
            </a:r>
            <a:endParaRPr lang="en-US" sz="3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become_method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sudo</a:t>
            </a:r>
            <a:endParaRPr lang="en-US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5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play contains a list of tasks which are executed in order, one at a time.</a:t>
            </a:r>
          </a:p>
          <a:p>
            <a:pPr lvl="1"/>
            <a:r>
              <a:rPr lang="en-US" dirty="0" smtClean="0"/>
              <a:t>Tasks are executed against matched host pattern.</a:t>
            </a:r>
          </a:p>
          <a:p>
            <a:pPr lvl="1"/>
            <a:r>
              <a:rPr lang="en-US" dirty="0" smtClean="0"/>
              <a:t>All hosts receive the same task directives.</a:t>
            </a:r>
          </a:p>
          <a:p>
            <a:pPr lvl="1"/>
            <a:r>
              <a:rPr lang="en-US" dirty="0" smtClean="0"/>
              <a:t>Hosts with failed tasks are removed from the entire playbook.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tasks executes a module with specified arguments.</a:t>
            </a:r>
          </a:p>
          <a:p>
            <a:pPr lvl="1"/>
            <a:r>
              <a:rPr lang="en-US" dirty="0" smtClean="0"/>
              <a:t>Variables may be used as arguments for modules.</a:t>
            </a:r>
          </a:p>
          <a:p>
            <a:endParaRPr lang="en-US" dirty="0"/>
          </a:p>
          <a:p>
            <a:r>
              <a:rPr lang="en-US" dirty="0" smtClean="0"/>
              <a:t>Modules are idempotent and will only make the changes necessary to bring the system to the desired state.</a:t>
            </a:r>
          </a:p>
          <a:p>
            <a:endParaRPr lang="en-US" dirty="0"/>
          </a:p>
          <a:p>
            <a:r>
              <a:rPr lang="en-US" dirty="0" smtClean="0"/>
              <a:t>Every task should have a </a:t>
            </a:r>
            <a:r>
              <a:rPr lang="en-US" b="1" dirty="0" smtClean="0"/>
              <a:t>name</a:t>
            </a:r>
            <a:r>
              <a:rPr lang="en-US" dirty="0" smtClean="0"/>
              <a:t> which is included in the output from running the playbook.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Very common for testing and small production applications.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75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task specifies a module and a set of key/value arguments: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make sure apache is running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service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name=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state=started</a:t>
            </a:r>
          </a:p>
          <a:p>
            <a:pPr marL="0" indent="0">
              <a:buNone/>
            </a:pP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The command and shell modules just take a list of arguments vs. key/value: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disable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selinux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command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setenforce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ea typeface="Consolas" charset="0"/>
                <a:cs typeface="Consolas" charset="0"/>
              </a:rPr>
              <a:t>Tasks can also use variables as arguments:</a:t>
            </a:r>
          </a:p>
          <a:p>
            <a:endParaRPr lang="en-US" sz="16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name: create a virtual host file for 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template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=somefile.j2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httpd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/{{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vhost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188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 smtClean="0"/>
              <a:t>We can use include files to reuse tasks between plays or playbooks.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tasks/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foo.yml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sz="3600" dirty="0" smtClean="0"/>
              <a:t>We can also pass variables into includes: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tasks: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timmy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alice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include: 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wordpress.yml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wp_user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=bob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ea typeface="Consolas" charset="0"/>
                <a:cs typeface="Consolas" charset="0"/>
              </a:rPr>
              <a:t>It’s also possible to include one playbook file into another:</a:t>
            </a:r>
          </a:p>
          <a:p>
            <a:endParaRPr lang="en-US" sz="20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name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this is a play at the top level of a file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hosts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all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tasks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name: say hi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      shell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echo "hi..."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5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 smtClean="0">
                <a:latin typeface="Consolas" charset="0"/>
                <a:ea typeface="Consolas" charset="0"/>
                <a:cs typeface="Consolas" charset="0"/>
              </a:rPr>
              <a:t>load_balancers.yml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Consolas" charset="0"/>
                <a:ea typeface="Consolas" charset="0"/>
                <a:cs typeface="Consolas" charset="0"/>
              </a:rPr>
              <a:t>- include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2500" dirty="0" err="1">
                <a:latin typeface="Consolas" charset="0"/>
                <a:ea typeface="Consolas" charset="0"/>
                <a:cs typeface="Consolas" charset="0"/>
              </a:rPr>
              <a:t>webservers.yml</a:t>
            </a:r>
            <a:r>
              <a:rPr lang="en-US" sz="25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5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1329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Variables allow us to deal with small configuration differences between systems.</a:t>
            </a:r>
          </a:p>
          <a:p>
            <a:endParaRPr lang="en-US" sz="5500" dirty="0" smtClean="0"/>
          </a:p>
          <a:p>
            <a:r>
              <a:rPr lang="en-US" sz="5500" dirty="0" smtClean="0"/>
              <a:t>Variable names should be letters, numbers, and underscores.</a:t>
            </a:r>
          </a:p>
          <a:p>
            <a:pPr lvl="1"/>
            <a:r>
              <a:rPr lang="en-US" sz="5500" dirty="0" smtClean="0"/>
              <a:t>Should always start with a letter.</a:t>
            </a:r>
          </a:p>
          <a:p>
            <a:pPr lvl="1"/>
            <a:endParaRPr lang="en-US" sz="5500" dirty="0" smtClean="0"/>
          </a:p>
          <a:p>
            <a:r>
              <a:rPr lang="en-US" sz="5500" dirty="0" smtClean="0"/>
              <a:t>YAML can map keys to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field1: one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field2: two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5500" dirty="0" smtClean="0"/>
              <a:t>Multiple ways to reference a specific field in a dictionary value: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oo[‘field1’]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foo.field1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500" dirty="0" smtClean="0"/>
              <a:t>Define variables directly in a playbook using </a:t>
            </a:r>
            <a:r>
              <a:rPr lang="en-US" sz="5500" b="1" dirty="0" err="1" smtClean="0"/>
              <a:t>vars</a:t>
            </a:r>
            <a:r>
              <a:rPr lang="en-US" sz="5500" dirty="0" smtClean="0"/>
              <a:t> section: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- hosts: webservers</a:t>
            </a:r>
          </a:p>
          <a:p>
            <a:pPr marL="0" indent="0">
              <a:buNone/>
            </a:pP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vars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43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4300" dirty="0" err="1" smtClean="0">
                <a:latin typeface="Consolas" charset="0"/>
                <a:ea typeface="Consolas" charset="0"/>
                <a:cs typeface="Consolas" charset="0"/>
              </a:rPr>
              <a:t>http_port</a:t>
            </a:r>
            <a:r>
              <a:rPr lang="en-US" sz="4300" dirty="0" smtClean="0">
                <a:latin typeface="Consolas" charset="0"/>
                <a:ea typeface="Consolas" charset="0"/>
                <a:cs typeface="Consolas" charset="0"/>
              </a:rPr>
              <a:t>: 800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Facts are a type of variable that contain information about remote systems.</a:t>
            </a:r>
          </a:p>
          <a:p>
            <a:pPr lvl="1"/>
            <a:r>
              <a:rPr lang="en-US" dirty="0" smtClean="0"/>
              <a:t>System name, IP address, OS version,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Facts are discovered automatically by the </a:t>
            </a:r>
            <a:r>
              <a:rPr lang="en-US" b="1" dirty="0" smtClean="0"/>
              <a:t>setup</a:t>
            </a:r>
            <a:r>
              <a:rPr lang="en-US" dirty="0" smtClean="0"/>
              <a:t> module and stored in a JSON structure.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ansible_architecture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"x86_64",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ansible_bios_date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"09/20/2012", 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ansible_bios_version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"6.00",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ansible_swapfree_mb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665,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ansible_swaptotal_mb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1021,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"Linux",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ansible_system_vendor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"VMware, Inc.", </a:t>
            </a:r>
            <a:endParaRPr lang="en-US" sz="19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ansible_user_id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900" dirty="0" smtClean="0">
                <a:latin typeface="Consolas" charset="0"/>
                <a:ea typeface="Consolas" charset="0"/>
                <a:cs typeface="Consolas" charset="0"/>
              </a:rPr>
              <a:t>root”</a:t>
            </a:r>
          </a:p>
          <a:p>
            <a:pPr marL="0" indent="0">
              <a:buNone/>
            </a:pPr>
            <a:r>
              <a:rPr lang="is-IS" sz="19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endParaRPr lang="is-IS" sz="1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2400" dirty="0" smtClean="0">
                <a:ea typeface="Consolas" charset="0"/>
                <a:cs typeface="Consolas" charset="0"/>
              </a:rPr>
              <a:t>We can refer to a fact in a play like any other variable: </a:t>
            </a:r>
          </a:p>
          <a:p>
            <a:pPr marL="457200" lvl="1" indent="0">
              <a:buNone/>
            </a:pPr>
            <a:r>
              <a:rPr lang="is-IS" sz="2000" dirty="0" smtClean="0">
                <a:ea typeface="Consolas" charset="0"/>
                <a:cs typeface="Consolas" charset="0"/>
              </a:rPr>
              <a:t>{{ ansible_architecture }}</a:t>
            </a:r>
            <a:endParaRPr lang="en-US" sz="20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6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Registered variables contain the output returned by executing a command.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hosts: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web_servers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tasks:</a:t>
            </a:r>
          </a:p>
          <a:p>
            <a:pPr marL="0" indent="0">
              <a:buNone/>
            </a:pP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- shell: /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/bin/foo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register: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foo_result</a:t>
            </a:r>
            <a:endParaRPr lang="en-US" sz="17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ignore_errors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pPr marL="0" indent="0">
              <a:buNone/>
            </a:pP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The variable </a:t>
            </a:r>
            <a:r>
              <a:rPr lang="en-US" sz="2200" dirty="0" err="1" smtClean="0">
                <a:ea typeface="Consolas" charset="0"/>
                <a:cs typeface="Consolas" charset="0"/>
              </a:rPr>
              <a:t>foo_result</a:t>
            </a:r>
            <a:r>
              <a:rPr lang="en-US" sz="2200" dirty="0" smtClean="0">
                <a:ea typeface="Consolas" charset="0"/>
                <a:cs typeface="Consolas" charset="0"/>
              </a:rPr>
              <a:t> will contain the output from running the /</a:t>
            </a:r>
            <a:r>
              <a:rPr lang="en-US" sz="2200" dirty="0" err="1" smtClean="0">
                <a:ea typeface="Consolas" charset="0"/>
                <a:cs typeface="Consolas" charset="0"/>
              </a:rPr>
              <a:t>usr</a:t>
            </a:r>
            <a:r>
              <a:rPr lang="en-US" sz="2200" dirty="0" smtClean="0">
                <a:ea typeface="Consolas" charset="0"/>
                <a:cs typeface="Consolas" charset="0"/>
              </a:rPr>
              <a:t>/bin/foo command on a remote host.</a:t>
            </a:r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49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Templates</a:t>
            </a:r>
            <a:r>
              <a:rPr lang="en-US" sz="4200" dirty="0" smtClean="0"/>
              <a:t> allow us to dynamically create configuration files using variable substitution.</a:t>
            </a:r>
          </a:p>
          <a:p>
            <a:pPr lvl="1"/>
            <a:r>
              <a:rPr lang="en-US" sz="4200" dirty="0" smtClean="0"/>
              <a:t>Uses the Jinja2 template format.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# nginx.conf.j2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template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listen     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}}:8080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webserver_name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	alias  {{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website_alias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}};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ro-RO" sz="3400" dirty="0" err="1" smtClean="0">
                <a:latin typeface="Consolas" charset="0"/>
                <a:ea typeface="Consolas" charset="0"/>
                <a:cs typeface="Consolas" charset="0"/>
              </a:rPr>
              <a:t>location</a:t>
            </a:r>
            <a:r>
              <a:rPr lang="ro-RO" sz="3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3400" dirty="0">
                <a:latin typeface="Consolas" charset="0"/>
                <a:ea typeface="Consolas" charset="0"/>
                <a:cs typeface="Consolas" charset="0"/>
              </a:rPr>
              <a:t>/ {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root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de-DE" sz="3400" dirty="0" err="1" smtClean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3400" dirty="0" err="1">
                <a:latin typeface="Consolas" charset="0"/>
                <a:ea typeface="Consolas" charset="0"/>
                <a:cs typeface="Consolas" charset="0"/>
              </a:rPr>
              <a:t>index.htm</a:t>
            </a: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de-DE" sz="3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3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sz="34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de-DE" sz="29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4200" dirty="0" err="1" smtClean="0">
                <a:ea typeface="Consolas" charset="0"/>
                <a:cs typeface="Consolas" charset="0"/>
              </a:rPr>
              <a:t>Copy</a:t>
            </a:r>
            <a:r>
              <a:rPr lang="de-DE" sz="4200" dirty="0" smtClean="0">
                <a:ea typeface="Consolas" charset="0"/>
                <a:cs typeface="Consolas" charset="0"/>
              </a:rPr>
              <a:t> a </a:t>
            </a:r>
            <a:r>
              <a:rPr lang="de-DE" sz="4200" dirty="0" err="1" smtClean="0">
                <a:ea typeface="Consolas" charset="0"/>
                <a:cs typeface="Consolas" charset="0"/>
              </a:rPr>
              <a:t>template</a:t>
            </a:r>
            <a:r>
              <a:rPr lang="de-DE" sz="4200" dirty="0" smtClean="0">
                <a:ea typeface="Consolas" charset="0"/>
                <a:cs typeface="Consolas" charset="0"/>
              </a:rPr>
              <a:t> </a:t>
            </a:r>
            <a:r>
              <a:rPr lang="de-DE" sz="4200" dirty="0" err="1" smtClean="0">
                <a:ea typeface="Consolas" charset="0"/>
                <a:cs typeface="Consolas" charset="0"/>
              </a:rPr>
              <a:t>to</a:t>
            </a:r>
            <a:r>
              <a:rPr lang="de-DE" sz="4200" dirty="0" smtClean="0">
                <a:ea typeface="Consolas" charset="0"/>
                <a:cs typeface="Consolas" charset="0"/>
              </a:rPr>
              <a:t> a remote host:</a:t>
            </a:r>
            <a:endParaRPr lang="en-US" sz="4200" dirty="0">
              <a:ea typeface="Consolas" charset="0"/>
              <a:cs typeface="Consolas" charset="0"/>
            </a:endParaRPr>
          </a:p>
          <a:p>
            <a:endParaRPr lang="en-US" sz="25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template: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=nginx.conf.j2 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</a:t>
            </a:r>
            <a:r>
              <a:rPr lang="en-US" sz="34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3400" dirty="0" err="1" smtClean="0">
                <a:latin typeface="Consolas" charset="0"/>
                <a:ea typeface="Consolas" charset="0"/>
                <a:cs typeface="Consolas" charset="0"/>
              </a:rPr>
              <a:t>nginx.conf</a:t>
            </a:r>
            <a:endParaRPr lang="de-DE" sz="34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Jinja2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Jinja2 supports a number of filters we can use in templates to manipulate variables.</a:t>
            </a:r>
          </a:p>
          <a:p>
            <a:endParaRPr lang="en-US" dirty="0"/>
          </a:p>
          <a:p>
            <a:pPr lvl="1"/>
            <a:r>
              <a:rPr lang="en-US" dirty="0" smtClean="0"/>
              <a:t>Set a default value for a variable: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some_variable</a:t>
            </a:r>
            <a:r>
              <a:rPr lang="en-US" dirty="0" smtClean="0"/>
              <a:t> | default(5)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maximum value from a list of numbers:</a:t>
            </a:r>
          </a:p>
          <a:p>
            <a:pPr marL="914400" lvl="2" indent="0">
              <a:buNone/>
            </a:pPr>
            <a:r>
              <a:rPr lang="en-US" dirty="0" smtClean="0"/>
              <a:t>{{ [3, 4, 2] | max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Get a random item from 0 to 10:</a:t>
            </a:r>
          </a:p>
          <a:p>
            <a:pPr marL="914400" lvl="2" indent="0">
              <a:buNone/>
            </a:pPr>
            <a:r>
              <a:rPr lang="en-US" dirty="0" smtClean="0"/>
              <a:t>{{ 10| random }}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Test if a string is a valid IP address: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myvar</a:t>
            </a:r>
            <a:r>
              <a:rPr lang="en-US" dirty="0" smtClean="0"/>
              <a:t> | </a:t>
            </a:r>
            <a:r>
              <a:rPr lang="en-US" dirty="0" err="1" smtClean="0"/>
              <a:t>ipaddr</a:t>
            </a:r>
            <a:r>
              <a:rPr lang="en-US" dirty="0" smtClean="0"/>
              <a:t> }}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Concatenate a list into a string:</a:t>
            </a:r>
          </a:p>
          <a:p>
            <a:pPr marL="914400" lvl="2" indent="0">
              <a:buNone/>
            </a:pPr>
            <a:r>
              <a:rPr lang="en-US" dirty="0" smtClean="0"/>
              <a:t>{{ </a:t>
            </a:r>
            <a:r>
              <a:rPr lang="en-US" dirty="0" err="1" smtClean="0"/>
              <a:t>var_list</a:t>
            </a:r>
            <a:r>
              <a:rPr lang="en-US" dirty="0" smtClean="0"/>
              <a:t> | join(“ ”)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3647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Use the </a:t>
            </a:r>
            <a:r>
              <a:rPr lang="en-US" sz="2600" b="1" dirty="0" smtClean="0"/>
              <a:t>when</a:t>
            </a:r>
            <a:r>
              <a:rPr lang="en-US" sz="2600" dirty="0" smtClean="0"/>
              <a:t> statement to skip a particular task from executing on a host.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- name: "shut down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flavored systems"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when: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ansible_os_family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==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Debian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600" dirty="0">
                <a:ea typeface="Consolas" charset="0"/>
                <a:cs typeface="Consolas" charset="0"/>
              </a:rPr>
              <a:t>N</a:t>
            </a:r>
            <a:r>
              <a:rPr lang="en-US" sz="2600" dirty="0" smtClean="0">
                <a:ea typeface="Consolas" charset="0"/>
                <a:cs typeface="Consolas" charset="0"/>
              </a:rPr>
              <a:t>ote </a:t>
            </a:r>
            <a:r>
              <a:rPr lang="en-US" sz="2600" dirty="0">
                <a:ea typeface="Consolas" charset="0"/>
                <a:cs typeface="Consolas" charset="0"/>
              </a:rPr>
              <a:t>that </a:t>
            </a:r>
            <a:r>
              <a:rPr lang="en-US" sz="2600" dirty="0" err="1">
                <a:ea typeface="Consolas" charset="0"/>
                <a:cs typeface="Consolas" charset="0"/>
              </a:rPr>
              <a:t>Ansible</a:t>
            </a:r>
            <a:r>
              <a:rPr lang="en-US" sz="2600" dirty="0">
                <a:ea typeface="Consolas" charset="0"/>
                <a:cs typeface="Consolas" charset="0"/>
              </a:rPr>
              <a:t> facts and </a:t>
            </a:r>
            <a:r>
              <a:rPr lang="en-US" sz="2600" dirty="0" err="1">
                <a:ea typeface="Consolas" charset="0"/>
                <a:cs typeface="Consolas" charset="0"/>
              </a:rPr>
              <a:t>vars</a:t>
            </a:r>
            <a:r>
              <a:rPr lang="en-US" sz="2600" dirty="0">
                <a:ea typeface="Consolas" charset="0"/>
                <a:cs typeface="Consolas" charset="0"/>
              </a:rPr>
              <a:t> like </a:t>
            </a:r>
            <a:r>
              <a:rPr lang="en-US" sz="2600" dirty="0" err="1">
                <a:ea typeface="Consolas" charset="0"/>
                <a:cs typeface="Consolas" charset="0"/>
              </a:rPr>
              <a:t>ansible_os_family</a:t>
            </a:r>
            <a:r>
              <a:rPr lang="en-US" sz="2600" dirty="0">
                <a:ea typeface="Consolas" charset="0"/>
                <a:cs typeface="Consolas" charset="0"/>
              </a:rPr>
              <a:t> can be </a:t>
            </a:r>
            <a:r>
              <a:rPr lang="en-US" sz="2600" dirty="0" smtClean="0">
                <a:ea typeface="Consolas" charset="0"/>
                <a:cs typeface="Consolas" charset="0"/>
              </a:rPr>
              <a:t>used directly </a:t>
            </a:r>
            <a:r>
              <a:rPr lang="en-US" sz="2600" dirty="0">
                <a:ea typeface="Consolas" charset="0"/>
                <a:cs typeface="Consolas" charset="0"/>
              </a:rPr>
              <a:t>in conditionals without double curly </a:t>
            </a:r>
            <a:r>
              <a:rPr lang="en-US" sz="2600" dirty="0" smtClean="0">
                <a:ea typeface="Consolas" charset="0"/>
                <a:cs typeface="Consolas" charset="0"/>
              </a:rPr>
              <a:t>braces.</a:t>
            </a:r>
          </a:p>
          <a:p>
            <a:endParaRPr lang="en-US" sz="2400" dirty="0">
              <a:ea typeface="Consolas" charset="0"/>
              <a:cs typeface="Consolas" charset="0"/>
            </a:endParaRPr>
          </a:p>
          <a:p>
            <a:r>
              <a:rPr lang="en-US" sz="2600" dirty="0" smtClean="0">
                <a:ea typeface="Consolas" charset="0"/>
                <a:cs typeface="Consolas" charset="0"/>
              </a:rPr>
              <a:t>We can specify that multiple conditions need to be true:</a:t>
            </a:r>
          </a:p>
          <a:p>
            <a:endParaRPr lang="en-US" sz="2400" dirty="0" smtClean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tasks: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- name: "shut down CentOS 6 systems"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command: /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sbin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/shutdown -t now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when: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"CentOS"</a:t>
            </a:r>
          </a:p>
          <a:p>
            <a:pPr marL="0" indent="0">
              <a:buNone/>
            </a:pP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     - </a:t>
            </a:r>
            <a:r>
              <a:rPr lang="en-US" sz="2100" dirty="0" err="1">
                <a:latin typeface="Consolas" charset="0"/>
                <a:ea typeface="Consolas" charset="0"/>
                <a:cs typeface="Consolas" charset="0"/>
              </a:rPr>
              <a:t>ansible_distribution_major_version</a:t>
            </a:r>
            <a:r>
              <a:rPr lang="en-US" sz="2100" dirty="0">
                <a:latin typeface="Consolas" charset="0"/>
                <a:ea typeface="Consolas" charset="0"/>
                <a:cs typeface="Consolas" charset="0"/>
              </a:rPr>
              <a:t> == "6"</a:t>
            </a:r>
          </a:p>
          <a:p>
            <a:pPr marL="0" indent="0">
              <a:buNone/>
            </a:pP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Oftentimes it’s useful to repeat tasks to save some typing.</a:t>
            </a:r>
          </a:p>
          <a:p>
            <a:pPr lvl="1"/>
            <a:r>
              <a:rPr lang="en-US" sz="2200" dirty="0" smtClean="0"/>
              <a:t>Loop using </a:t>
            </a:r>
            <a:r>
              <a:rPr lang="en-US" sz="2200" b="1" dirty="0" err="1" smtClean="0"/>
              <a:t>with_items</a:t>
            </a:r>
            <a:r>
              <a:rPr lang="en-US" sz="2200" dirty="0" smtClean="0"/>
              <a:t> directive.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user: name={{ item }} state=present groups=developers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jadams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msmith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   - </a:t>
            </a:r>
            <a:r>
              <a:rPr lang="en-US" sz="1700" dirty="0" err="1" smtClean="0">
                <a:latin typeface="Consolas" charset="0"/>
                <a:ea typeface="Consolas" charset="0"/>
                <a:cs typeface="Consolas" charset="0"/>
              </a:rPr>
              <a:t>cmilwaui</a:t>
            </a: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7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ea typeface="Consolas" charset="0"/>
                <a:cs typeface="Consolas" charset="0"/>
              </a:rPr>
              <a:t>Items in loops do not have to be simple strings:</a:t>
            </a:r>
          </a:p>
          <a:p>
            <a:endParaRPr lang="en-US" sz="22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- name: add several users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user: name={{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item.name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 state=present groups={{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item.groups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}}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dirty="0" err="1">
                <a:latin typeface="Consolas" charset="0"/>
                <a:ea typeface="Consolas" charset="0"/>
                <a:cs typeface="Consolas" charset="0"/>
              </a:rPr>
              <a:t>with_items</a:t>
            </a: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'testuser1', groups: 'wheel' }</a:t>
            </a:r>
          </a:p>
          <a:p>
            <a:pPr marL="0" indent="0">
              <a:buNone/>
            </a:pPr>
            <a:r>
              <a:rPr lang="en-US" sz="1700" dirty="0">
                <a:latin typeface="Consolas" charset="0"/>
                <a:ea typeface="Consolas" charset="0"/>
                <a:cs typeface="Consolas" charset="0"/>
              </a:rPr>
              <a:t>    - { name: 'testuser2', groups: 'root' }</a:t>
            </a:r>
          </a:p>
        </p:txBody>
      </p:sp>
    </p:spTree>
    <p:extLst>
      <p:ext uri="{BB962C8B-B14F-4D97-AF65-F5344CB8AC3E}">
        <p14:creationId xmlns:p14="http://schemas.microsoft.com/office/powerpoint/2010/main" val="207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35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with_sequence</a:t>
            </a:r>
            <a:r>
              <a:rPr lang="en-US" dirty="0" smtClean="0"/>
              <a:t> directive generates a sequence of items in ascending order.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create a series of directories with even numbers for some reason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- file: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dest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/stuff/{{ item }} state=directory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with_sequence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: start=4 end=16 stride=2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Sometimes we want to retry a task until a certain condition is met.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-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action: shell /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/bin/foo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register: result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until: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result.stdout.find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("all systems go") != -1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retries: 5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delay: 10</a:t>
            </a:r>
          </a:p>
        </p:txBody>
      </p:sp>
    </p:spTree>
    <p:extLst>
      <p:ext uri="{BB962C8B-B14F-4D97-AF65-F5344CB8AC3E}">
        <p14:creationId xmlns:p14="http://schemas.microsoft.com/office/powerpoint/2010/main" val="116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once.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orchestration.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deployment.</a:t>
            </a:r>
          </a:p>
          <a:p>
            <a:pPr lvl="2"/>
            <a:r>
              <a:rPr lang="en-US" dirty="0" smtClean="0"/>
              <a:t>No ability to test app in production before deployment.</a:t>
            </a:r>
          </a:p>
          <a:p>
            <a:pPr lvl="2"/>
            <a:r>
              <a:rPr lang="en-US" dirty="0" smtClean="0"/>
              <a:t>Rolling back app requires complete reinstallation.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Wordpress</a:t>
            </a:r>
            <a:r>
              <a:rPr lang="en-US" dirty="0" smtClean="0"/>
              <a:t> frontend stack using Terraform and </a:t>
            </a:r>
            <a:r>
              <a:rPr lang="en-US" dirty="0" err="1" smtClean="0"/>
              <a:t>Ansible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plan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terraform apply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 err="1" smtClean="0"/>
              <a:t>Ansible</a:t>
            </a:r>
            <a:r>
              <a:rPr lang="en-US" dirty="0" smtClean="0"/>
              <a:t> playbook and role.</a:t>
            </a:r>
          </a:p>
          <a:p>
            <a:endParaRPr lang="en-US" dirty="0" smtClean="0"/>
          </a:p>
          <a:p>
            <a:r>
              <a:rPr lang="en-US" dirty="0" smtClean="0"/>
              <a:t>Execute </a:t>
            </a:r>
            <a:r>
              <a:rPr lang="en-US" dirty="0" err="1" smtClean="0"/>
              <a:t>Ansible</a:t>
            </a:r>
            <a:r>
              <a:rPr lang="en-US" dirty="0" smtClean="0"/>
              <a:t> playbook using dynamic inventory script.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ansible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-playbook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terraform.py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site.yml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Watch script install full </a:t>
            </a:r>
            <a:r>
              <a:rPr lang="en-US" dirty="0" err="1" smtClean="0"/>
              <a:t>Wordpress</a:t>
            </a:r>
            <a:r>
              <a:rPr lang="en-US" dirty="0" smtClean="0"/>
              <a:t> application stack on each instance.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091886"/>
            <a:ext cx="6976998" cy="576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documentation:</a:t>
            </a:r>
          </a:p>
          <a:p>
            <a:pPr lvl="1"/>
            <a:r>
              <a:rPr lang="en-US" sz="2000" dirty="0">
                <a:hlinkClick r:id="rId2"/>
              </a:rPr>
              <a:t>http://docs.ansible.com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dirty="0" smtClean="0"/>
              <a:t> module index: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docs.ansible.com/ansible/modules_by_category.html</a:t>
            </a:r>
            <a:endParaRPr lang="en-US" sz="2000" dirty="0" smtClean="0"/>
          </a:p>
          <a:p>
            <a:pPr lvl="1"/>
            <a:endParaRPr lang="en-US" dirty="0"/>
          </a:p>
          <a:p>
            <a:r>
              <a:rPr lang="en-US" dirty="0" err="1" smtClean="0"/>
              <a:t>Ansible</a:t>
            </a:r>
            <a:r>
              <a:rPr lang="en-US" smtClean="0"/>
              <a:t> Absolute Basic </a:t>
            </a:r>
            <a:r>
              <a:rPr lang="en-US" dirty="0" smtClean="0"/>
              <a:t>Overview video: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www.youtube.com/watch?v=MfoAb50Br94</a:t>
            </a:r>
            <a:endParaRPr lang="en-US" sz="2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9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smtClean="0"/>
              <a:t>Chapters</a:t>
            </a:r>
            <a:r>
              <a:rPr lang="en-US" i="1" smtClean="0"/>
              <a:t> </a:t>
            </a:r>
            <a:r>
              <a:rPr lang="en-US" i="1" smtClean="0"/>
              <a:t>12 </a:t>
            </a:r>
            <a:r>
              <a:rPr lang="en-US" i="1" smtClean="0"/>
              <a:t>&amp; </a:t>
            </a:r>
            <a:r>
              <a:rPr lang="en-US" i="1" smtClean="0"/>
              <a:t>13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parallel.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Lifecycle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2252234"/>
            <a:ext cx="8332342" cy="2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24462</TotalTime>
  <Words>3392</Words>
  <Application>Microsoft Macintosh PowerPoint</Application>
  <PresentationFormat>On-screen Show (4:3)</PresentationFormat>
  <Paragraphs>735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Calibri</vt:lpstr>
      <vt:lpstr>Consolas</vt:lpstr>
      <vt:lpstr>Arial</vt:lpstr>
      <vt:lpstr>Office Theme</vt:lpstr>
      <vt:lpstr>DevOps &amp; Cloud Infrastructure SEIS 665 Week 10: Configuration Management</vt:lpstr>
      <vt:lpstr>Agenda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Server Lifecycle</vt:lpstr>
      <vt:lpstr>Create a new server</vt:lpstr>
      <vt:lpstr>Server Template</vt:lpstr>
      <vt:lpstr>Packer</vt:lpstr>
      <vt:lpstr>Packer Hands-on</vt:lpstr>
      <vt:lpstr>Update a server</vt:lpstr>
      <vt:lpstr>Update a server</vt:lpstr>
      <vt:lpstr>Dynamic Infrastructure Challenges</vt:lpstr>
      <vt:lpstr>Continuous synchronization</vt:lpstr>
      <vt:lpstr>Ansible</vt:lpstr>
      <vt:lpstr>Ansible Architecture</vt:lpstr>
      <vt:lpstr>Playbooks</vt:lpstr>
      <vt:lpstr>Example playbook</vt:lpstr>
      <vt:lpstr>Inventory</vt:lpstr>
      <vt:lpstr>Inventory Variables</vt:lpstr>
      <vt:lpstr>Dynamic Inventory</vt:lpstr>
      <vt:lpstr>Configuration file</vt:lpstr>
      <vt:lpstr>Host Selection Patterns</vt:lpstr>
      <vt:lpstr>Modules</vt:lpstr>
      <vt:lpstr>Role</vt:lpstr>
      <vt:lpstr>Running Ansible</vt:lpstr>
      <vt:lpstr>Ad hoc commands</vt:lpstr>
      <vt:lpstr>Ad hoc commands</vt:lpstr>
      <vt:lpstr>Ad hoc commands</vt:lpstr>
      <vt:lpstr>Ansible Hands-on</vt:lpstr>
      <vt:lpstr>Ansible Hands-on</vt:lpstr>
      <vt:lpstr>Check Mode</vt:lpstr>
      <vt:lpstr>Playbooks</vt:lpstr>
      <vt:lpstr>Playbooks</vt:lpstr>
      <vt:lpstr>Plays</vt:lpstr>
      <vt:lpstr>Tasks</vt:lpstr>
      <vt:lpstr>Tasks</vt:lpstr>
      <vt:lpstr>Includes</vt:lpstr>
      <vt:lpstr>Variables</vt:lpstr>
      <vt:lpstr>Facts</vt:lpstr>
      <vt:lpstr>Registered Variables</vt:lpstr>
      <vt:lpstr>Templates</vt:lpstr>
      <vt:lpstr>Jinja2 Filters</vt:lpstr>
      <vt:lpstr>Conditionals</vt:lpstr>
      <vt:lpstr>Loops</vt:lpstr>
      <vt:lpstr>Loops</vt:lpstr>
      <vt:lpstr>Ansible Hands-on</vt:lpstr>
      <vt:lpstr>Putting it all together</vt:lpstr>
      <vt:lpstr>Resources</vt:lpstr>
      <vt:lpstr>Homework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Baker, Jason D.</cp:lastModifiedBy>
  <cp:revision>217</cp:revision>
  <dcterms:created xsi:type="dcterms:W3CDTF">2016-04-18T21:29:35Z</dcterms:created>
  <dcterms:modified xsi:type="dcterms:W3CDTF">2017-09-08T02:25:58Z</dcterms:modified>
</cp:coreProperties>
</file>