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7" r:id="rId14"/>
    <p:sldId id="278" r:id="rId15"/>
    <p:sldId id="275" r:id="rId16"/>
    <p:sldId id="279" r:id="rId17"/>
    <p:sldId id="280" r:id="rId18"/>
    <p:sldId id="281" r:id="rId19"/>
    <p:sldId id="282" r:id="rId20"/>
    <p:sldId id="283" r:id="rId21"/>
    <p:sldId id="284" r:id="rId22"/>
    <p:sldId id="273" r:id="rId23"/>
    <p:sldId id="25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12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0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2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8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2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2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4/27/16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4/27/16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2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4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299DA-2177-1C48-B660-A407EC34892F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9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9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26.png"/><Relationship Id="rId1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/>
              <a:t>DevOps</a:t>
            </a:r>
            <a:r>
              <a:rPr lang="en-US" sz="3600" dirty="0"/>
              <a:t> &amp; Cloud Infrastructure</a:t>
            </a:r>
            <a:br>
              <a:rPr lang="en-US" sz="3600" dirty="0"/>
            </a:br>
            <a:r>
              <a:rPr lang="en-US" sz="3600" dirty="0"/>
              <a:t>SEIS </a:t>
            </a:r>
            <a:r>
              <a:rPr lang="en-US" sz="3600" dirty="0" smtClean="0"/>
              <a:t>665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Week </a:t>
            </a:r>
            <a:r>
              <a:rPr lang="en-US" sz="3600" dirty="0" smtClean="0"/>
              <a:t>11</a:t>
            </a:r>
            <a:endParaRPr lang="en-US" sz="3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79" y="4000253"/>
            <a:ext cx="2316367" cy="131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8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46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Build the application stack once and run it anywhere.</a:t>
            </a:r>
          </a:p>
          <a:p>
            <a:pPr lvl="1"/>
            <a:r>
              <a:rPr lang="en-US" dirty="0" smtClean="0"/>
              <a:t>Eliminate concerns about compatibility on different hardware platforms</a:t>
            </a:r>
          </a:p>
          <a:p>
            <a:pPr lvl="2"/>
            <a:r>
              <a:rPr lang="en-US" dirty="0" smtClean="0"/>
              <a:t>The application will in </a:t>
            </a:r>
            <a:r>
              <a:rPr lang="en-US" dirty="0" err="1" smtClean="0"/>
              <a:t>dev</a:t>
            </a:r>
            <a:r>
              <a:rPr lang="en-US" dirty="0" smtClean="0"/>
              <a:t>, testing, and at the customer site.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No worries about missing application dependencies like required packages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application runs in its own container to eliminate conflicts like different shared libraries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Easy to automate application testing and deployments using scripting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Much less performance penalty than virtual machines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1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Operations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Configure the application once, run it anywhere.</a:t>
            </a:r>
          </a:p>
          <a:p>
            <a:pPr lvl="1"/>
            <a:r>
              <a:rPr lang="en-US" dirty="0" smtClean="0"/>
              <a:t>Application lifecycle (develop/test/deploy) becomes much more repeatable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Eliminate inconsistencies between development, testing, and production environments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Simplifies continuous integration/deployment practices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Addresses performance and financial costs associated with virtual machines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9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24444" cy="3385278"/>
          </a:xfrm>
          <a:solidFill>
            <a:schemeClr val="bg2">
              <a:lumMod val="9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Developer</a:t>
            </a:r>
          </a:p>
          <a:p>
            <a:pPr lvl="1"/>
            <a:r>
              <a:rPr lang="en-US" dirty="0" smtClean="0"/>
              <a:t>Focused on stuff </a:t>
            </a:r>
            <a:r>
              <a:rPr lang="en-US" u="sng" dirty="0" smtClean="0"/>
              <a:t>inside</a:t>
            </a:r>
            <a:r>
              <a:rPr lang="en-US" dirty="0" smtClean="0"/>
              <a:t> the container</a:t>
            </a:r>
          </a:p>
          <a:p>
            <a:pPr lvl="2"/>
            <a:r>
              <a:rPr lang="en-US" dirty="0" smtClean="0"/>
              <a:t>App code</a:t>
            </a:r>
          </a:p>
          <a:p>
            <a:pPr lvl="2"/>
            <a:r>
              <a:rPr lang="en-US" dirty="0" smtClean="0"/>
              <a:t>Required libraries</a:t>
            </a:r>
          </a:p>
          <a:p>
            <a:pPr lvl="2"/>
            <a:r>
              <a:rPr lang="en-US" dirty="0" smtClean="0"/>
              <a:t>Package management</a:t>
            </a:r>
          </a:p>
          <a:p>
            <a:pPr lvl="2"/>
            <a:r>
              <a:rPr lang="en-US" dirty="0" smtClean="0"/>
              <a:t>Services</a:t>
            </a:r>
          </a:p>
          <a:p>
            <a:pPr lvl="2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34044" y="1600200"/>
            <a:ext cx="4124444" cy="33852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Focused on stuff </a:t>
            </a:r>
            <a:r>
              <a:rPr lang="en-US" u="sng" dirty="0" smtClean="0"/>
              <a:t>outside</a:t>
            </a:r>
            <a:r>
              <a:rPr lang="en-US" dirty="0" smtClean="0"/>
              <a:t> the container</a:t>
            </a:r>
          </a:p>
          <a:p>
            <a:pPr lvl="2"/>
            <a:r>
              <a:rPr lang="en-US" dirty="0" smtClean="0"/>
              <a:t>Hardware/OS</a:t>
            </a:r>
          </a:p>
          <a:p>
            <a:pPr lvl="2"/>
            <a:r>
              <a:rPr lang="en-US" dirty="0" smtClean="0"/>
              <a:t>Networking</a:t>
            </a:r>
          </a:p>
          <a:p>
            <a:pPr lvl="2"/>
            <a:r>
              <a:rPr lang="en-US" dirty="0" smtClean="0"/>
              <a:t>Log management</a:t>
            </a:r>
          </a:p>
          <a:p>
            <a:pPr lvl="2"/>
            <a:r>
              <a:rPr lang="en-US" dirty="0" smtClean="0"/>
              <a:t>Service monitoring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9087" y="5365326"/>
            <a:ext cx="7956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Developers can write awesome code and hand it off to operations in containers.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Operations doesn’t have to worry about the code, just the containers.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1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container feels like a lightweight VM</a:t>
            </a:r>
          </a:p>
          <a:p>
            <a:pPr lvl="1"/>
            <a:r>
              <a:rPr lang="en-US" dirty="0" smtClean="0"/>
              <a:t>You can log into it and get a shell.</a:t>
            </a:r>
          </a:p>
          <a:p>
            <a:pPr lvl="1"/>
            <a:r>
              <a:rPr lang="en-US" dirty="0" smtClean="0"/>
              <a:t>It has its own process space.</a:t>
            </a:r>
          </a:p>
          <a:p>
            <a:pPr lvl="1"/>
            <a:r>
              <a:rPr lang="en-US" dirty="0" smtClean="0"/>
              <a:t>You can run commands within the container as root.</a:t>
            </a:r>
          </a:p>
          <a:p>
            <a:pPr lvl="1"/>
            <a:r>
              <a:rPr lang="en-US" dirty="0" smtClean="0"/>
              <a:t>You can install packages in the container.</a:t>
            </a:r>
          </a:p>
          <a:p>
            <a:pPr lvl="1"/>
            <a:r>
              <a:rPr lang="en-US" dirty="0" smtClean="0"/>
              <a:t>The container can run services.</a:t>
            </a:r>
          </a:p>
          <a:p>
            <a:pPr lvl="1"/>
            <a:r>
              <a:rPr lang="en-US" dirty="0" smtClean="0"/>
              <a:t>You can modify network settings in the container.</a:t>
            </a:r>
          </a:p>
        </p:txBody>
      </p:sp>
    </p:spTree>
    <p:extLst>
      <p:ext uri="{BB962C8B-B14F-4D97-AF65-F5344CB8AC3E}">
        <p14:creationId xmlns:p14="http://schemas.microsoft.com/office/powerpoint/2010/main" val="125480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Level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But</a:t>
            </a:r>
            <a:r>
              <a:rPr lang="is-IS" dirty="0" smtClean="0"/>
              <a:t>… it’s not quite like a virtual machine.</a:t>
            </a:r>
          </a:p>
          <a:p>
            <a:pPr lvl="1"/>
            <a:r>
              <a:rPr lang="is-IS" dirty="0" smtClean="0"/>
              <a:t>It uses the host kernel.</a:t>
            </a:r>
          </a:p>
          <a:p>
            <a:pPr lvl="1"/>
            <a:r>
              <a:rPr lang="is-IS" dirty="0" smtClean="0"/>
              <a:t>It can’t run a different OS than the host.</a:t>
            </a:r>
          </a:p>
          <a:p>
            <a:pPr lvl="1"/>
            <a:r>
              <a:rPr lang="is-IS" dirty="0" smtClean="0"/>
              <a:t>It can’t load its own kernel modules.</a:t>
            </a:r>
          </a:p>
          <a:p>
            <a:pPr lvl="1"/>
            <a:r>
              <a:rPr lang="is-IS" dirty="0" smtClean="0"/>
              <a:t>It can’t emulate devices like usb, storage, etc.</a:t>
            </a:r>
          </a:p>
          <a:p>
            <a:pPr lvl="1"/>
            <a:r>
              <a:rPr lang="is-IS" dirty="0" smtClean="0"/>
              <a:t>Network using port forwarding</a:t>
            </a:r>
          </a:p>
          <a:p>
            <a:pPr lvl="1"/>
            <a:r>
              <a:rPr lang="is-IS" dirty="0" smtClean="0"/>
              <a:t>It doesn’t need to run OS-type processes like syslogd and cron.</a:t>
            </a:r>
          </a:p>
          <a:p>
            <a:pPr lvl="1"/>
            <a:r>
              <a:rPr lang="en-US" dirty="0" smtClean="0"/>
              <a:t>It’s like </a:t>
            </a:r>
            <a:r>
              <a:rPr lang="en-US" dirty="0" err="1" smtClean="0"/>
              <a:t>chroot</a:t>
            </a:r>
            <a:r>
              <a:rPr lang="en-US" dirty="0" smtClean="0"/>
              <a:t> on steroids.</a:t>
            </a:r>
          </a:p>
          <a:p>
            <a:pPr lvl="2"/>
            <a:r>
              <a:rPr lang="en-US" dirty="0" err="1" smtClean="0"/>
              <a:t>chroot</a:t>
            </a:r>
            <a:r>
              <a:rPr lang="en-US" dirty="0" smtClean="0"/>
              <a:t> = process jail that prevents the process from accessing external files outside an “apparent root directory”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41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 vs. Containers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8259" y="1614345"/>
            <a:ext cx="6575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difference: Each virtual machine contains an OS whereas all containers share the same OS.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61" y="2825104"/>
            <a:ext cx="3210487" cy="35224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841" y="4048636"/>
            <a:ext cx="3244973" cy="229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92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advantages over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can a container do that a VM cannot?</a:t>
            </a:r>
          </a:p>
          <a:p>
            <a:pPr lvl="1"/>
            <a:r>
              <a:rPr lang="en-US" dirty="0" smtClean="0"/>
              <a:t>Really simple app deployment with a single command line</a:t>
            </a:r>
          </a:p>
          <a:p>
            <a:pPr lvl="1"/>
            <a:r>
              <a:rPr lang="en-US" dirty="0" smtClean="0"/>
              <a:t>“Boot” in a fraction of a second compared to a minute for a VM</a:t>
            </a:r>
          </a:p>
          <a:p>
            <a:pPr lvl="1"/>
            <a:r>
              <a:rPr lang="en-US" dirty="0" smtClean="0"/>
              <a:t>Enables very granular services (micro-service architecture)</a:t>
            </a:r>
          </a:p>
          <a:p>
            <a:pPr lvl="1"/>
            <a:r>
              <a:rPr lang="en-US" dirty="0" smtClean="0"/>
              <a:t>Significantly reduce testing and development footprint</a:t>
            </a:r>
          </a:p>
          <a:p>
            <a:pPr lvl="2"/>
            <a:r>
              <a:rPr lang="en-US" dirty="0" smtClean="0"/>
              <a:t>Imagine the resource savings when launching hundreds of containers </a:t>
            </a:r>
            <a:r>
              <a:rPr lang="en-US" dirty="0" err="1" smtClean="0"/>
              <a:t>vs</a:t>
            </a:r>
            <a:r>
              <a:rPr lang="en-US" dirty="0" smtClean="0"/>
              <a:t> VMs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34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open-source Linux-based container implementation started by Solomon </a:t>
            </a:r>
            <a:r>
              <a:rPr lang="en-US" dirty="0" err="1" smtClean="0"/>
              <a:t>Hykes</a:t>
            </a:r>
            <a:r>
              <a:rPr lang="en-US" dirty="0" smtClean="0"/>
              <a:t> in France.</a:t>
            </a:r>
          </a:p>
          <a:p>
            <a:endParaRPr lang="en-US" dirty="0" smtClean="0"/>
          </a:p>
          <a:p>
            <a:r>
              <a:rPr lang="en-US" dirty="0" smtClean="0"/>
              <a:t>Initially released in 2013 and now in widespread use by cloud providers and enterprises.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It’s really an API and toolset that utilizes existing Linux facilities like </a:t>
            </a:r>
            <a:r>
              <a:rPr lang="en-US" dirty="0" err="1" smtClean="0"/>
              <a:t>cgroups</a:t>
            </a:r>
            <a:r>
              <a:rPr lang="en-US" dirty="0"/>
              <a:t> </a:t>
            </a:r>
            <a:r>
              <a:rPr lang="en-US" dirty="0" smtClean="0"/>
              <a:t>and namespaces.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wasn’t the first Linux-based container solution</a:t>
            </a:r>
          </a:p>
          <a:p>
            <a:pPr lvl="1"/>
            <a:r>
              <a:rPr lang="en-US" dirty="0" smtClean="0"/>
              <a:t>Google developed </a:t>
            </a:r>
            <a:r>
              <a:rPr lang="en-US" dirty="0" err="1" smtClean="0"/>
              <a:t>cgroups</a:t>
            </a:r>
            <a:r>
              <a:rPr lang="en-US" dirty="0" smtClean="0"/>
              <a:t> 10 years earlier</a:t>
            </a:r>
          </a:p>
          <a:p>
            <a:pPr lvl="1"/>
            <a:r>
              <a:rPr lang="en-US" dirty="0" err="1" smtClean="0"/>
              <a:t>OpenVZ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800" y="203418"/>
            <a:ext cx="2316367" cy="131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48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Docker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6879" cy="45010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Implemented as a client-server system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daemon (engine) runs on a host</a:t>
            </a:r>
          </a:p>
          <a:p>
            <a:pPr lvl="2"/>
            <a:r>
              <a:rPr lang="en-US" dirty="0" smtClean="0"/>
              <a:t>Daemon builds, runs, and manages containers.</a:t>
            </a:r>
          </a:p>
          <a:p>
            <a:pPr lvl="2"/>
            <a:endParaRPr lang="en-US" dirty="0" smtClean="0"/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CLI is the client app</a:t>
            </a:r>
          </a:p>
          <a:p>
            <a:pPr lvl="2"/>
            <a:r>
              <a:rPr lang="en-US" dirty="0" smtClean="0"/>
              <a:t>Takes user input and sends it to the daemon</a:t>
            </a:r>
          </a:p>
          <a:p>
            <a:pPr lvl="2"/>
            <a:r>
              <a:rPr lang="en-US" dirty="0" smtClean="0"/>
              <a:t>CLI can run on the host or a different machine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254" y="1600200"/>
            <a:ext cx="4426606" cy="281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6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13" y="807570"/>
            <a:ext cx="8681088" cy="4534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9995" y="5342235"/>
            <a:ext cx="1153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</a:p>
          <a:p>
            <a:r>
              <a:rPr lang="en-US" dirty="0" smtClean="0"/>
              <a:t>Stop</a:t>
            </a:r>
          </a:p>
          <a:p>
            <a:r>
              <a:rPr lang="en-US" dirty="0" smtClean="0"/>
              <a:t>Terminate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8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 smtClean="0"/>
          </a:p>
          <a:p>
            <a:r>
              <a:rPr lang="en-US" dirty="0" smtClean="0"/>
              <a:t>Dockers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3068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Host</a:t>
            </a:r>
            <a:r>
              <a:rPr lang="en-US" dirty="0" smtClean="0"/>
              <a:t>: machine running containers</a:t>
            </a:r>
          </a:p>
          <a:p>
            <a:endParaRPr lang="en-US" dirty="0" smtClean="0"/>
          </a:p>
          <a:p>
            <a:r>
              <a:rPr lang="en-US" b="1" dirty="0" smtClean="0"/>
              <a:t>Image</a:t>
            </a:r>
            <a:r>
              <a:rPr lang="en-US" dirty="0" smtClean="0"/>
              <a:t>: a read only template containing files and meta-data used to create containers</a:t>
            </a:r>
          </a:p>
          <a:p>
            <a:endParaRPr lang="en-US" dirty="0" smtClean="0"/>
          </a:p>
          <a:p>
            <a:r>
              <a:rPr lang="en-US" b="1" dirty="0" smtClean="0"/>
              <a:t>Container</a:t>
            </a:r>
            <a:r>
              <a:rPr lang="en-US" dirty="0" smtClean="0"/>
              <a:t>: an isolated application platform containing everything needed to run an application</a:t>
            </a:r>
          </a:p>
          <a:p>
            <a:endParaRPr lang="en-US" dirty="0" smtClean="0"/>
          </a:p>
          <a:p>
            <a:r>
              <a:rPr lang="en-US" b="1" dirty="0" smtClean="0"/>
              <a:t>Registry</a:t>
            </a:r>
            <a:r>
              <a:rPr lang="en-US" dirty="0" smtClean="0"/>
              <a:t>: a repository of images</a:t>
            </a:r>
          </a:p>
          <a:p>
            <a:endParaRPr lang="en-US" dirty="0" smtClean="0"/>
          </a:p>
          <a:p>
            <a:r>
              <a:rPr lang="en-US" b="1" dirty="0" smtClean="0"/>
              <a:t>Volume</a:t>
            </a:r>
            <a:r>
              <a:rPr lang="en-US" dirty="0" smtClean="0"/>
              <a:t>: data storage outside the container</a:t>
            </a:r>
          </a:p>
          <a:p>
            <a:endParaRPr lang="en-US" dirty="0" smtClean="0"/>
          </a:p>
          <a:p>
            <a:r>
              <a:rPr lang="en-US" b="1" dirty="0" err="1" smtClean="0"/>
              <a:t>Dockerfile</a:t>
            </a:r>
            <a:r>
              <a:rPr lang="en-US" dirty="0" smtClean="0"/>
              <a:t>: a script for creating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81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Image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431" y="2139409"/>
            <a:ext cx="2540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58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Container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Google Container Engine</a:t>
            </a:r>
          </a:p>
          <a:p>
            <a:r>
              <a:rPr lang="en-US" dirty="0" smtClean="0"/>
              <a:t>Microsoft Containers</a:t>
            </a:r>
          </a:p>
          <a:p>
            <a:r>
              <a:rPr lang="en-US" dirty="0" smtClean="0"/>
              <a:t>FreeBSD jails/ Solaris zones</a:t>
            </a:r>
          </a:p>
          <a:p>
            <a:r>
              <a:rPr lang="en-US" dirty="0" smtClean="0"/>
              <a:t>Some vendors offer “containers” that are really slimmed down VMs (</a:t>
            </a:r>
            <a:r>
              <a:rPr lang="en-US" dirty="0" err="1" smtClean="0"/>
              <a:t>VMWare</a:t>
            </a:r>
            <a:r>
              <a:rPr lang="en-US" dirty="0" smtClean="0"/>
              <a:t> Integrated Containers).</a:t>
            </a:r>
          </a:p>
          <a:p>
            <a:r>
              <a:rPr lang="en-US" dirty="0" err="1" smtClean="0"/>
              <a:t>Kubernetes</a:t>
            </a:r>
            <a:r>
              <a:rPr lang="en-US" dirty="0" smtClean="0"/>
              <a:t>: build and manage server clusters to quickly deploy containers</a:t>
            </a:r>
          </a:p>
          <a:p>
            <a:r>
              <a:rPr lang="en-US" dirty="0" smtClean="0"/>
              <a:t>Rancher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1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</a:t>
            </a:r>
            <a:r>
              <a:rPr lang="en-US" dirty="0" smtClean="0"/>
              <a:t>10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i="1" dirty="0" smtClean="0"/>
              <a:t>Web Operations Chapter </a:t>
            </a:r>
            <a:r>
              <a:rPr lang="en-US" i="1" dirty="0" smtClean="0"/>
              <a:t>4 &amp; 10</a:t>
            </a:r>
            <a:endParaRPr lang="en-US" i="1" dirty="0" smtClean="0"/>
          </a:p>
          <a:p>
            <a:r>
              <a:rPr lang="en-US" dirty="0" smtClean="0"/>
              <a:t>Read</a:t>
            </a:r>
            <a:r>
              <a:rPr lang="en-US" i="1" dirty="0" smtClean="0"/>
              <a:t> Practice of Cloud Systems Administration Chapter </a:t>
            </a:r>
            <a:r>
              <a:rPr lang="en-US" i="1" dirty="0" smtClean="0"/>
              <a:t>8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627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3964642"/>
            <a:ext cx="9144000" cy="28933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417638"/>
            <a:ext cx="9144000" cy="25470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Fragile IT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701902" y="2507203"/>
            <a:ext cx="1769986" cy="1023720"/>
            <a:chOff x="617216" y="1486380"/>
            <a:chExt cx="1769986" cy="10237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979" y="1486380"/>
              <a:ext cx="407916" cy="46972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17216" y="1956102"/>
              <a:ext cx="17699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Static website</a:t>
              </a:r>
            </a:p>
            <a:p>
              <a:r>
                <a:rPr lang="en-US" sz="1200" dirty="0" err="1" smtClean="0"/>
                <a:t>Nginx</a:t>
              </a:r>
              <a:r>
                <a:rPr lang="en-US" sz="1200" dirty="0" smtClean="0"/>
                <a:t> + bootstrap + </a:t>
              </a:r>
              <a:r>
                <a:rPr lang="en-US" sz="1200" dirty="0" err="1" smtClean="0"/>
                <a:t>jekyll</a:t>
              </a:r>
              <a:endParaRPr lang="en-US" sz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63836" y="2317809"/>
            <a:ext cx="1517137" cy="971375"/>
            <a:chOff x="2805843" y="2364665"/>
            <a:chExt cx="1517137" cy="9713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602" y="2364665"/>
              <a:ext cx="410803" cy="47304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805843" y="2782042"/>
              <a:ext cx="15171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Queue</a:t>
              </a:r>
            </a:p>
            <a:p>
              <a:r>
                <a:rPr lang="en-US" sz="1200" dirty="0" err="1" smtClean="0"/>
                <a:t>Redis</a:t>
              </a:r>
              <a:r>
                <a:rPr lang="en-US" sz="1200" dirty="0" smtClean="0"/>
                <a:t> + </a:t>
              </a:r>
              <a:r>
                <a:rPr lang="en-US" sz="1200" dirty="0" err="1" smtClean="0"/>
                <a:t>redis</a:t>
              </a:r>
              <a:r>
                <a:rPr lang="en-US" sz="1200" dirty="0" smtClean="0"/>
                <a:t>-sentinel</a:t>
              </a:r>
              <a:endParaRPr lang="en-US" sz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52183" y="1939918"/>
            <a:ext cx="1497676" cy="1023720"/>
            <a:chOff x="4952183" y="1417638"/>
            <a:chExt cx="1497676" cy="10237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9796" y="1417638"/>
              <a:ext cx="467613" cy="538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952183" y="1887360"/>
              <a:ext cx="149767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Analytics</a:t>
              </a:r>
            </a:p>
            <a:p>
              <a:r>
                <a:rPr lang="en-US" sz="1200" dirty="0" err="1" smtClean="0"/>
                <a:t>Hadoop</a:t>
              </a:r>
              <a:r>
                <a:rPr lang="en-US" sz="1200" dirty="0" smtClean="0"/>
                <a:t> + pig + spark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70910" y="2359682"/>
            <a:ext cx="2274982" cy="1009683"/>
            <a:chOff x="6932710" y="2364665"/>
            <a:chExt cx="2274982" cy="10096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6840" y="2364665"/>
              <a:ext cx="441561" cy="50846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32710" y="2820350"/>
              <a:ext cx="22749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Web API</a:t>
              </a:r>
            </a:p>
            <a:p>
              <a:r>
                <a:rPr lang="en-US" sz="1200" dirty="0" smtClean="0"/>
                <a:t>Python + flask + celery + </a:t>
              </a:r>
              <a:r>
                <a:rPr lang="en-US" sz="1200" dirty="0" err="1" smtClean="0"/>
                <a:t>postgres</a:t>
              </a:r>
              <a:endParaRPr lang="en-US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60729" y="5135365"/>
            <a:ext cx="1666367" cy="1365678"/>
            <a:chOff x="1127607" y="3957506"/>
            <a:chExt cx="1666367" cy="1365678"/>
          </a:xfrm>
        </p:grpSpPr>
        <p:pic>
          <p:nvPicPr>
            <p:cNvPr id="15" name="Picture 14" descr="Traditional-Servers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022" y="3957506"/>
              <a:ext cx="731520" cy="73152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127607" y="4676853"/>
              <a:ext cx="1666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Development</a:t>
              </a:r>
            </a:p>
            <a:p>
              <a:r>
                <a:rPr lang="en-US" dirty="0" smtClean="0"/>
                <a:t>Virtual machine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50772" y="4840599"/>
            <a:ext cx="1110926" cy="1088679"/>
            <a:chOff x="1127607" y="3957506"/>
            <a:chExt cx="1110926" cy="1088679"/>
          </a:xfrm>
        </p:grpSpPr>
        <p:pic>
          <p:nvPicPr>
            <p:cNvPr id="21" name="Picture 20" descr="Traditional-Servers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022" y="3957506"/>
              <a:ext cx="731520" cy="73152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127607" y="4676853"/>
              <a:ext cx="1110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QA server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553021" y="5399911"/>
            <a:ext cx="1217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Production</a:t>
            </a:r>
          </a:p>
          <a:p>
            <a:r>
              <a:rPr lang="en-US" dirty="0" smtClean="0"/>
              <a:t>servers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4016049" y="5679705"/>
            <a:ext cx="1317075" cy="1072467"/>
            <a:chOff x="1654009" y="5237215"/>
            <a:chExt cx="1317075" cy="1072467"/>
          </a:xfrm>
        </p:grpSpPr>
        <p:pic>
          <p:nvPicPr>
            <p:cNvPr id="29" name="Picture 28" descr="AWS-Cloud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6787" y="5237215"/>
              <a:ext cx="731520" cy="73152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654009" y="5940350"/>
              <a:ext cx="131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Public cloud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446901" y="4960358"/>
            <a:ext cx="1151953" cy="1365678"/>
            <a:chOff x="6449859" y="3871537"/>
            <a:chExt cx="1151953" cy="1365678"/>
          </a:xfrm>
        </p:grpSpPr>
        <p:pic>
          <p:nvPicPr>
            <p:cNvPr id="16" name="Picture 15" descr="AWS-Management-Consol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520" y="3871537"/>
              <a:ext cx="731520" cy="73152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6449859" y="4590884"/>
              <a:ext cx="11519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Developer</a:t>
              </a:r>
            </a:p>
            <a:p>
              <a:r>
                <a:rPr lang="en-US" dirty="0" smtClean="0"/>
                <a:t>laptop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10430" y="1417638"/>
            <a:ext cx="3510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different application </a:t>
            </a:r>
          </a:p>
          <a:p>
            <a:r>
              <a:rPr lang="en-US" sz="2400" dirty="0" smtClean="0"/>
              <a:t>stacks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698594" y="3998446"/>
            <a:ext cx="3331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different hardware </a:t>
            </a:r>
          </a:p>
          <a:p>
            <a:r>
              <a:rPr lang="en-US" sz="2400" dirty="0" smtClean="0"/>
              <a:t>environments</a:t>
            </a:r>
            <a:endParaRPr lang="en-US" sz="2400" dirty="0"/>
          </a:p>
        </p:txBody>
      </p:sp>
      <p:sp>
        <p:nvSpPr>
          <p:cNvPr id="40" name="Quad Arrow 39"/>
          <p:cNvSpPr/>
          <p:nvPr/>
        </p:nvSpPr>
        <p:spPr>
          <a:xfrm rot="2800557">
            <a:off x="4157340" y="3389822"/>
            <a:ext cx="1110969" cy="1149641"/>
          </a:xfrm>
          <a:prstGeom prst="quadArrow">
            <a:avLst>
              <a:gd name="adj1" fmla="val 10417"/>
              <a:gd name="adj2" fmla="val 15195"/>
              <a:gd name="adj3" fmla="val 2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Forum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339" y="4668391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4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Service Matrix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471001"/>
              </p:ext>
            </p:extLst>
          </p:nvPr>
        </p:nvGraphicFramePr>
        <p:xfrm>
          <a:off x="961434" y="1631301"/>
          <a:ext cx="7725366" cy="4037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561"/>
                <a:gridCol w="1287561"/>
                <a:gridCol w="1287561"/>
                <a:gridCol w="1287561"/>
                <a:gridCol w="1287561"/>
                <a:gridCol w="1287561"/>
              </a:tblGrid>
              <a:tr h="800389"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Static website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604010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Queue</a:t>
                      </a:r>
                    </a:p>
                    <a:p>
                      <a:endParaRPr lang="en-US" sz="1400" dirty="0" smtClean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604010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Analytics</a:t>
                      </a:r>
                    </a:p>
                    <a:p>
                      <a:endParaRPr lang="en-US" sz="1400" dirty="0" smtClean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604010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Web</a:t>
                      </a:r>
                      <a:r>
                        <a:rPr lang="en-US" sz="1400" baseline="0" dirty="0" smtClean="0"/>
                        <a:t> API</a:t>
                      </a:r>
                    </a:p>
                    <a:p>
                      <a:endParaRPr lang="en-US" sz="1400" baseline="0" dirty="0" smtClean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10425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Development VM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QA Server</a:t>
                      </a:r>
                      <a:endParaRPr 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 Cloud</a:t>
                      </a:r>
                      <a:endParaRPr 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Production servers</a:t>
                      </a:r>
                      <a:endParaRPr 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Developer laptop</a:t>
                      </a:r>
                      <a:endParaRPr 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0" y="1783121"/>
            <a:ext cx="407916" cy="4697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23" y="2554332"/>
            <a:ext cx="410803" cy="4730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1" y="3293121"/>
            <a:ext cx="407916" cy="4697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1" y="3985898"/>
            <a:ext cx="407915" cy="469721"/>
          </a:xfrm>
          <a:prstGeom prst="rect">
            <a:avLst/>
          </a:prstGeom>
        </p:spPr>
      </p:pic>
      <p:pic>
        <p:nvPicPr>
          <p:cNvPr id="10" name="Picture 9" descr="Traditional-Server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402" y="4937266"/>
            <a:ext cx="731520" cy="731520"/>
          </a:xfrm>
          <a:prstGeom prst="rect">
            <a:avLst/>
          </a:prstGeom>
        </p:spPr>
      </p:pic>
      <p:pic>
        <p:nvPicPr>
          <p:cNvPr id="11" name="Picture 10" descr="Traditional-Server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49" y="4937266"/>
            <a:ext cx="731520" cy="731520"/>
          </a:xfrm>
          <a:prstGeom prst="rect">
            <a:avLst/>
          </a:prstGeom>
        </p:spPr>
      </p:pic>
      <p:pic>
        <p:nvPicPr>
          <p:cNvPr id="12" name="Picture 11" descr="AWS-Clou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47" y="4937266"/>
            <a:ext cx="731520" cy="731520"/>
          </a:xfrm>
          <a:prstGeom prst="rect">
            <a:avLst/>
          </a:prstGeom>
        </p:spPr>
      </p:pic>
      <p:pic>
        <p:nvPicPr>
          <p:cNvPr id="13" name="Picture 12" descr="Forum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028" y="5056700"/>
            <a:ext cx="623308" cy="623308"/>
          </a:xfrm>
          <a:prstGeom prst="rect">
            <a:avLst/>
          </a:prstGeom>
        </p:spPr>
      </p:pic>
      <p:pic>
        <p:nvPicPr>
          <p:cNvPr id="14" name="Picture 13" descr="AWS-Management-Conso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774" y="5056700"/>
            <a:ext cx="623308" cy="62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3964642"/>
            <a:ext cx="9144000" cy="289335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417638"/>
            <a:ext cx="9144000" cy="254700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Transporting Cargo Pre-1960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0430" y="1417638"/>
            <a:ext cx="323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different products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698594" y="3998446"/>
            <a:ext cx="3300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different transport</a:t>
            </a:r>
          </a:p>
          <a:p>
            <a:r>
              <a:rPr lang="en-US" sz="2400" dirty="0" smtClean="0"/>
              <a:t>methods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05" y="1962394"/>
            <a:ext cx="1933767" cy="12868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458" y="1608370"/>
            <a:ext cx="1419604" cy="1063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129" y="2693371"/>
            <a:ext cx="1484195" cy="111171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1282" y="2740563"/>
            <a:ext cx="1599691" cy="1064522"/>
          </a:xfrm>
          <a:prstGeom prst="rect">
            <a:avLst/>
          </a:prstGeom>
        </p:spPr>
      </p:pic>
      <p:sp>
        <p:nvSpPr>
          <p:cNvPr id="40" name="Quad Arrow 39"/>
          <p:cNvSpPr/>
          <p:nvPr/>
        </p:nvSpPr>
        <p:spPr>
          <a:xfrm rot="2800557">
            <a:off x="4157340" y="3389822"/>
            <a:ext cx="1110969" cy="1149641"/>
          </a:xfrm>
          <a:prstGeom prst="quadArrow">
            <a:avLst>
              <a:gd name="adj1" fmla="val 10417"/>
              <a:gd name="adj2" fmla="val 15195"/>
              <a:gd name="adj3" fmla="val 22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6727" y="4499328"/>
            <a:ext cx="1415451" cy="141545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1220" y="5346541"/>
            <a:ext cx="1373434" cy="137343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1753" y="5037894"/>
            <a:ext cx="876885" cy="87688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3520" y="5472086"/>
            <a:ext cx="1157027" cy="115702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" y="5335447"/>
            <a:ext cx="1158663" cy="115866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6324" y="1733046"/>
            <a:ext cx="1359840" cy="110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7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Cargo Transport Matrix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735989"/>
              </p:ext>
            </p:extLst>
          </p:nvPr>
        </p:nvGraphicFramePr>
        <p:xfrm>
          <a:off x="866474" y="1631301"/>
          <a:ext cx="7725366" cy="461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561"/>
                <a:gridCol w="1287561"/>
                <a:gridCol w="1287561"/>
                <a:gridCol w="1287561"/>
                <a:gridCol w="1287561"/>
                <a:gridCol w="1287561"/>
              </a:tblGrid>
              <a:tr h="624034"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765778"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604010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604010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604010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endParaRPr lang="en-US" sz="1400" baseline="0" dirty="0" smtClean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sz="4000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10425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52" y="1631301"/>
            <a:ext cx="1004079" cy="6681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47" y="2413408"/>
            <a:ext cx="983252" cy="6543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767" y="3170862"/>
            <a:ext cx="800797" cy="5998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417" y="3800915"/>
            <a:ext cx="912032" cy="68314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0523" y="5384887"/>
            <a:ext cx="707341" cy="70734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2049" y="5421506"/>
            <a:ext cx="529892" cy="5298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9962" y="5519637"/>
            <a:ext cx="579642" cy="57964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4020" y="5302222"/>
            <a:ext cx="870793" cy="8707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4810" y="5293172"/>
            <a:ext cx="879843" cy="8798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8897" y="4552409"/>
            <a:ext cx="774558" cy="62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2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130601" y="4693698"/>
            <a:ext cx="759931" cy="7599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Intermodal Transport 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68" y="1453729"/>
            <a:ext cx="1468596" cy="9772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327" y="1557687"/>
            <a:ext cx="1228220" cy="9199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2129" y="1453729"/>
            <a:ext cx="1484195" cy="111171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0164" y="1605167"/>
            <a:ext cx="1082238" cy="72018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6727" y="5213662"/>
            <a:ext cx="1415451" cy="141545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8523" y="5346541"/>
            <a:ext cx="1373434" cy="137343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0164" y="5569674"/>
            <a:ext cx="876885" cy="87688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42327" y="5472086"/>
            <a:ext cx="1157027" cy="115702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" y="5335447"/>
            <a:ext cx="1158663" cy="11586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46783" y="1605167"/>
            <a:ext cx="1244678" cy="1009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05831" y="3124958"/>
            <a:ext cx="2080896" cy="15488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2262" y="2750124"/>
            <a:ext cx="30201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Intermodal shipping container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Shipping container sizes standardized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Can be loaded with almost any cargo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Supports wide variety of transport methods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601" y="2388767"/>
            <a:ext cx="759931" cy="75993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891817" y="2791157"/>
            <a:ext cx="30201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Can ship cars next to beans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Don’t need to worry about transitioning from ship to truck</a:t>
            </a:r>
          </a:p>
        </p:txBody>
      </p:sp>
    </p:spTree>
    <p:extLst>
      <p:ext uri="{BB962C8B-B14F-4D97-AF65-F5344CB8AC3E}">
        <p14:creationId xmlns:p14="http://schemas.microsoft.com/office/powerpoint/2010/main" val="166515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Intermodal Shipping Containers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0" y="1541173"/>
            <a:ext cx="3479800" cy="233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41173"/>
            <a:ext cx="3492500" cy="232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65600"/>
            <a:ext cx="3810000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500" y="4165600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8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Transport Solution: Containers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754400" y="1500010"/>
            <a:ext cx="1493580" cy="839054"/>
            <a:chOff x="617216" y="1486380"/>
            <a:chExt cx="1493580" cy="83905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979" y="1486380"/>
              <a:ext cx="407916" cy="46972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17216" y="1956102"/>
              <a:ext cx="1493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Static website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74040" y="1546563"/>
            <a:ext cx="812242" cy="786709"/>
            <a:chOff x="3068593" y="2364665"/>
            <a:chExt cx="812242" cy="78670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602" y="2364665"/>
              <a:ext cx="410803" cy="47304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068593" y="2782042"/>
              <a:ext cx="812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Queue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07725" y="1478839"/>
            <a:ext cx="1024026" cy="850937"/>
            <a:chOff x="5103393" y="1417638"/>
            <a:chExt cx="1024026" cy="85093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9796" y="1417638"/>
              <a:ext cx="467613" cy="538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03393" y="1899243"/>
              <a:ext cx="1024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Analytics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348916" y="1459134"/>
            <a:ext cx="989311" cy="879930"/>
            <a:chOff x="7171759" y="2364665"/>
            <a:chExt cx="989311" cy="87993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6840" y="2364665"/>
              <a:ext cx="441561" cy="50846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171759" y="2875263"/>
              <a:ext cx="989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Web API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7960" y="5246439"/>
            <a:ext cx="1666367" cy="1365678"/>
            <a:chOff x="1127607" y="3957506"/>
            <a:chExt cx="1666367" cy="1365678"/>
          </a:xfrm>
        </p:grpSpPr>
        <p:pic>
          <p:nvPicPr>
            <p:cNvPr id="15" name="Picture 14" descr="Traditional-Servers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022" y="3957506"/>
              <a:ext cx="731520" cy="73152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127607" y="4676853"/>
              <a:ext cx="1666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Development</a:t>
              </a:r>
            </a:p>
            <a:p>
              <a:r>
                <a:rPr lang="en-US" dirty="0" smtClean="0"/>
                <a:t>Virtual machine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88576" y="5246439"/>
            <a:ext cx="1110926" cy="1088679"/>
            <a:chOff x="1127607" y="3957506"/>
            <a:chExt cx="1110926" cy="1088679"/>
          </a:xfrm>
        </p:grpSpPr>
        <p:pic>
          <p:nvPicPr>
            <p:cNvPr id="21" name="Picture 20" descr="Traditional-Servers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022" y="3957506"/>
              <a:ext cx="731520" cy="73152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127607" y="4676853"/>
              <a:ext cx="1110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QA server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90650" y="5552941"/>
            <a:ext cx="1317075" cy="1072467"/>
            <a:chOff x="1654009" y="5237215"/>
            <a:chExt cx="1317075" cy="1072467"/>
          </a:xfrm>
        </p:grpSpPr>
        <p:pic>
          <p:nvPicPr>
            <p:cNvPr id="29" name="Picture 28" descr="AWS-Cloud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6787" y="5237215"/>
              <a:ext cx="731520" cy="73152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654009" y="5940350"/>
              <a:ext cx="131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Public cloud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726105" y="5262651"/>
            <a:ext cx="1151953" cy="1365678"/>
            <a:chOff x="6449859" y="3871537"/>
            <a:chExt cx="1151953" cy="1365678"/>
          </a:xfrm>
        </p:grpSpPr>
        <p:pic>
          <p:nvPicPr>
            <p:cNvPr id="16" name="Picture 15" descr="AWS-Management-Consol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520" y="3871537"/>
              <a:ext cx="731520" cy="73152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6449859" y="4590884"/>
              <a:ext cx="11519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Developer</a:t>
              </a:r>
            </a:p>
            <a:p>
              <a:r>
                <a:rPr lang="en-US" dirty="0" smtClean="0"/>
                <a:t>laptop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840914" y="5234266"/>
            <a:ext cx="1217889" cy="1377851"/>
            <a:chOff x="5553021" y="4668391"/>
            <a:chExt cx="1217889" cy="1377851"/>
          </a:xfrm>
        </p:grpSpPr>
        <p:sp>
          <p:nvSpPr>
            <p:cNvPr id="25" name="TextBox 24"/>
            <p:cNvSpPr txBox="1"/>
            <p:nvPr/>
          </p:nvSpPr>
          <p:spPr>
            <a:xfrm>
              <a:off x="5553021" y="5399911"/>
              <a:ext cx="12178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Production</a:t>
              </a:r>
            </a:p>
            <a:p>
              <a:r>
                <a:rPr lang="en-US" dirty="0" smtClean="0"/>
                <a:t>servers</a:t>
              </a:r>
              <a:endParaRPr lang="en-US" dirty="0"/>
            </a:p>
          </p:txBody>
        </p:sp>
        <p:pic>
          <p:nvPicPr>
            <p:cNvPr id="41" name="Picture 40" descr="Forums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8339" y="4668391"/>
              <a:ext cx="731520" cy="731520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6400" y="2432845"/>
            <a:ext cx="3238500" cy="25146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30601" y="2246325"/>
            <a:ext cx="759931" cy="75993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4130601" y="4793009"/>
            <a:ext cx="759931" cy="75993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2172" y="2637073"/>
            <a:ext cx="29648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container is the IT equivalent of a shipping container.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Encapsulates application stack in a lightweight and portable environment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6162176" y="2613312"/>
            <a:ext cx="2787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Can be manually composed using simple operations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Runs on almost any hardware platform using a modern OS kernel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748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</TotalTime>
  <Words>962</Words>
  <Application>Microsoft Macintosh PowerPoint</Application>
  <PresentationFormat>On-screen Show (4:3)</PresentationFormat>
  <Paragraphs>234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DevOps &amp; Cloud Infrastructure SEIS 665 Week 11</vt:lpstr>
      <vt:lpstr>Agenda</vt:lpstr>
      <vt:lpstr>Fragile IT</vt:lpstr>
      <vt:lpstr>IT Service Matrix</vt:lpstr>
      <vt:lpstr>Transporting Cargo Pre-1960</vt:lpstr>
      <vt:lpstr>Cargo Transport Matrix</vt:lpstr>
      <vt:lpstr>Intermodal Transport Solution</vt:lpstr>
      <vt:lpstr>Intermodal Shipping Containers</vt:lpstr>
      <vt:lpstr>IT Transport Solution: Containers</vt:lpstr>
      <vt:lpstr>Developer Benefits</vt:lpstr>
      <vt:lpstr>IT Operations benefits</vt:lpstr>
      <vt:lpstr>Separation of Concerns</vt:lpstr>
      <vt:lpstr>High Level Overview</vt:lpstr>
      <vt:lpstr>Low Level Overview</vt:lpstr>
      <vt:lpstr>Virtual Machines vs. Containers</vt:lpstr>
      <vt:lpstr>Container advantages over VMs</vt:lpstr>
      <vt:lpstr>Docker</vt:lpstr>
      <vt:lpstr>How Docker Works</vt:lpstr>
      <vt:lpstr>PowerPoint Presentation</vt:lpstr>
      <vt:lpstr>Docker Terms</vt:lpstr>
      <vt:lpstr>Docker Image</vt:lpstr>
      <vt:lpstr>Other Container Technologies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Week 11</dc:title>
  <dc:creator>Jason Baker</dc:creator>
  <cp:lastModifiedBy>Jason Baker</cp:lastModifiedBy>
  <cp:revision>36</cp:revision>
  <dcterms:created xsi:type="dcterms:W3CDTF">2016-04-27T16:52:20Z</dcterms:created>
  <dcterms:modified xsi:type="dcterms:W3CDTF">2016-04-29T23:16:36Z</dcterms:modified>
</cp:coreProperties>
</file>