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6" r:id="rId9"/>
    <p:sldId id="265" r:id="rId10"/>
    <p:sldId id="267" r:id="rId11"/>
    <p:sldId id="268" r:id="rId12"/>
    <p:sldId id="271" r:id="rId13"/>
    <p:sldId id="272" r:id="rId14"/>
    <p:sldId id="273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20" y="-5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E164-4364-3441-BA83-2CF3942ACF8D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564B-5465-F643-9660-26A7139A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75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E164-4364-3441-BA83-2CF3942ACF8D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564B-5465-F643-9660-26A7139A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10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E164-4364-3441-BA83-2CF3942ACF8D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564B-5465-F643-9660-26A7139A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31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E164-4364-3441-BA83-2CF3942ACF8D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564B-5465-F643-9660-26A7139A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E164-4364-3441-BA83-2CF3942ACF8D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564B-5465-F643-9660-26A7139A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81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E164-4364-3441-BA83-2CF3942ACF8D}" type="datetimeFigureOut">
              <a:rPr lang="en-US" smtClean="0"/>
              <a:t>5/4/16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564B-5465-F643-9660-26A7139A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57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E164-4364-3441-BA83-2CF3942ACF8D}" type="datetimeFigureOut">
              <a:rPr lang="en-US" smtClean="0"/>
              <a:t>5/4/16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564B-5465-F643-9660-26A7139A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09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E164-4364-3441-BA83-2CF3942ACF8D}" type="datetimeFigureOut">
              <a:rPr lang="en-US" smtClean="0"/>
              <a:t>5/4/16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564B-5465-F643-9660-26A7139A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05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E164-4364-3441-BA83-2CF3942ACF8D}" type="datetimeFigureOut">
              <a:rPr lang="en-US" smtClean="0"/>
              <a:t>5/4/16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564B-5465-F643-9660-26A7139A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05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E164-4364-3441-BA83-2CF3942ACF8D}" type="datetimeFigureOut">
              <a:rPr lang="en-US" smtClean="0"/>
              <a:t>5/4/16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564B-5465-F643-9660-26A7139A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24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E164-4364-3441-BA83-2CF3942ACF8D}" type="datetimeFigureOut">
              <a:rPr lang="en-US" smtClean="0"/>
              <a:t>5/4/16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564B-5465-F643-9660-26A7139A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72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0E164-4364-3441-BA83-2CF3942ACF8D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5564B-5465-F643-9660-26A7139A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55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term2.com" TargetMode="External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utty.org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 err="1"/>
              <a:t>DevOps</a:t>
            </a:r>
            <a:r>
              <a:rPr lang="en-US" sz="3600" dirty="0"/>
              <a:t> &amp; Cloud Infrastructure</a:t>
            </a:r>
            <a:br>
              <a:rPr lang="en-US" sz="3600" dirty="0"/>
            </a:br>
            <a:r>
              <a:rPr lang="en-US" sz="3600"/>
              <a:t>SEIS </a:t>
            </a:r>
            <a:r>
              <a:rPr lang="en-US" sz="3600" smtClean="0"/>
              <a:t>665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Week </a:t>
            </a:r>
            <a:r>
              <a:rPr lang="en-US" sz="3600" dirty="0" smtClean="0"/>
              <a:t>2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Jason Baker</a:t>
            </a:r>
          </a:p>
          <a:p>
            <a:pPr algn="l"/>
            <a:r>
              <a:rPr lang="en-US" dirty="0" smtClean="0"/>
              <a:t>Adjunct Instructor</a:t>
            </a:r>
          </a:p>
          <a:p>
            <a:pPr algn="l"/>
            <a:r>
              <a:rPr lang="en-US" dirty="0" smtClean="0"/>
              <a:t>Graduate Programs in Software</a:t>
            </a:r>
          </a:p>
          <a:p>
            <a:pPr algn="l"/>
            <a:r>
              <a:rPr lang="en-US" dirty="0" smtClean="0"/>
              <a:t>University of St. Thomas</a:t>
            </a:r>
          </a:p>
          <a:p>
            <a:pPr algn="l"/>
            <a:r>
              <a:rPr lang="en-US" dirty="0" smtClean="0"/>
              <a:t>St. Paul, MN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200" y="3274797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469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use Amazon Linux  running on AWS in this course</a:t>
            </a:r>
          </a:p>
          <a:p>
            <a:pPr lvl="1"/>
            <a:r>
              <a:rPr lang="en-US" dirty="0" smtClean="0"/>
              <a:t>Rolling release maintained in an AWS AMI</a:t>
            </a:r>
          </a:p>
          <a:p>
            <a:pPr lvl="1"/>
            <a:r>
              <a:rPr lang="en-US" dirty="0" smtClean="0"/>
              <a:t>Designed for the AWS ecosystem</a:t>
            </a:r>
          </a:p>
          <a:p>
            <a:pPr lvl="1"/>
            <a:r>
              <a:rPr lang="en-US" dirty="0" smtClean="0"/>
              <a:t>Based on Red Hat Enterprise Linux/ </a:t>
            </a:r>
            <a:r>
              <a:rPr lang="en-US" dirty="0" err="1" smtClean="0"/>
              <a:t>CentOS</a:t>
            </a:r>
            <a:endParaRPr lang="en-US" dirty="0" smtClean="0"/>
          </a:p>
          <a:p>
            <a:pPr lvl="1"/>
            <a:r>
              <a:rPr lang="en-US" dirty="0" smtClean="0"/>
              <a:t>Most basic OS concepts are the same across Linux distributions (i.e., Ubuntu, SUSE,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Key differences in package and service management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2557" t="28750" r="18881" b="25491"/>
          <a:stretch/>
        </p:blipFill>
        <p:spPr>
          <a:xfrm>
            <a:off x="6473952" y="310896"/>
            <a:ext cx="1673352" cy="130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949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Requirements:</a:t>
            </a:r>
          </a:p>
          <a:p>
            <a:pPr lvl="1"/>
            <a:r>
              <a:rPr lang="en-US" dirty="0" smtClean="0"/>
              <a:t>Amazon Linux EC2 micro instance running in a public subnet</a:t>
            </a:r>
          </a:p>
          <a:p>
            <a:pPr lvl="1"/>
            <a:r>
              <a:rPr lang="en-US" dirty="0" smtClean="0"/>
              <a:t>Public/Private access keys for the instance</a:t>
            </a:r>
          </a:p>
          <a:p>
            <a:pPr lvl="1"/>
            <a:r>
              <a:rPr lang="en-US" dirty="0" smtClean="0"/>
              <a:t>SSH Client</a:t>
            </a:r>
          </a:p>
          <a:p>
            <a:pPr lvl="2"/>
            <a:r>
              <a:rPr lang="en-US" dirty="0" smtClean="0"/>
              <a:t>Windows -&gt; </a:t>
            </a:r>
            <a:r>
              <a:rPr lang="en-US" dirty="0" err="1" smtClean="0"/>
              <a:t>PuTTY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www.putty.org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MacOS</a:t>
            </a:r>
            <a:r>
              <a:rPr lang="en-US" dirty="0" smtClean="0"/>
              <a:t> -&gt; Terminal (built-in) or iTerm2 (</a:t>
            </a:r>
            <a:r>
              <a:rPr lang="en-US" dirty="0" smtClean="0">
                <a:hlinkClick r:id="rId3"/>
              </a:rPr>
              <a:t>www.iterm2.com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Linux </a:t>
            </a:r>
            <a:r>
              <a:rPr lang="en-US" dirty="0" err="1" smtClean="0"/>
              <a:t>vm</a:t>
            </a:r>
            <a:r>
              <a:rPr lang="en-US" dirty="0" smtClean="0"/>
              <a:t> -&gt; </a:t>
            </a:r>
            <a:r>
              <a:rPr lang="en-US" dirty="0" err="1" smtClean="0"/>
              <a:t>xterm</a:t>
            </a:r>
            <a:r>
              <a:rPr lang="en-US" dirty="0" smtClean="0"/>
              <a:t> or other terminal</a:t>
            </a:r>
          </a:p>
          <a:p>
            <a:pPr lvl="2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2910" y="4605631"/>
            <a:ext cx="1365137" cy="136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09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Launching a Linux instance on AWS EC2</a:t>
            </a:r>
          </a:p>
          <a:p>
            <a:r>
              <a:rPr lang="en-US" dirty="0" smtClean="0"/>
              <a:t>Connecting to instance via terminal</a:t>
            </a:r>
          </a:p>
          <a:p>
            <a:pPr lvl="1"/>
            <a:r>
              <a:rPr lang="en-US" dirty="0" smtClean="0"/>
              <a:t>Mac &amp; Windows</a:t>
            </a:r>
          </a:p>
          <a:p>
            <a:r>
              <a:rPr lang="en-US" dirty="0" smtClean="0"/>
              <a:t>Linux Hands-on Guide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698" y="403586"/>
            <a:ext cx="1040731" cy="104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15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is designed to scale from teams of one to teams of thousands</a:t>
            </a:r>
          </a:p>
          <a:p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Flow is a popular workflow for categorizing work and controlling releases</a:t>
            </a:r>
          </a:p>
          <a:p>
            <a:pPr lvl="1"/>
            <a:r>
              <a:rPr lang="en-US" dirty="0" smtClean="0"/>
              <a:t>Not promoting this as the only or best </a:t>
            </a:r>
            <a:r>
              <a:rPr lang="en-US" dirty="0" err="1" smtClean="0"/>
              <a:t>Git</a:t>
            </a:r>
            <a:r>
              <a:rPr lang="en-US" dirty="0" smtClean="0"/>
              <a:t> workflow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Based around several branches:</a:t>
            </a:r>
          </a:p>
          <a:p>
            <a:pPr lvl="1"/>
            <a:r>
              <a:rPr lang="en-US" dirty="0" smtClean="0"/>
              <a:t>master = deployed code in production</a:t>
            </a:r>
          </a:p>
          <a:p>
            <a:pPr lvl="1"/>
            <a:r>
              <a:rPr lang="en-US" dirty="0" smtClean="0"/>
              <a:t>develop = current development code base</a:t>
            </a:r>
          </a:p>
          <a:p>
            <a:pPr lvl="1"/>
            <a:r>
              <a:rPr lang="en-US" dirty="0" smtClean="0"/>
              <a:t>feature = experimental code for specific feature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elease = point-in-time code release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otfixes = emergency fixes to production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196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39313" y="6313194"/>
            <a:ext cx="31638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http://</a:t>
            </a:r>
            <a:r>
              <a:rPr lang="en-US" sz="1000" dirty="0" err="1"/>
              <a:t>nvie.com</a:t>
            </a:r>
            <a:r>
              <a:rPr lang="en-US" sz="1000" dirty="0"/>
              <a:t>/posts/a-successful-</a:t>
            </a:r>
            <a:r>
              <a:rPr lang="en-US" sz="1000" dirty="0" err="1"/>
              <a:t>git</a:t>
            </a:r>
            <a:r>
              <a:rPr lang="en-US" sz="1000" dirty="0"/>
              <a:t>-branching-model/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1016000"/>
            <a:ext cx="7797800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026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Assignment 2: Linux and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Read </a:t>
            </a:r>
            <a:r>
              <a:rPr lang="en-US" dirty="0"/>
              <a:t>Practice of Cloud </a:t>
            </a:r>
            <a:r>
              <a:rPr lang="en-US" dirty="0" smtClean="0"/>
              <a:t>Systems </a:t>
            </a:r>
            <a:r>
              <a:rPr lang="en-US" smtClean="0"/>
              <a:t>Administration Chapter 1</a:t>
            </a:r>
            <a:endParaRPr lang="en-US" dirty="0" smtClean="0"/>
          </a:p>
          <a:p>
            <a:r>
              <a:rPr lang="en-US" dirty="0" smtClean="0"/>
              <a:t>Read Web Operations Chapter 15</a:t>
            </a:r>
          </a:p>
          <a:p>
            <a:r>
              <a:rPr lang="en-US" dirty="0" smtClean="0"/>
              <a:t>Finish reading Linux Hands-on Guide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800" dirty="0" smtClean="0"/>
              <a:t>** Remember to use Slack channel for questions! 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7857" y="3359263"/>
            <a:ext cx="1658320" cy="165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readings</a:t>
            </a:r>
          </a:p>
          <a:p>
            <a:r>
              <a:rPr lang="en-US" dirty="0" smtClean="0"/>
              <a:t>Linux fundamentals</a:t>
            </a:r>
            <a:endParaRPr lang="en-US" dirty="0"/>
          </a:p>
          <a:p>
            <a:r>
              <a:rPr lang="en-US" dirty="0" smtClean="0"/>
              <a:t>Package management</a:t>
            </a:r>
          </a:p>
          <a:p>
            <a:r>
              <a:rPr lang="en-US" dirty="0" smtClean="0"/>
              <a:t>Shell scripting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82" y="1600200"/>
            <a:ext cx="26416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628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617048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CSA Chapter 12: Automation</a:t>
            </a:r>
          </a:p>
          <a:p>
            <a:pPr lvl="1"/>
            <a:r>
              <a:rPr lang="en-US" dirty="0" smtClean="0"/>
              <a:t>Automation is a critical component of </a:t>
            </a:r>
            <a:r>
              <a:rPr lang="en-US" dirty="0" err="1" smtClean="0"/>
              <a:t>DevOps</a:t>
            </a:r>
            <a:r>
              <a:rPr lang="en-US" dirty="0" smtClean="0"/>
              <a:t> and modern IT practices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Example: Software build pipeline</a:t>
            </a:r>
          </a:p>
          <a:p>
            <a:pPr lvl="2"/>
            <a:r>
              <a:rPr lang="en-US" dirty="0" smtClean="0"/>
              <a:t>Changes are made to files in version control system</a:t>
            </a:r>
          </a:p>
          <a:p>
            <a:pPr lvl="2"/>
            <a:r>
              <a:rPr lang="en-US" dirty="0" smtClean="0"/>
              <a:t>New files picked up by software delivery platform and tested</a:t>
            </a:r>
          </a:p>
          <a:p>
            <a:pPr lvl="2"/>
            <a:r>
              <a:rPr lang="en-US" dirty="0" smtClean="0"/>
              <a:t>New files deployed to production systems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988" y="274637"/>
            <a:ext cx="2172126" cy="284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236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Automation approaches:</a:t>
            </a:r>
          </a:p>
          <a:p>
            <a:pPr lvl="1"/>
            <a:r>
              <a:rPr lang="en-US" dirty="0" smtClean="0"/>
              <a:t>Left-Over Principle: automate everything possible</a:t>
            </a:r>
          </a:p>
          <a:p>
            <a:pPr lvl="2"/>
            <a:r>
              <a:rPr lang="en-US" dirty="0" smtClean="0"/>
              <a:t>Easy/rare = manual </a:t>
            </a:r>
          </a:p>
          <a:p>
            <a:pPr lvl="2"/>
            <a:r>
              <a:rPr lang="en-US" dirty="0" smtClean="0"/>
              <a:t>Easy/frequent = automate</a:t>
            </a:r>
          </a:p>
          <a:p>
            <a:pPr lvl="2"/>
            <a:r>
              <a:rPr lang="en-US" dirty="0" smtClean="0"/>
              <a:t>Difficult/rare = manual (document)</a:t>
            </a:r>
          </a:p>
          <a:p>
            <a:pPr lvl="2"/>
            <a:r>
              <a:rPr lang="en-US" dirty="0" smtClean="0"/>
              <a:t>Difficult/frequent = automate (but maybe acquire)</a:t>
            </a:r>
          </a:p>
          <a:p>
            <a:pPr lvl="1"/>
            <a:r>
              <a:rPr lang="en-US" dirty="0" smtClean="0"/>
              <a:t>Compensatory Principle</a:t>
            </a:r>
          </a:p>
          <a:p>
            <a:pPr lvl="2"/>
            <a:r>
              <a:rPr lang="en-US" dirty="0" smtClean="0"/>
              <a:t>People aren’t infinitely versatile machines</a:t>
            </a:r>
          </a:p>
          <a:p>
            <a:pPr lvl="2"/>
            <a:r>
              <a:rPr lang="en-US" dirty="0" smtClean="0"/>
              <a:t>Machines do some things better than people and vice-versa</a:t>
            </a:r>
          </a:p>
          <a:p>
            <a:pPr lvl="2"/>
            <a:r>
              <a:rPr lang="en-US" dirty="0" smtClean="0"/>
              <a:t>Example: machines better at polling remote hosts every 5 minutes for performance metrics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890" y="439195"/>
            <a:ext cx="1781399" cy="145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114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Automation approaches:</a:t>
            </a:r>
          </a:p>
          <a:p>
            <a:pPr lvl="1"/>
            <a:r>
              <a:rPr lang="en-US" dirty="0" smtClean="0"/>
              <a:t>Complementarity Principle</a:t>
            </a:r>
          </a:p>
          <a:p>
            <a:pPr lvl="2"/>
            <a:r>
              <a:rPr lang="en-US" dirty="0" smtClean="0"/>
              <a:t>The more a system is automated, the less people understand how the system works</a:t>
            </a:r>
          </a:p>
          <a:p>
            <a:pPr lvl="2"/>
            <a:r>
              <a:rPr lang="en-US" dirty="0" smtClean="0"/>
              <a:t>Try to strike a balance between automation and future growth in learning</a:t>
            </a:r>
          </a:p>
          <a:p>
            <a:r>
              <a:rPr lang="en-US" dirty="0" smtClean="0"/>
              <a:t>Tool building vs. automation</a:t>
            </a:r>
          </a:p>
          <a:p>
            <a:pPr lvl="1"/>
            <a:r>
              <a:rPr lang="en-US" dirty="0" smtClean="0"/>
              <a:t>Tools improve a manual task so that it can be done better</a:t>
            </a:r>
          </a:p>
          <a:p>
            <a:pPr lvl="2"/>
            <a:r>
              <a:rPr lang="en-US" dirty="0" smtClean="0"/>
              <a:t>Self-service web interface allowing user to launch a new server</a:t>
            </a:r>
          </a:p>
          <a:p>
            <a:pPr lvl="1"/>
            <a:r>
              <a:rPr lang="en-US" dirty="0" smtClean="0"/>
              <a:t>Automation eliminates the need to perform a manual task</a:t>
            </a:r>
          </a:p>
          <a:p>
            <a:pPr lvl="2"/>
            <a:r>
              <a:rPr lang="en-US" dirty="0" smtClean="0"/>
              <a:t>Auto-scaling service that automatically launches a server based on predefined trigger</a:t>
            </a:r>
          </a:p>
        </p:txBody>
      </p:sp>
    </p:spTree>
    <p:extLst>
      <p:ext uri="{BB962C8B-B14F-4D97-AF65-F5344CB8AC3E}">
        <p14:creationId xmlns:p14="http://schemas.microsoft.com/office/powerpoint/2010/main" val="3933324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b="1" dirty="0" smtClean="0"/>
              <a:t>Help scaling</a:t>
            </a:r>
            <a:r>
              <a:rPr lang="en-US" dirty="0" smtClean="0"/>
              <a:t>: one person performs the work of many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Improve accuracy/ repeatability</a:t>
            </a:r>
            <a:r>
              <a:rPr lang="en-US" dirty="0" smtClean="0"/>
              <a:t>: perform task same way every time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Save time</a:t>
            </a:r>
            <a:r>
              <a:rPr lang="en-US" dirty="0" smtClean="0"/>
              <a:t>: perform task faster than human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Make processes safer</a:t>
            </a:r>
            <a:r>
              <a:rPr lang="en-US" dirty="0" smtClean="0"/>
              <a:t>: eliminate mistakes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Empower users</a:t>
            </a:r>
            <a:r>
              <a:rPr lang="en-US" dirty="0" smtClean="0"/>
              <a:t>: let’s less experienced people perform complex tasks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3468" y="274638"/>
            <a:ext cx="1883853" cy="188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385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Creating automation</a:t>
            </a:r>
          </a:p>
          <a:p>
            <a:pPr lvl="1"/>
            <a:r>
              <a:rPr lang="en-US" dirty="0" smtClean="0"/>
              <a:t>Majority of IT team’s time should be spent on automation</a:t>
            </a:r>
          </a:p>
          <a:p>
            <a:pPr lvl="1"/>
            <a:r>
              <a:rPr lang="en-US" dirty="0" smtClean="0"/>
              <a:t>Identify and fix the biggest bottleneck first (Theory of Constraints)</a:t>
            </a:r>
          </a:p>
          <a:p>
            <a:pPr lvl="1"/>
            <a:r>
              <a:rPr lang="en-US" dirty="0" smtClean="0"/>
              <a:t>Start small and work incrementally, don’t try to automate everything at once</a:t>
            </a:r>
          </a:p>
          <a:p>
            <a:r>
              <a:rPr lang="en-US" dirty="0" smtClean="0"/>
              <a:t>How to automate</a:t>
            </a:r>
          </a:p>
          <a:p>
            <a:pPr lvl="1"/>
            <a:r>
              <a:rPr lang="en-US" dirty="0" smtClean="0"/>
              <a:t>Shell scripts, scripting languages, configuration management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6217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History</a:t>
            </a:r>
          </a:p>
          <a:p>
            <a:pPr lvl="1"/>
            <a:r>
              <a:rPr lang="en-US" dirty="0" smtClean="0"/>
              <a:t>Started by Linus Torvalds in 1991</a:t>
            </a:r>
          </a:p>
          <a:p>
            <a:pPr lvl="1"/>
            <a:r>
              <a:rPr lang="en-US" dirty="0" smtClean="0"/>
              <a:t>Inspired by Unix, developed at AT&amp;T in 1970s</a:t>
            </a:r>
          </a:p>
          <a:p>
            <a:pPr lvl="1"/>
            <a:r>
              <a:rPr lang="en-US" dirty="0" smtClean="0"/>
              <a:t>Linux is not Unix, but uses same concepts</a:t>
            </a:r>
          </a:p>
          <a:p>
            <a:pPr lvl="1"/>
            <a:r>
              <a:rPr lang="en-US" dirty="0" smtClean="0"/>
              <a:t>Open Source Software (General Public License)</a:t>
            </a:r>
          </a:p>
          <a:p>
            <a:r>
              <a:rPr lang="en-US" dirty="0" smtClean="0"/>
              <a:t>Runs on cells phones to largest supercomputers</a:t>
            </a:r>
          </a:p>
          <a:p>
            <a:r>
              <a:rPr lang="en-US" dirty="0" smtClean="0"/>
              <a:t>Perfect for supporting service-based application architecture in the cloud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759" y="432268"/>
            <a:ext cx="1449139" cy="168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454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Linux?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ommon platform for modern distributed applications</a:t>
            </a:r>
          </a:p>
          <a:p>
            <a:pPr lvl="1"/>
            <a:r>
              <a:rPr lang="en-US" dirty="0" smtClean="0"/>
              <a:t>Automation starts at the command line, not the GUI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Caveat: It’s not possible to learn Linux in a few hours. </a:t>
            </a:r>
          </a:p>
          <a:p>
            <a:pPr lvl="1"/>
            <a:r>
              <a:rPr lang="en-US" dirty="0" smtClean="0"/>
              <a:t>Plan to invest meaningful time outside of class if you aren’t already familiar with it. 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7470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2230</TotalTime>
  <Words>705</Words>
  <Application>Microsoft Macintosh PowerPoint</Application>
  <PresentationFormat>On-screen Show (4:3)</PresentationFormat>
  <Paragraphs>114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DevOps &amp; Cloud Infrastructure SEIS 665 Week 2</vt:lpstr>
      <vt:lpstr>Agenda</vt:lpstr>
      <vt:lpstr>Automation</vt:lpstr>
      <vt:lpstr>Automation</vt:lpstr>
      <vt:lpstr>Automation</vt:lpstr>
      <vt:lpstr>Automation goals</vt:lpstr>
      <vt:lpstr>Automation</vt:lpstr>
      <vt:lpstr>Linux</vt:lpstr>
      <vt:lpstr>Linux</vt:lpstr>
      <vt:lpstr>Linux</vt:lpstr>
      <vt:lpstr>Linux Hands-on</vt:lpstr>
      <vt:lpstr>Linux Hands-on</vt:lpstr>
      <vt:lpstr>Git Flow</vt:lpstr>
      <vt:lpstr>PowerPoint Presentation</vt:lpstr>
      <vt:lpstr>Homework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SEIS 6XX IT Infrastructure</dc:title>
  <dc:creator>Jason Baker</dc:creator>
  <cp:lastModifiedBy>Jason Baker</cp:lastModifiedBy>
  <cp:revision>34</cp:revision>
  <dcterms:created xsi:type="dcterms:W3CDTF">2016-03-19T16:40:33Z</dcterms:created>
  <dcterms:modified xsi:type="dcterms:W3CDTF">2016-05-04T23:16:11Z</dcterms:modified>
</cp:coreProperties>
</file>