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30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303" r:id="rId15"/>
    <p:sldId id="304" r:id="rId16"/>
    <p:sldId id="270" r:id="rId17"/>
    <p:sldId id="271" r:id="rId18"/>
    <p:sldId id="272" r:id="rId19"/>
    <p:sldId id="273" r:id="rId20"/>
    <p:sldId id="274" r:id="rId21"/>
    <p:sldId id="279" r:id="rId22"/>
    <p:sldId id="280" r:id="rId23"/>
    <p:sldId id="281" r:id="rId24"/>
    <p:sldId id="282" r:id="rId25"/>
    <p:sldId id="283" r:id="rId26"/>
    <p:sldId id="275" r:id="rId27"/>
    <p:sldId id="276" r:id="rId28"/>
    <p:sldId id="302" r:id="rId29"/>
    <p:sldId id="277" r:id="rId30"/>
    <p:sldId id="284" r:id="rId31"/>
    <p:sldId id="285" r:id="rId32"/>
    <p:sldId id="286" r:id="rId33"/>
    <p:sldId id="287" r:id="rId34"/>
    <p:sldId id="289" r:id="rId35"/>
    <p:sldId id="290" r:id="rId36"/>
    <p:sldId id="288" r:id="rId37"/>
    <p:sldId id="291" r:id="rId38"/>
    <p:sldId id="305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00" r:id="rId47"/>
    <p:sldId id="299" r:id="rId48"/>
    <p:sldId id="27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1"/>
    <p:restoredTop sz="94654"/>
  </p:normalViewPr>
  <p:slideViewPr>
    <p:cSldViewPr snapToGrid="0" snapToObjects="1">
      <p:cViewPr varScale="1">
        <p:scale>
          <a:sx n="136" d="100"/>
          <a:sy n="136" d="100"/>
        </p:scale>
        <p:origin x="10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1276B-38BC-F24F-B36B-D23FB353AB8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62" y="5103930"/>
            <a:ext cx="4083616" cy="1069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SEIS </a:t>
            </a:r>
            <a:r>
              <a:rPr lang="en-US" sz="360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Week </a:t>
            </a:r>
            <a:r>
              <a:rPr lang="en-US" sz="3600" smtClean="0">
                <a:solidFill>
                  <a:prstClr val="black"/>
                </a:solidFill>
              </a:rPr>
              <a:t>3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7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Least load: LB monitors load of each server and sends requests to least loaded system</a:t>
            </a:r>
          </a:p>
          <a:p>
            <a:pPr lvl="2"/>
            <a:r>
              <a:rPr lang="en-US" dirty="0" smtClean="0"/>
              <a:t>Problem? What if least loaded system is actually malfunctioning in some way the LB cannot detect.</a:t>
            </a:r>
          </a:p>
          <a:p>
            <a:pPr lvl="2"/>
            <a:r>
              <a:rPr lang="en-US" dirty="0" smtClean="0"/>
              <a:t>Least loaded system could be quickly overwhelmed because </a:t>
            </a:r>
            <a:r>
              <a:rPr lang="en-US" dirty="0" err="1" smtClean="0"/>
              <a:t>avg</a:t>
            </a:r>
            <a:r>
              <a:rPr lang="en-US" dirty="0" smtClean="0"/>
              <a:t> load metrics lag behind requests (solution = slow start)</a:t>
            </a:r>
          </a:p>
          <a:p>
            <a:pPr lvl="1"/>
            <a:r>
              <a:rPr lang="en-US" dirty="0" smtClean="0"/>
              <a:t>Weighted round robin: servers are given specific weights so that higher-weighted servers receive a greater percentage of requests</a:t>
            </a:r>
          </a:p>
        </p:txBody>
      </p:sp>
    </p:spTree>
    <p:extLst>
      <p:ext uri="{BB962C8B-B14F-4D97-AF65-F5344CB8AC3E}">
        <p14:creationId xmlns:p14="http://schemas.microsoft.com/office/powerpoint/2010/main" val="295052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681" t="29206" r="1681" b="9019"/>
          <a:stretch/>
        </p:blipFill>
        <p:spPr>
          <a:xfrm>
            <a:off x="3243609" y="3784176"/>
            <a:ext cx="5655631" cy="27080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with multiple back-ends</a:t>
            </a:r>
          </a:p>
          <a:p>
            <a:pPr lvl="1"/>
            <a:r>
              <a:rPr lang="en-US" dirty="0" smtClean="0"/>
              <a:t>Server partitions request into multiple queries to backend systems and then aggregates responses</a:t>
            </a:r>
          </a:p>
          <a:p>
            <a:pPr lvl="1"/>
            <a:r>
              <a:rPr lang="en-US" dirty="0" smtClean="0"/>
              <a:t>Response impacted by highest latency</a:t>
            </a:r>
          </a:p>
          <a:p>
            <a:pPr lvl="1"/>
            <a:r>
              <a:rPr lang="en-US" dirty="0" smtClean="0"/>
              <a:t>Fan-in I/O challenges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47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tree</a:t>
            </a:r>
          </a:p>
          <a:p>
            <a:pPr lvl="1"/>
            <a:r>
              <a:rPr lang="en-US" dirty="0" smtClean="0"/>
              <a:t>Commonly used by distributed databases</a:t>
            </a:r>
          </a:p>
          <a:p>
            <a:pPr lvl="1"/>
            <a:r>
              <a:rPr lang="en-US" dirty="0" smtClean="0"/>
              <a:t>Found in services like Active Directory and DNS</a:t>
            </a:r>
          </a:p>
          <a:p>
            <a:pPr lvl="1"/>
            <a:r>
              <a:rPr lang="en-US" dirty="0" smtClean="0"/>
              <a:t>Main benefit is parallelization and reduced request latency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67" y="3956672"/>
            <a:ext cx="3023409" cy="25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distributed state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42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Large distributed systems need to store state (data that changes)</a:t>
            </a:r>
          </a:p>
          <a:p>
            <a:pPr lvl="1"/>
            <a:r>
              <a:rPr lang="en-US" dirty="0" smtClean="0"/>
              <a:t>Single database server will eventually run out of processing </a:t>
            </a:r>
            <a:r>
              <a:rPr lang="en-US" dirty="0" smtClean="0"/>
              <a:t>power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Solution: store data across multiple database </a:t>
            </a:r>
            <a:r>
              <a:rPr lang="en-US" dirty="0" smtClean="0"/>
              <a:t>servers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New problem: users reading old data from database servers that haven’t been updated yet (consistency problem)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84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Partition your database into multiple slices, called shards</a:t>
            </a:r>
          </a:p>
          <a:p>
            <a:endParaRPr lang="en-US" dirty="0" smtClean="0"/>
          </a:p>
          <a:p>
            <a:r>
              <a:rPr lang="en-US" dirty="0" smtClean="0"/>
              <a:t>Shards may be stored on separate servers</a:t>
            </a:r>
          </a:p>
          <a:p>
            <a:endParaRPr lang="en-US" dirty="0" smtClean="0"/>
          </a:p>
          <a:p>
            <a:r>
              <a:rPr lang="en-US" dirty="0" smtClean="0"/>
              <a:t>Shards distribute load horizontally, improving performance for some operations</a:t>
            </a:r>
          </a:p>
          <a:p>
            <a:pPr lvl="1"/>
            <a:r>
              <a:rPr lang="en-US" dirty="0" smtClean="0"/>
              <a:t>Improved write and indexing performance</a:t>
            </a:r>
          </a:p>
          <a:p>
            <a:pPr lvl="1"/>
            <a:r>
              <a:rPr lang="en-US" dirty="0" smtClean="0"/>
              <a:t>Potential challenges rebalancing data on shards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1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48" y="1509504"/>
            <a:ext cx="6990282" cy="48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8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 Eric Brewer in 1999</a:t>
            </a:r>
          </a:p>
          <a:p>
            <a:r>
              <a:rPr lang="en-US" dirty="0" smtClean="0"/>
              <a:t>It is not possible to build a distributed system that guarantees consistency, availability, and partition tolerance.</a:t>
            </a:r>
          </a:p>
          <a:p>
            <a:endParaRPr lang="en-US" dirty="0"/>
          </a:p>
          <a:p>
            <a:r>
              <a:rPr lang="en-US" dirty="0" smtClean="0"/>
              <a:t>You can only pick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 of the 3!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769" y="3273507"/>
            <a:ext cx="3049915" cy="32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All nodes see the same data at the same time</a:t>
            </a:r>
          </a:p>
          <a:p>
            <a:pPr lvl="1"/>
            <a:r>
              <a:rPr lang="en-US" dirty="0" smtClean="0"/>
              <a:t>Options: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pplication waits until all server nodes are updated (slow)</a:t>
            </a:r>
          </a:p>
          <a:p>
            <a:pPr lvl="2"/>
            <a:r>
              <a:rPr lang="en-US" dirty="0" smtClean="0"/>
              <a:t>Application reads data from an available server knowing data might be outdated (fast – eventual consistency)</a:t>
            </a:r>
          </a:p>
          <a:p>
            <a:pPr lvl="1"/>
            <a:r>
              <a:rPr lang="en-US" dirty="0" smtClean="0"/>
              <a:t>Apps where transactions are significant, like banks, need strong consistency</a:t>
            </a:r>
          </a:p>
          <a:p>
            <a:pPr lvl="1"/>
            <a:r>
              <a:rPr lang="en-US" dirty="0" smtClean="0"/>
              <a:t>Apps where speed is more important than data recency, like social media, leverage eventual consistency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024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Means that the system is accessible when a user makes a request. It’s up!</a:t>
            </a:r>
          </a:p>
          <a:p>
            <a:pPr lvl="1"/>
            <a:r>
              <a:rPr lang="en-US" dirty="0" smtClean="0"/>
              <a:t>We spread and replicate data on multiple servers to guarantee availability</a:t>
            </a:r>
          </a:p>
          <a:p>
            <a:pPr lvl="1"/>
            <a:r>
              <a:rPr lang="en-US" dirty="0" smtClean="0"/>
              <a:t>Can an application on a single server be available? Sure, but a single server isn’t a distributed architecture.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28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Partition tolerance</a:t>
            </a:r>
          </a:p>
          <a:p>
            <a:pPr lvl="1"/>
            <a:r>
              <a:rPr lang="en-US" dirty="0" smtClean="0"/>
              <a:t>The system continues to operate despite the failure of part of the system.</a:t>
            </a:r>
          </a:p>
          <a:p>
            <a:pPr lvl="1"/>
            <a:r>
              <a:rPr lang="en-US" dirty="0" smtClean="0"/>
              <a:t>Classic failure scenario: network link is severed between groups in a pool of servers, creating a partition (split-brain scenario)</a:t>
            </a:r>
          </a:p>
          <a:p>
            <a:pPr lvl="2"/>
            <a:r>
              <a:rPr lang="en-US" dirty="0" smtClean="0"/>
              <a:t>Can’t maintain consistency because writes to one partition cannot be communicated to other.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31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infrastructure </a:t>
            </a:r>
          </a:p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Vagrant</a:t>
            </a:r>
          </a:p>
        </p:txBody>
      </p:sp>
    </p:spTree>
    <p:extLst>
      <p:ext uri="{BB962C8B-B14F-4D97-AF65-F5344CB8AC3E}">
        <p14:creationId xmlns:p14="http://schemas.microsoft.com/office/powerpoint/2010/main" val="2704636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Q: Why is understanding CAP important? </a:t>
            </a:r>
          </a:p>
          <a:p>
            <a:pPr marL="0" indent="0">
              <a:buNone/>
            </a:pPr>
            <a:r>
              <a:rPr lang="en-US" dirty="0" smtClean="0"/>
              <a:t>A: Because it informs our design decisions when building highly distributed systems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Consistency &amp; Availability (Traditional RDMS)</a:t>
            </a:r>
          </a:p>
          <a:p>
            <a:pPr lvl="1"/>
            <a:r>
              <a:rPr lang="en-US" dirty="0" smtClean="0"/>
              <a:t>Consistency &amp; Partition Tolerance 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Availability &amp; Partition Tolerance (Dynamo)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051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Growth of </a:t>
            </a:r>
            <a:r>
              <a:rPr lang="en-US" dirty="0" err="1" smtClean="0"/>
              <a:t>NoSQL</a:t>
            </a:r>
            <a:r>
              <a:rPr lang="en-US" dirty="0" smtClean="0"/>
              <a:t> correlated to the growth of distributed systems</a:t>
            </a:r>
          </a:p>
          <a:p>
            <a:r>
              <a:rPr lang="en-US" dirty="0" smtClean="0"/>
              <a:t>Store data closer to the way it’s actually represented</a:t>
            </a:r>
          </a:p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= Not only SQL</a:t>
            </a:r>
          </a:p>
          <a:p>
            <a:r>
              <a:rPr lang="en-US" dirty="0" smtClean="0"/>
              <a:t>Several different types of </a:t>
            </a:r>
            <a:r>
              <a:rPr lang="en-US" dirty="0" err="1" smtClean="0"/>
              <a:t>NoSQL</a:t>
            </a:r>
            <a:r>
              <a:rPr lang="en-US" dirty="0" smtClean="0"/>
              <a:t> database, each solving different scaling issues</a:t>
            </a:r>
          </a:p>
          <a:p>
            <a:r>
              <a:rPr lang="en-US" dirty="0" smtClean="0"/>
              <a:t>Big data is a major scaling issue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approach is to shard the data</a:t>
            </a:r>
          </a:p>
          <a:p>
            <a:pPr lvl="1"/>
            <a:r>
              <a:rPr lang="en-US" dirty="0" err="1" smtClean="0"/>
              <a:t>Sharding</a:t>
            </a:r>
            <a:r>
              <a:rPr lang="en-US" dirty="0" smtClean="0"/>
              <a:t> = partitioning the data across multiple databases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538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Key/value</a:t>
            </a:r>
          </a:p>
          <a:p>
            <a:pPr lvl="1"/>
            <a:r>
              <a:rPr lang="en-US" dirty="0" smtClean="0"/>
              <a:t>Provide a key/value</a:t>
            </a:r>
          </a:p>
          <a:p>
            <a:pPr lvl="1"/>
            <a:r>
              <a:rPr lang="en-US" dirty="0" smtClean="0"/>
              <a:t>Query a key and get a value returned</a:t>
            </a:r>
          </a:p>
          <a:p>
            <a:pPr lvl="1"/>
            <a:r>
              <a:rPr lang="en-US" dirty="0" smtClean="0"/>
              <a:t>Based on hashing algorithm &amp; easy to shard</a:t>
            </a:r>
          </a:p>
          <a:p>
            <a:pPr lvl="1"/>
            <a:r>
              <a:rPr lang="en-US" dirty="0" smtClean="0"/>
              <a:t>Popular way to store web user sessions</a:t>
            </a:r>
          </a:p>
          <a:p>
            <a:pPr lvl="2"/>
            <a:r>
              <a:rPr lang="en-US" dirty="0" smtClean="0"/>
              <a:t>Key = </a:t>
            </a:r>
            <a:r>
              <a:rPr lang="en-US" dirty="0" err="1" smtClean="0"/>
              <a:t>sessionId</a:t>
            </a:r>
            <a:endParaRPr lang="en-US" dirty="0" smtClean="0"/>
          </a:p>
          <a:p>
            <a:pPr lvl="2"/>
            <a:r>
              <a:rPr lang="en-US" dirty="0" smtClean="0"/>
              <a:t>Value = serialized session object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31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Columnar</a:t>
            </a:r>
          </a:p>
          <a:p>
            <a:pPr lvl="1"/>
            <a:r>
              <a:rPr lang="en-US" dirty="0" smtClean="0"/>
              <a:t>Imaging pivoting a traditional database table</a:t>
            </a:r>
          </a:p>
          <a:p>
            <a:pPr lvl="1"/>
            <a:r>
              <a:rPr lang="en-US" dirty="0" smtClean="0"/>
              <a:t>Store columns instead of storing columns in sequential disk pages</a:t>
            </a:r>
          </a:p>
          <a:p>
            <a:pPr lvl="1"/>
            <a:r>
              <a:rPr lang="en-US" dirty="0" smtClean="0"/>
              <a:t>Super-fast tabulation-type operations (</a:t>
            </a:r>
            <a:r>
              <a:rPr lang="en-US" dirty="0" err="1" smtClean="0"/>
              <a:t>whats</a:t>
            </a:r>
            <a:r>
              <a:rPr lang="en-US" dirty="0" smtClean="0"/>
              <a:t> the total profit across all products in the company)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Hbase</a:t>
            </a:r>
            <a:r>
              <a:rPr lang="en-US" dirty="0" smtClean="0"/>
              <a:t>, Redshift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873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Store documents instead of individual atomic records</a:t>
            </a:r>
          </a:p>
          <a:p>
            <a:pPr lvl="1"/>
            <a:r>
              <a:rPr lang="en-US" dirty="0" smtClean="0"/>
              <a:t>Each document is stored in the form of </a:t>
            </a:r>
            <a:r>
              <a:rPr lang="en-US" dirty="0" err="1" smtClean="0"/>
              <a:t>Javascript</a:t>
            </a:r>
            <a:r>
              <a:rPr lang="en-US" dirty="0" smtClean="0"/>
              <a:t> Object Notation (JSON)</a:t>
            </a:r>
          </a:p>
          <a:p>
            <a:pPr lvl="1"/>
            <a:r>
              <a:rPr lang="en-US" dirty="0" smtClean="0"/>
              <a:t>Supports hierarchical and embedded data structures</a:t>
            </a:r>
          </a:p>
          <a:p>
            <a:pPr lvl="2"/>
            <a:r>
              <a:rPr lang="en-US" dirty="0" smtClean="0"/>
              <a:t>A person can have many addresses, each address is embedded in the document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8125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Stores data in nodes and edges of a graph</a:t>
            </a:r>
          </a:p>
          <a:p>
            <a:pPr lvl="1"/>
            <a:r>
              <a:rPr lang="en-US" dirty="0" smtClean="0"/>
              <a:t>Able to easily store and maintain complex relationships (social media)</a:t>
            </a:r>
          </a:p>
          <a:p>
            <a:pPr lvl="1"/>
            <a:r>
              <a:rPr lang="en-US" dirty="0" smtClean="0"/>
              <a:t>Example Neo4j</a:t>
            </a:r>
          </a:p>
          <a:p>
            <a:pPr lvl="1"/>
            <a:endParaRPr lang="en-US" dirty="0"/>
          </a:p>
          <a:p>
            <a:r>
              <a:rPr lang="en-US" dirty="0" smtClean="0"/>
              <a:t>If you are interested in </a:t>
            </a:r>
            <a:r>
              <a:rPr lang="en-US" dirty="0" err="1" smtClean="0"/>
              <a:t>NoSQL</a:t>
            </a:r>
            <a:r>
              <a:rPr lang="en-US" dirty="0" smtClean="0"/>
              <a:t>, take the Big Data Management course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5553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system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learned about the concept of coupling in the software engineering course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general, loose coupling is desirable</a:t>
            </a:r>
          </a:p>
          <a:p>
            <a:pPr lvl="1"/>
            <a:r>
              <a:rPr lang="en-US" dirty="0" smtClean="0"/>
              <a:t>Easier to maintain and replace components</a:t>
            </a:r>
          </a:p>
          <a:p>
            <a:pPr lvl="1"/>
            <a:r>
              <a:rPr lang="en-US" dirty="0" smtClean="0"/>
              <a:t>Fewer bugs and hidden dependencies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flexible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Loose coupling is highly desirable in distributed systems as well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338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Scaling performance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The speed of small systems cannot easily be translated to large distributed systems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etwork and disk I/O is orders of magnitude slower </a:t>
            </a:r>
            <a:r>
              <a:rPr lang="en-US" smtClean="0"/>
              <a:t>than CPU and </a:t>
            </a:r>
            <a:r>
              <a:rPr lang="en-US" dirty="0" smtClean="0"/>
              <a:t>memory access</a:t>
            </a:r>
          </a:p>
          <a:p>
            <a:pPr lvl="1"/>
            <a:r>
              <a:rPr lang="en-US" dirty="0" smtClean="0"/>
              <a:t>Be very wary of these kinds of requests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Slow request latencies are magnified at scale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493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381000"/>
            <a:ext cx="8102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08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 stack</a:t>
            </a:r>
            <a:r>
              <a:rPr lang="en-US" dirty="0" smtClean="0"/>
              <a:t>: combination of infrastructure, OS, and applications required to support a service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Before early 2000’s, a stack = 1 </a:t>
            </a:r>
            <a:r>
              <a:rPr lang="en-US" dirty="0" smtClean="0"/>
              <a:t>server/ 1 </a:t>
            </a:r>
            <a:r>
              <a:rPr lang="en-US" dirty="0" smtClean="0"/>
              <a:t>OS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053632" y="3005768"/>
            <a:ext cx="7036736" cy="2437440"/>
            <a:chOff x="735891" y="3175233"/>
            <a:chExt cx="7036736" cy="2437440"/>
          </a:xfrm>
        </p:grpSpPr>
        <p:sp>
          <p:nvSpPr>
            <p:cNvPr id="6" name="Rectangle 5"/>
            <p:cNvSpPr/>
            <p:nvPr/>
          </p:nvSpPr>
          <p:spPr>
            <a:xfrm>
              <a:off x="735892" y="4924203"/>
              <a:ext cx="7036733" cy="688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Compute/Storage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891" y="3175233"/>
              <a:ext cx="7036734" cy="688470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Software applications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5893" y="4083739"/>
              <a:ext cx="7036734" cy="688470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Operating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89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781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was last week’s assignment?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34" y="2136415"/>
            <a:ext cx="6603909" cy="34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80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Problem: It’s hard for IT organizations to determine the right-size server to support a required stack</a:t>
            </a:r>
          </a:p>
          <a:p>
            <a:pPr lvl="1"/>
            <a:r>
              <a:rPr lang="en-US" dirty="0" smtClean="0"/>
              <a:t>How much CPU, memory, and network?</a:t>
            </a:r>
          </a:p>
          <a:p>
            <a:pPr lvl="1"/>
            <a:r>
              <a:rPr lang="en-US" dirty="0" smtClean="0"/>
              <a:t>Selected server is either going to be oversized or undersized</a:t>
            </a:r>
          </a:p>
          <a:p>
            <a:pPr lvl="1"/>
            <a:r>
              <a:rPr lang="en-US" dirty="0" smtClean="0"/>
              <a:t>Common to see servers with 10% Avg. </a:t>
            </a:r>
            <a:r>
              <a:rPr lang="en-US" dirty="0" err="1" smtClean="0"/>
              <a:t>CPUutilization</a:t>
            </a:r>
            <a:r>
              <a:rPr lang="en-US" dirty="0" smtClean="0"/>
              <a:t>, 90% of system capacity wasted!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Problem: What happens when IT needs to move or upgrade stack to a bigger server?</a:t>
            </a:r>
          </a:p>
          <a:p>
            <a:pPr lvl="1"/>
            <a:r>
              <a:rPr lang="en-US" dirty="0" smtClean="0"/>
              <a:t>Painful process of building new server, installing applications and moving data (forklift upgrade)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920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Problem: How does IT partition one customer from another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Just buy another server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Expensive to scale when every stack needs a separate physical server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819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Computers basically just execute code statements and address memory</a:t>
            </a:r>
          </a:p>
          <a:p>
            <a:pPr lvl="1"/>
            <a:r>
              <a:rPr lang="en-US" dirty="0" smtClean="0"/>
              <a:t>Manipulating memory in the right patterns and sequences allows us to create operating systems and applications</a:t>
            </a:r>
          </a:p>
          <a:p>
            <a:pPr lvl="1"/>
            <a:r>
              <a:rPr lang="en-US" dirty="0" smtClean="0"/>
              <a:t>Program code can be designed to emulate a physical </a:t>
            </a:r>
            <a:r>
              <a:rPr lang="en-US" dirty="0" smtClean="0"/>
              <a:t>computer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“Virtualization turns hardware into software.”</a:t>
            </a:r>
          </a:p>
          <a:p>
            <a:pPr lvl="1"/>
            <a:r>
              <a:rPr lang="en-US" dirty="0" smtClean="0"/>
              <a:t>Allows us to run multiple operating systems and stacks of applications on a single physical server</a:t>
            </a:r>
          </a:p>
          <a:p>
            <a:pPr lvl="1"/>
            <a:r>
              <a:rPr lang="en-US" dirty="0" smtClean="0"/>
              <a:t>Multiple stacks have logical partitions from a process, memory, and networking perspective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857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4 things that </a:t>
            </a:r>
            <a:r>
              <a:rPr lang="en-US" dirty="0" smtClean="0"/>
              <a:t>accelerated adoption </a:t>
            </a:r>
            <a:r>
              <a:rPr lang="en-US" dirty="0" smtClean="0"/>
              <a:t>of x86 server-based virtualization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Faster, multi-socket CPU boards</a:t>
            </a:r>
          </a:p>
          <a:p>
            <a:pPr lvl="2"/>
            <a:r>
              <a:rPr lang="en-US" dirty="0" smtClean="0"/>
              <a:t>Powerful old mainframes supported virtualization, but Intel/AMD-based servers were not powerful enough until late 90’s.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Faster, cheaper </a:t>
            </a:r>
            <a:r>
              <a:rPr lang="en-US" dirty="0" smtClean="0"/>
              <a:t>memory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Faster network storage (NAS/Fiber-channel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Development of </a:t>
            </a:r>
            <a:r>
              <a:rPr lang="en-US" dirty="0" err="1" smtClean="0"/>
              <a:t>VMWare</a:t>
            </a:r>
            <a:r>
              <a:rPr lang="en-US" dirty="0" smtClean="0"/>
              <a:t> software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026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solves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Virtualization allows multiple stacks to run on one physical machine</a:t>
            </a:r>
          </a:p>
          <a:p>
            <a:pPr lvl="1"/>
            <a:r>
              <a:rPr lang="en-US" dirty="0" smtClean="0"/>
              <a:t>Increases average resource utilization from 10% to 80-90</a:t>
            </a:r>
            <a:r>
              <a:rPr lang="en-US" dirty="0" smtClean="0"/>
              <a:t>%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Reduces physical footprint of </a:t>
            </a:r>
            <a:r>
              <a:rPr lang="en-US" dirty="0" smtClean="0"/>
              <a:t>servers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Greener </a:t>
            </a:r>
            <a:r>
              <a:rPr lang="en-US" dirty="0" smtClean="0"/>
              <a:t>approach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Sometimes we call this phenomenon </a:t>
            </a:r>
            <a:r>
              <a:rPr lang="en-US" i="1" dirty="0" smtClean="0"/>
              <a:t>server compression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87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solves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Servers are turned into software</a:t>
            </a:r>
          </a:p>
          <a:p>
            <a:pPr lvl="1"/>
            <a:r>
              <a:rPr lang="en-US" dirty="0" smtClean="0"/>
              <a:t>It’s easier to move software around</a:t>
            </a:r>
          </a:p>
          <a:p>
            <a:pPr lvl="1"/>
            <a:r>
              <a:rPr lang="en-US" dirty="0" smtClean="0"/>
              <a:t>Easy to move a stack from an older physical server to a newer physical </a:t>
            </a:r>
            <a:r>
              <a:rPr lang="en-US" dirty="0" smtClean="0"/>
              <a:t>server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need to purchase a separate server for each customer because virtualization provides partitioning.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451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First, some definitions:</a:t>
            </a:r>
          </a:p>
          <a:p>
            <a:pPr lvl="1"/>
            <a:r>
              <a:rPr lang="en-US" b="1" dirty="0" smtClean="0"/>
              <a:t>Host machine</a:t>
            </a:r>
            <a:r>
              <a:rPr lang="en-US" dirty="0" smtClean="0"/>
              <a:t>: physical server that supports multiple </a:t>
            </a:r>
            <a:r>
              <a:rPr lang="en-US" dirty="0" smtClean="0"/>
              <a:t>stacks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Virtual machine</a:t>
            </a:r>
            <a:r>
              <a:rPr lang="en-US" dirty="0" smtClean="0"/>
              <a:t>: virtualized server instance running on a host machine (also known as an instance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Host OS</a:t>
            </a:r>
            <a:r>
              <a:rPr lang="en-US" dirty="0" smtClean="0"/>
              <a:t>: operating system running on a bare-metal </a:t>
            </a:r>
            <a:r>
              <a:rPr lang="en-US" dirty="0" smtClean="0"/>
              <a:t>server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Guest OS</a:t>
            </a:r>
            <a:r>
              <a:rPr lang="en-US" dirty="0" smtClean="0"/>
              <a:t>: operating system running on a virtual </a:t>
            </a:r>
            <a:r>
              <a:rPr lang="en-US" dirty="0" smtClean="0"/>
              <a:t>machine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Hypervisor</a:t>
            </a:r>
            <a:r>
              <a:rPr lang="en-US" dirty="0" smtClean="0"/>
              <a:t>: Software that emulates and manages the communication between virtual machines and the physical server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047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Hardware virtualization</a:t>
            </a:r>
          </a:p>
          <a:p>
            <a:pPr lvl="1"/>
            <a:r>
              <a:rPr lang="en-US" dirty="0" smtClean="0"/>
              <a:t>Part of physical server dedicated to a specific stack</a:t>
            </a:r>
          </a:p>
          <a:p>
            <a:pPr lvl="1"/>
            <a:r>
              <a:rPr lang="en-US" dirty="0" smtClean="0"/>
              <a:t>Big expensive mainframe-type </a:t>
            </a:r>
            <a:r>
              <a:rPr lang="en-US" dirty="0" smtClean="0"/>
              <a:t>systems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86" y="3570079"/>
            <a:ext cx="5291383" cy="295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28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virtualization</a:t>
            </a:r>
          </a:p>
          <a:p>
            <a:pPr lvl="1"/>
            <a:r>
              <a:rPr lang="en-US" dirty="0"/>
              <a:t>Type 1 Hypervisor</a:t>
            </a:r>
          </a:p>
          <a:p>
            <a:pPr lvl="2"/>
            <a:r>
              <a:rPr lang="en-US" dirty="0"/>
              <a:t>Runs on top of the bare-metal server and sits between hardware and operating systems in the stacks</a:t>
            </a:r>
          </a:p>
          <a:p>
            <a:pPr lvl="2"/>
            <a:r>
              <a:rPr lang="en-US" dirty="0"/>
              <a:t>Examples: VMWare ESX, Microsoft Virtual Server, </a:t>
            </a:r>
            <a:r>
              <a:rPr lang="en-US" dirty="0" smtClean="0"/>
              <a:t>Xen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Type 2 Hypervisor</a:t>
            </a:r>
          </a:p>
          <a:p>
            <a:pPr lvl="2"/>
            <a:r>
              <a:rPr lang="en-US" dirty="0"/>
              <a:t>Runs on top of an operating system</a:t>
            </a:r>
          </a:p>
          <a:p>
            <a:pPr lvl="2"/>
            <a:r>
              <a:rPr lang="en-US" dirty="0"/>
              <a:t>Easy installation</a:t>
            </a:r>
          </a:p>
          <a:p>
            <a:pPr lvl="2"/>
            <a:r>
              <a:rPr lang="en-US" dirty="0"/>
              <a:t>Example: Oracle </a:t>
            </a:r>
            <a:r>
              <a:rPr lang="en-US" dirty="0" err="1"/>
              <a:t>VirtualBox</a:t>
            </a:r>
            <a:r>
              <a:rPr lang="en-US" dirty="0"/>
              <a:t>, VMWare 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71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Type </a:t>
            </a:r>
            <a:r>
              <a:rPr lang="en-US" dirty="0" smtClean="0"/>
              <a:t>1 vs. Type 2</a:t>
            </a:r>
          </a:p>
          <a:p>
            <a:pPr lvl="2"/>
            <a:r>
              <a:rPr lang="en-US" dirty="0" smtClean="0"/>
              <a:t>Type 1 provides higher performance &amp; </a:t>
            </a:r>
            <a:r>
              <a:rPr lang="en-US" dirty="0" smtClean="0"/>
              <a:t>security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Full virtualization vs. </a:t>
            </a:r>
            <a:r>
              <a:rPr lang="en-US" dirty="0" err="1" smtClean="0"/>
              <a:t>Paravirtualization</a:t>
            </a:r>
            <a:endParaRPr lang="en-US" dirty="0" smtClean="0"/>
          </a:p>
          <a:p>
            <a:pPr lvl="2"/>
            <a:r>
              <a:rPr lang="en-US" dirty="0" smtClean="0"/>
              <a:t>Full virtualization = guest operating systems are not “aware” that they are being </a:t>
            </a:r>
            <a:r>
              <a:rPr lang="en-US" dirty="0" smtClean="0"/>
              <a:t>virtualized</a:t>
            </a:r>
          </a:p>
          <a:p>
            <a:pPr lvl="2"/>
            <a:endParaRPr lang="en-US" dirty="0" smtClean="0"/>
          </a:p>
          <a:p>
            <a:pPr lvl="2"/>
            <a:r>
              <a:rPr lang="en-US" dirty="0" err="1" smtClean="0"/>
              <a:t>Paravirtualization</a:t>
            </a:r>
            <a:r>
              <a:rPr lang="en-US" dirty="0" smtClean="0"/>
              <a:t> </a:t>
            </a:r>
            <a:r>
              <a:rPr lang="en-US" dirty="0" smtClean="0"/>
              <a:t>= guest operating system are “aware” of virtualization and have special kernel </a:t>
            </a:r>
            <a:r>
              <a:rPr lang="en-US" dirty="0" smtClean="0"/>
              <a:t>modifications</a:t>
            </a:r>
          </a:p>
          <a:p>
            <a:pPr lvl="3"/>
            <a:r>
              <a:rPr lang="en-US" dirty="0" smtClean="0"/>
              <a:t>better </a:t>
            </a:r>
            <a:r>
              <a:rPr lang="en-US" dirty="0" smtClean="0"/>
              <a:t>performance than full </a:t>
            </a:r>
            <a:r>
              <a:rPr lang="en-US" dirty="0" smtClean="0"/>
              <a:t>virtualization in past years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4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where we’ve been</a:t>
            </a:r>
          </a:p>
          <a:p>
            <a:pPr lvl="2"/>
            <a:r>
              <a:rPr lang="en-US" dirty="0" smtClean="0"/>
              <a:t>Mainframes presenting applications via direct terminals</a:t>
            </a:r>
          </a:p>
          <a:p>
            <a:pPr lvl="2"/>
            <a:r>
              <a:rPr lang="en-US" dirty="0" smtClean="0"/>
              <a:t>Personal computers running desktop applications</a:t>
            </a:r>
          </a:p>
          <a:p>
            <a:pPr lvl="2"/>
            <a:r>
              <a:rPr lang="en-US" dirty="0" smtClean="0"/>
              <a:t>Client-server applications (thick client &lt;-&gt; database)</a:t>
            </a:r>
          </a:p>
          <a:p>
            <a:pPr lvl="2"/>
            <a:r>
              <a:rPr lang="en-US" dirty="0" smtClean="0"/>
              <a:t>Web applications (thin client &lt;-&gt; </a:t>
            </a:r>
            <a:r>
              <a:rPr lang="en-US" dirty="0" err="1" smtClean="0"/>
              <a:t>middleware+db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Distributed applications (highly scaled in the cloud)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Distributed apps are broken into small components which can be individually scaled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2115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OS Partitioning</a:t>
            </a:r>
          </a:p>
          <a:p>
            <a:pPr lvl="1"/>
            <a:r>
              <a:rPr lang="en-US" dirty="0" smtClean="0"/>
              <a:t>Host (or guest) operating system can partition out processes, memory, and scheduling to emulate a separate OS </a:t>
            </a:r>
            <a:r>
              <a:rPr lang="en-US" dirty="0" smtClean="0"/>
              <a:t>environment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Separate OS environments all use same kernel</a:t>
            </a:r>
          </a:p>
          <a:p>
            <a:pPr lvl="2"/>
            <a:r>
              <a:rPr lang="en-US" dirty="0" smtClean="0"/>
              <a:t>If host is Linux then all “guests” are </a:t>
            </a:r>
            <a:r>
              <a:rPr lang="en-US" dirty="0" smtClean="0"/>
              <a:t>Linux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Example: </a:t>
            </a:r>
            <a:r>
              <a:rPr lang="en-US" dirty="0" smtClean="0"/>
              <a:t>Docker containers</a:t>
            </a:r>
            <a:endParaRPr lang="en-US" dirty="0" smtClean="0"/>
          </a:p>
          <a:p>
            <a:pPr lvl="2"/>
            <a:r>
              <a:rPr lang="en-US" dirty="0" smtClean="0"/>
              <a:t>We will cover this later in the course</a:t>
            </a:r>
            <a:r>
              <a:rPr lang="en-US" dirty="0" smtClean="0"/>
              <a:t>.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06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virtualization is predominant form of virtualized </a:t>
            </a:r>
            <a:r>
              <a:rPr lang="en-US" dirty="0" smtClean="0"/>
              <a:t>infrastructure</a:t>
            </a:r>
            <a:endParaRPr lang="en-US" dirty="0" smtClean="0"/>
          </a:p>
          <a:p>
            <a:pPr lvl="1"/>
            <a:r>
              <a:rPr lang="en-US" dirty="0" smtClean="0"/>
              <a:t>Most servers in enterprises are now virtualized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2409"/>
          <a:stretch/>
        </p:blipFill>
        <p:spPr>
          <a:xfrm>
            <a:off x="2386109" y="3333551"/>
            <a:ext cx="4106862" cy="34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12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Other forms of virtualized infrastructure:</a:t>
            </a:r>
          </a:p>
          <a:p>
            <a:pPr lvl="1"/>
            <a:r>
              <a:rPr lang="en-US" dirty="0" smtClean="0"/>
              <a:t>Virtual Desktop Infrastructure (VDI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Storage virtualization: pooling together storage devices from disparate vendors and presenting as a single </a:t>
            </a:r>
            <a:r>
              <a:rPr lang="en-US" dirty="0" smtClean="0"/>
              <a:t>device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Network virtualization: replace physical switches and firewalls with software (AWS VPC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Software Defined Networking (SDN)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05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VirtualBox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Hypervisor for x86 systems originally developed by </a:t>
            </a:r>
            <a:r>
              <a:rPr lang="en-US" dirty="0" err="1" smtClean="0"/>
              <a:t>Innotek</a:t>
            </a:r>
            <a:r>
              <a:rPr lang="en-US" dirty="0" smtClean="0"/>
              <a:t>, acquired by Sun, acquired by </a:t>
            </a:r>
            <a:r>
              <a:rPr lang="en-US" dirty="0" smtClean="0"/>
              <a:t>Oracle</a:t>
            </a:r>
          </a:p>
          <a:p>
            <a:endParaRPr lang="en-US" dirty="0" smtClean="0"/>
          </a:p>
          <a:p>
            <a:r>
              <a:rPr lang="en-US" dirty="0" smtClean="0"/>
              <a:t>Core package is open source, extensions are licensed by Oracle for personal/educational </a:t>
            </a:r>
            <a:r>
              <a:rPr lang="en-US" dirty="0" smtClean="0"/>
              <a:t>use.</a:t>
            </a:r>
          </a:p>
          <a:p>
            <a:endParaRPr lang="en-US" dirty="0" smtClean="0"/>
          </a:p>
          <a:p>
            <a:r>
              <a:rPr lang="en-US" dirty="0" smtClean="0"/>
              <a:t>Not quite as fast as </a:t>
            </a:r>
            <a:r>
              <a:rPr lang="en-US" dirty="0" smtClean="0"/>
              <a:t>commercial </a:t>
            </a:r>
            <a:r>
              <a:rPr lang="en-US" dirty="0" smtClean="0"/>
              <a:t>offerings like VMWare Fusion, but good enough for </a:t>
            </a:r>
            <a:r>
              <a:rPr lang="en-US" dirty="0" smtClean="0"/>
              <a:t>dev/testing.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7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Box Hands 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" t="2393" r="47779" b="2393"/>
          <a:stretch/>
        </p:blipFill>
        <p:spPr>
          <a:xfrm>
            <a:off x="2176310" y="1417638"/>
            <a:ext cx="429768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1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Creating virtual machines is time-consuming, repetitive, and mistake prone</a:t>
            </a:r>
          </a:p>
          <a:p>
            <a:pPr lvl="1"/>
            <a:r>
              <a:rPr lang="en-US" dirty="0" smtClean="0"/>
              <a:t>Imagine writing code and needing to stand up a test environment several times a </a:t>
            </a:r>
            <a:r>
              <a:rPr lang="en-US" dirty="0" smtClean="0"/>
              <a:t>day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Need to share a virtual machine with other team members, clients, or the market (do they need to download a large virtual machine image</a:t>
            </a:r>
            <a:r>
              <a:rPr lang="en-US" dirty="0" smtClean="0"/>
              <a:t>?)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Vagrant automates the creation of virtual machines</a:t>
            </a:r>
            <a:r>
              <a:rPr lang="en-US" dirty="0"/>
              <a:t> </a:t>
            </a:r>
            <a:r>
              <a:rPr lang="en-US" dirty="0" smtClean="0"/>
              <a:t>(configuration management)</a:t>
            </a:r>
          </a:p>
          <a:p>
            <a:pPr lvl="1"/>
            <a:r>
              <a:rPr lang="en-US" dirty="0" smtClean="0"/>
              <a:t>Create one or entire group of machines</a:t>
            </a:r>
          </a:p>
        </p:txBody>
      </p:sp>
    </p:spTree>
    <p:extLst>
      <p:ext uri="{BB962C8B-B14F-4D97-AF65-F5344CB8AC3E}">
        <p14:creationId xmlns:p14="http://schemas.microsoft.com/office/powerpoint/2010/main" val="17659592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44" y="1417638"/>
            <a:ext cx="6489173" cy="51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14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Hands-on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50" b="11360"/>
          <a:stretch/>
        </p:blipFill>
        <p:spPr>
          <a:xfrm>
            <a:off x="3074212" y="2422509"/>
            <a:ext cx="2939242" cy="25963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69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67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3</a:t>
            </a:r>
          </a:p>
          <a:p>
            <a:r>
              <a:rPr lang="en-US" dirty="0" smtClean="0"/>
              <a:t>Read Practice of Cloud Systems Administration Chapter 3</a:t>
            </a:r>
          </a:p>
          <a:p>
            <a:r>
              <a:rPr lang="en-US" dirty="0" smtClean="0"/>
              <a:t>Read Ov</a:t>
            </a:r>
            <a:r>
              <a:rPr lang="en-US" i="1" dirty="0" smtClean="0"/>
              <a:t>erview of Amazon Web Services </a:t>
            </a:r>
            <a:r>
              <a:rPr lang="en-US" dirty="0" smtClean="0"/>
              <a:t>(December 2015)</a:t>
            </a:r>
          </a:p>
        </p:txBody>
      </p:sp>
    </p:spTree>
    <p:extLst>
      <p:ext uri="{BB962C8B-B14F-4D97-AF65-F5344CB8AC3E}">
        <p14:creationId xmlns:p14="http://schemas.microsoft.com/office/powerpoint/2010/main" val="274679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Up vs. 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584" b="10493"/>
          <a:stretch/>
        </p:blipFill>
        <p:spPr>
          <a:xfrm>
            <a:off x="520700" y="1572768"/>
            <a:ext cx="81026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2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Distributed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Single large webserver vs. many small webservers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09873"/>
              </p:ext>
            </p:extLst>
          </p:nvPr>
        </p:nvGraphicFramePr>
        <p:xfrm>
          <a:off x="1348605" y="2787308"/>
          <a:ext cx="60960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large s</a:t>
                      </a:r>
                      <a:r>
                        <a:rPr lang="en-US" dirty="0" smtClean="0"/>
                        <a:t>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small servers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maintain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Difficult to maintain, need to sync content and handle performance 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Finite amount of processing, memory &amp;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Unlimited* amount of processing, memory &amp;</a:t>
                      </a:r>
                      <a:r>
                        <a:rPr lang="en-US" baseline="0" dirty="0" smtClean="0"/>
                        <a:t> I/O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</a:t>
                      </a:r>
                      <a:r>
                        <a:rPr lang="en-US" baseline="0" dirty="0" smtClean="0"/>
                        <a:t> no special application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needs to support</a:t>
                      </a:r>
                      <a:r>
                        <a:rPr lang="en-US" baseline="0" dirty="0" smtClean="0"/>
                        <a:t> distributed deployment architecture (stateless, ephemeral, etc.)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48605" y="5987663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Nothing is really unlimited </a:t>
            </a:r>
            <a:r>
              <a:rPr lang="en-US" sz="1200" dirty="0" smtClean="0">
                <a:sym typeface="Wingdings"/>
              </a:rPr>
              <a:t>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400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balancer with backend servers</a:t>
            </a:r>
          </a:p>
          <a:p>
            <a:pPr lvl="1"/>
            <a:r>
              <a:rPr lang="en-US" dirty="0" smtClean="0"/>
              <a:t>LB coordinates communication between users and servers</a:t>
            </a:r>
          </a:p>
          <a:p>
            <a:pPr lvl="1"/>
            <a:r>
              <a:rPr lang="en-US" dirty="0" smtClean="0"/>
              <a:t>LB watches the health of servers and dynamically re-routes requests to maintain high availability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200" y="4170383"/>
            <a:ext cx="4510446" cy="23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5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LB eliminates single-point-of-failure with servers, but what about LB itself?</a:t>
            </a:r>
          </a:p>
          <a:p>
            <a:pPr lvl="1"/>
            <a:r>
              <a:rPr lang="en-US" dirty="0" smtClean="0"/>
              <a:t>Now we need redundant LB (and switches and firewalls and routers…)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216" y="3147507"/>
            <a:ext cx="3636029" cy="33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3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LB can use a variety of algorithms to determine which server handles a request</a:t>
            </a:r>
          </a:p>
          <a:p>
            <a:pPr lvl="1"/>
            <a:r>
              <a:rPr lang="en-US" dirty="0" smtClean="0"/>
              <a:t>Random: each incoming request is sent to a random server in the pool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Round-robin: each incoming request is sent to a different server in a predetermined order (sometimes referred to as </a:t>
            </a:r>
            <a:r>
              <a:rPr lang="en-US" i="1" dirty="0" smtClean="0"/>
              <a:t>spray-and-pray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521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1906</Words>
  <Application>Microsoft Macintosh PowerPoint</Application>
  <PresentationFormat>On-screen Show (4:3)</PresentationFormat>
  <Paragraphs>336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Calibri</vt:lpstr>
      <vt:lpstr>Wingdings</vt:lpstr>
      <vt:lpstr>Arial</vt:lpstr>
      <vt:lpstr>Office Theme</vt:lpstr>
      <vt:lpstr>DevOps &amp; Cloud Infrastructure SEIS 665 Week 3</vt:lpstr>
      <vt:lpstr>Agenda</vt:lpstr>
      <vt:lpstr>PowerPoint Presentation</vt:lpstr>
      <vt:lpstr>Distributed infrastructure</vt:lpstr>
      <vt:lpstr>Scale Up vs. Out</vt:lpstr>
      <vt:lpstr>Managing Distributed infrastructure</vt:lpstr>
      <vt:lpstr>Distributed composition patterns</vt:lpstr>
      <vt:lpstr>Distributed composition patterns</vt:lpstr>
      <vt:lpstr>Distributed composition patterns</vt:lpstr>
      <vt:lpstr>Distributed composition patterns</vt:lpstr>
      <vt:lpstr>Distributed composition patterns</vt:lpstr>
      <vt:lpstr>Distributed composition patterns</vt:lpstr>
      <vt:lpstr>The distributed state challenge</vt:lpstr>
      <vt:lpstr>Database Sharding</vt:lpstr>
      <vt:lpstr>Database Sharding</vt:lpstr>
      <vt:lpstr>CAP Principle</vt:lpstr>
      <vt:lpstr>CAP Principle</vt:lpstr>
      <vt:lpstr>CAP Principle</vt:lpstr>
      <vt:lpstr>CAP Principle</vt:lpstr>
      <vt:lpstr>CAP Principle</vt:lpstr>
      <vt:lpstr>NoSQL</vt:lpstr>
      <vt:lpstr>NoSQL types</vt:lpstr>
      <vt:lpstr>NoSQL types</vt:lpstr>
      <vt:lpstr>NoSQL types</vt:lpstr>
      <vt:lpstr>NoSQL types</vt:lpstr>
      <vt:lpstr>Distributed system coupling</vt:lpstr>
      <vt:lpstr>Scaling performance of distributed systems</vt:lpstr>
      <vt:lpstr>PowerPoint Presentation</vt:lpstr>
      <vt:lpstr>Virtualization</vt:lpstr>
      <vt:lpstr>Virtualization</vt:lpstr>
      <vt:lpstr>Virtualization</vt:lpstr>
      <vt:lpstr>Virtualization</vt:lpstr>
      <vt:lpstr>Virtualization</vt:lpstr>
      <vt:lpstr>Virtualization solves problems</vt:lpstr>
      <vt:lpstr>Virtualization solves problems</vt:lpstr>
      <vt:lpstr>Virtualization Types</vt:lpstr>
      <vt:lpstr>Virtualization Types</vt:lpstr>
      <vt:lpstr>Virtualization Types</vt:lpstr>
      <vt:lpstr>Virtualization Types</vt:lpstr>
      <vt:lpstr>Virtualization Types</vt:lpstr>
      <vt:lpstr>Virtualization infrastructure</vt:lpstr>
      <vt:lpstr>Virtualization infrastructure</vt:lpstr>
      <vt:lpstr>VirtualBox</vt:lpstr>
      <vt:lpstr>Virtual Box Hands On</vt:lpstr>
      <vt:lpstr>Vagrant</vt:lpstr>
      <vt:lpstr>Vagrant architecture</vt:lpstr>
      <vt:lpstr>Vagrant Hands-on</vt:lpstr>
      <vt:lpstr>Homework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76</cp:revision>
  <dcterms:created xsi:type="dcterms:W3CDTF">2016-03-22T19:47:34Z</dcterms:created>
  <dcterms:modified xsi:type="dcterms:W3CDTF">2016-09-21T02:57:10Z</dcterms:modified>
</cp:coreProperties>
</file>