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60" r:id="rId4"/>
    <p:sldId id="261" r:id="rId5"/>
    <p:sldId id="268" r:id="rId6"/>
    <p:sldId id="269" r:id="rId7"/>
    <p:sldId id="262" r:id="rId8"/>
    <p:sldId id="263" r:id="rId9"/>
    <p:sldId id="264" r:id="rId10"/>
    <p:sldId id="265" r:id="rId11"/>
    <p:sldId id="266" r:id="rId12"/>
    <p:sldId id="271" r:id="rId13"/>
    <p:sldId id="270" r:id="rId14"/>
    <p:sldId id="273" r:id="rId15"/>
    <p:sldId id="275" r:id="rId16"/>
    <p:sldId id="276" r:id="rId17"/>
    <p:sldId id="272" r:id="rId18"/>
    <p:sldId id="274" r:id="rId19"/>
    <p:sldId id="277" r:id="rId20"/>
    <p:sldId id="281" r:id="rId21"/>
    <p:sldId id="282" r:id="rId22"/>
    <p:sldId id="284" r:id="rId23"/>
    <p:sldId id="278" r:id="rId24"/>
    <p:sldId id="280" r:id="rId25"/>
    <p:sldId id="279" r:id="rId26"/>
    <p:sldId id="283" r:id="rId27"/>
    <p:sldId id="285" r:id="rId28"/>
    <p:sldId id="267" r:id="rId29"/>
    <p:sldId id="287" r:id="rId30"/>
    <p:sldId id="291" r:id="rId31"/>
    <p:sldId id="292" r:id="rId32"/>
    <p:sldId id="293" r:id="rId33"/>
    <p:sldId id="294" r:id="rId34"/>
    <p:sldId id="288" r:id="rId35"/>
    <p:sldId id="289" r:id="rId36"/>
    <p:sldId id="290" r:id="rId37"/>
    <p:sldId id="259" r:id="rId3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25"/>
    <p:restoredTop sz="94686"/>
  </p:normalViewPr>
  <p:slideViewPr>
    <p:cSldViewPr snapToGrid="0" snapToObjects="1">
      <p:cViewPr varScale="1">
        <p:scale>
          <a:sx n="136" d="100"/>
          <a:sy n="136" d="100"/>
        </p:scale>
        <p:origin x="1272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92B2E-871F-DF41-938B-F17F540EA4B5}" type="datetimeFigureOut">
              <a:rPr lang="en-US" smtClean="0"/>
              <a:t>2/22/17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64A5-60FB-484C-AC89-ED14F535F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962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92B2E-871F-DF41-938B-F17F540EA4B5}" type="datetimeFigureOut">
              <a:rPr lang="en-US" smtClean="0"/>
              <a:t>2/22/17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64A5-60FB-484C-AC89-ED14F535F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543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92B2E-871F-DF41-938B-F17F540EA4B5}" type="datetimeFigureOut">
              <a:rPr lang="en-US" smtClean="0"/>
              <a:t>2/22/17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64A5-60FB-484C-AC89-ED14F535F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985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92B2E-871F-DF41-938B-F17F540EA4B5}" type="datetimeFigureOut">
              <a:rPr lang="en-US" smtClean="0"/>
              <a:t>2/22/17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64A5-60FB-484C-AC89-ED14F535F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521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92B2E-871F-DF41-938B-F17F540EA4B5}" type="datetimeFigureOut">
              <a:rPr lang="en-US" smtClean="0"/>
              <a:t>2/22/17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64A5-60FB-484C-AC89-ED14F535F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16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92B2E-871F-DF41-938B-F17F540EA4B5}" type="datetimeFigureOut">
              <a:rPr lang="en-US" smtClean="0"/>
              <a:t>2/22/17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64A5-60FB-484C-AC89-ED14F535F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815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92B2E-871F-DF41-938B-F17F540EA4B5}" type="datetimeFigureOut">
              <a:rPr lang="en-US" smtClean="0"/>
              <a:t>2/22/17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64A5-60FB-484C-AC89-ED14F535F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322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92B2E-871F-DF41-938B-F17F540EA4B5}" type="datetimeFigureOut">
              <a:rPr lang="en-US" smtClean="0"/>
              <a:t>2/22/17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64A5-60FB-484C-AC89-ED14F535F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240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92B2E-871F-DF41-938B-F17F540EA4B5}" type="datetimeFigureOut">
              <a:rPr lang="en-US" smtClean="0"/>
              <a:t>2/22/17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64A5-60FB-484C-AC89-ED14F535F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197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92B2E-871F-DF41-938B-F17F540EA4B5}" type="datetimeFigureOut">
              <a:rPr lang="en-US" smtClean="0"/>
              <a:t>2/22/17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64A5-60FB-484C-AC89-ED14F535F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497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92B2E-871F-DF41-938B-F17F540EA4B5}" type="datetimeFigureOut">
              <a:rPr lang="en-US" smtClean="0"/>
              <a:t>2/22/17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64A5-60FB-484C-AC89-ED14F535F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549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992B2E-871F-DF41-938B-F17F540EA4B5}" type="datetimeFigureOut">
              <a:rPr lang="en-US" smtClean="0"/>
              <a:t>2/22/17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E64A5-60FB-484C-AC89-ED14F535F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51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70111"/>
            <a:ext cx="7772400" cy="2330340"/>
          </a:xfrm>
        </p:spPr>
        <p:txBody>
          <a:bodyPr>
            <a:normAutofit/>
          </a:bodyPr>
          <a:lstStyle/>
          <a:p>
            <a:r>
              <a:rPr lang="en-US" sz="3600" dirty="0" err="1">
                <a:solidFill>
                  <a:prstClr val="black"/>
                </a:solidFill>
              </a:rPr>
              <a:t>DevOps</a:t>
            </a:r>
            <a:r>
              <a:rPr lang="en-US" sz="3600" dirty="0">
                <a:solidFill>
                  <a:prstClr val="black"/>
                </a:solidFill>
              </a:rPr>
              <a:t> &amp; Cloud Infrastructure</a:t>
            </a:r>
            <a:br>
              <a:rPr lang="en-US" sz="3600" dirty="0">
                <a:solidFill>
                  <a:prstClr val="black"/>
                </a:solidFill>
              </a:rPr>
            </a:br>
            <a:r>
              <a:rPr lang="en-US" sz="3600" dirty="0">
                <a:solidFill>
                  <a:prstClr val="black"/>
                </a:solidFill>
              </a:rPr>
              <a:t>SEIS </a:t>
            </a:r>
            <a:r>
              <a:rPr lang="en-US" sz="3600" dirty="0" smtClean="0">
                <a:solidFill>
                  <a:prstClr val="black"/>
                </a:solidFill>
              </a:rPr>
              <a:t>665</a:t>
            </a:r>
            <a:r>
              <a:rPr lang="en-US" sz="3600" dirty="0">
                <a:solidFill>
                  <a:prstClr val="black"/>
                </a:solidFill>
              </a:rPr>
              <a:t/>
            </a:r>
            <a:br>
              <a:rPr lang="en-US" sz="3600" dirty="0">
                <a:solidFill>
                  <a:prstClr val="black"/>
                </a:solidFill>
              </a:rPr>
            </a:br>
            <a:r>
              <a:rPr lang="en-US" sz="3600" dirty="0">
                <a:solidFill>
                  <a:prstClr val="black"/>
                </a:solidFill>
              </a:rPr>
              <a:t>Week </a:t>
            </a:r>
            <a:r>
              <a:rPr lang="en-US" sz="3600" dirty="0" smtClean="0">
                <a:solidFill>
                  <a:prstClr val="black"/>
                </a:solidFill>
              </a:rPr>
              <a:t>5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 algn="l"/>
            <a:r>
              <a:rPr lang="en-US" dirty="0" smtClean="0"/>
              <a:t>Jason Baker</a:t>
            </a:r>
          </a:p>
          <a:p>
            <a:pPr algn="l"/>
            <a:r>
              <a:rPr lang="en-US" dirty="0" smtClean="0"/>
              <a:t>Adjunct Instructor</a:t>
            </a:r>
          </a:p>
          <a:p>
            <a:pPr algn="l"/>
            <a:r>
              <a:rPr lang="en-US" dirty="0" smtClean="0"/>
              <a:t>Graduate Programs in Software</a:t>
            </a:r>
          </a:p>
          <a:p>
            <a:pPr algn="l"/>
            <a:r>
              <a:rPr lang="en-US" dirty="0" smtClean="0"/>
              <a:t>University of St. Thomas</a:t>
            </a:r>
          </a:p>
          <a:p>
            <a:pPr algn="l"/>
            <a:r>
              <a:rPr lang="en-US" dirty="0" smtClean="0"/>
              <a:t>St. Paul, MN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5020" y="3779029"/>
            <a:ext cx="2892033" cy="2956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40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6774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Use cases:</a:t>
            </a:r>
          </a:p>
          <a:p>
            <a:pPr lvl="1"/>
            <a:r>
              <a:rPr lang="en-US" dirty="0" smtClean="0"/>
              <a:t>Scalable content repository storing customer uploads.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Deploying website files across fleet of deployed EC2 instances.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Sharing home directories across instances.</a:t>
            </a:r>
          </a:p>
          <a:p>
            <a:endParaRPr lang="en-US" dirty="0"/>
          </a:p>
          <a:p>
            <a:r>
              <a:rPr lang="en-US" dirty="0" smtClean="0"/>
              <a:t>Benefits: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Native file system interaction with OS and applications.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AWS managed infrastructure.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073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Private Cloud (VPC)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7487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 VPC is a logically isolated virtual network within a region that is used to partition resources.</a:t>
            </a:r>
          </a:p>
          <a:p>
            <a:endParaRPr lang="en-US" dirty="0" smtClean="0"/>
          </a:p>
          <a:p>
            <a:r>
              <a:rPr lang="en-US" dirty="0" smtClean="0"/>
              <a:t>It’s like a private cloud-based data center.</a:t>
            </a:r>
          </a:p>
          <a:p>
            <a:endParaRPr lang="en-US" dirty="0" smtClean="0"/>
          </a:p>
          <a:p>
            <a:r>
              <a:rPr lang="en-US" dirty="0" smtClean="0"/>
              <a:t>Benefits:</a:t>
            </a:r>
          </a:p>
          <a:p>
            <a:pPr lvl="1"/>
            <a:r>
              <a:rPr lang="en-US" dirty="0" smtClean="0"/>
              <a:t>Allow you to build secure application architectures.</a:t>
            </a:r>
          </a:p>
          <a:p>
            <a:pPr lvl="1"/>
            <a:r>
              <a:rPr lang="en-US" dirty="0" smtClean="0"/>
              <a:t>Securely partition applications and organizations.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VPCs are hard to understand at first, but are critically important to working </a:t>
            </a:r>
            <a:r>
              <a:rPr lang="en-US" smtClean="0"/>
              <a:t>with AWS.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0922" y="274638"/>
            <a:ext cx="1102734" cy="1102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488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VPC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Example use case: public webservers with backend database servers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0746" y="2423137"/>
            <a:ext cx="5693822" cy="4136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529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VPC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2769522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 region may contain multiple VPCs.</a:t>
            </a:r>
          </a:p>
          <a:p>
            <a:endParaRPr lang="en-US" sz="2800" dirty="0" smtClean="0"/>
          </a:p>
          <a:p>
            <a:r>
              <a:rPr lang="en-US" sz="2800" dirty="0" smtClean="0"/>
              <a:t>Each VPC has its own privately-routable network.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0422" y="1600200"/>
            <a:ext cx="38989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9523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VPC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326748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A VPC network is partitioned into one or more subnets.</a:t>
            </a:r>
          </a:p>
          <a:p>
            <a:endParaRPr lang="en-US" dirty="0" smtClean="0"/>
          </a:p>
          <a:p>
            <a:r>
              <a:rPr lang="en-US" dirty="0" smtClean="0"/>
              <a:t>Each subnet is associated with one AZ.</a:t>
            </a:r>
          </a:p>
          <a:p>
            <a:endParaRPr lang="en-US" dirty="0" smtClean="0"/>
          </a:p>
          <a:p>
            <a:r>
              <a:rPr lang="en-US" dirty="0" smtClean="0"/>
              <a:t>Each subnet is associated with one route table.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4127" y="1600200"/>
            <a:ext cx="4764097" cy="500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1716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VPC IP addressing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Every EC2 instance has a private IP address, automatically assigned based on the subnet.</a:t>
            </a:r>
          </a:p>
          <a:p>
            <a:endParaRPr lang="en-US" dirty="0" smtClean="0"/>
          </a:p>
          <a:p>
            <a:r>
              <a:rPr lang="en-US" dirty="0" smtClean="0"/>
              <a:t>Some instances may have a dynamically assigned public IP address based on subnet setting.</a:t>
            </a:r>
          </a:p>
          <a:p>
            <a:endParaRPr lang="en-US" dirty="0" smtClean="0"/>
          </a:p>
          <a:p>
            <a:r>
              <a:rPr lang="en-US" dirty="0" smtClean="0"/>
              <a:t>Dynamically assigned public IP addresses are pulled from a general pool and change every time an instance starts.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8680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Elastic 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An elastic IP is a permanent public IP address that is associated with an instance.</a:t>
            </a:r>
          </a:p>
          <a:p>
            <a:pPr lvl="1"/>
            <a:r>
              <a:rPr lang="en-US" dirty="0" smtClean="0"/>
              <a:t>IP address doesn’t change when the instance is restarted.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AWS user can provision elastic IP addresses and assign the addresses to instances as needed.</a:t>
            </a:r>
          </a:p>
          <a:p>
            <a:pPr lvl="1"/>
            <a:r>
              <a:rPr lang="en-US" dirty="0" smtClean="0"/>
              <a:t>Small monthly fee for each IP address (even if not associated with instance).</a:t>
            </a:r>
          </a:p>
        </p:txBody>
      </p:sp>
    </p:spTree>
    <p:extLst>
      <p:ext uri="{BB962C8B-B14F-4D97-AF65-F5344CB8AC3E}">
        <p14:creationId xmlns:p14="http://schemas.microsoft.com/office/powerpoint/2010/main" val="7394785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Internet Gateway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30083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 smtClean="0"/>
              <a:t>To access the Internet directly an instance </a:t>
            </a:r>
            <a:r>
              <a:rPr lang="en-US" sz="2800" u="sng" dirty="0" smtClean="0"/>
              <a:t>must</a:t>
            </a:r>
            <a:r>
              <a:rPr lang="en-US" sz="2800" dirty="0" smtClean="0"/>
              <a:t> have a public IP address and be on a subnet that routes through an Internet Gateway.</a:t>
            </a:r>
          </a:p>
          <a:p>
            <a:endParaRPr lang="en-US" sz="2800" dirty="0" smtClean="0"/>
          </a:p>
          <a:p>
            <a:r>
              <a:rPr lang="en-US" sz="2800" dirty="0" smtClean="0"/>
              <a:t>Only one IG allowed per VPC.</a:t>
            </a:r>
          </a:p>
          <a:p>
            <a:endParaRPr lang="en-US" sz="2800" dirty="0" smtClean="0"/>
          </a:p>
          <a:p>
            <a:r>
              <a:rPr lang="en-US" sz="2800" dirty="0" smtClean="0"/>
              <a:t>No extra fee for using an IG.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3177" y="2021442"/>
            <a:ext cx="4991341" cy="4104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3801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NAT Gateway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279544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 NAT Gateway allows an instance on a private subnet to communicate with the Internet.</a:t>
            </a:r>
          </a:p>
          <a:p>
            <a:endParaRPr lang="en-US" sz="2400" dirty="0"/>
          </a:p>
          <a:p>
            <a:r>
              <a:rPr lang="en-US" sz="2400" dirty="0" smtClean="0"/>
              <a:t>Hourly fee for a NAT (it’s basically a managed EC2 instance).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1201" y="1600200"/>
            <a:ext cx="5023076" cy="4334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9986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Private Gateway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380650" cy="163929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VPG securely connects a VPC to a corporate network.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211" y="2228769"/>
            <a:ext cx="7244767" cy="4117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671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EC2</a:t>
            </a:r>
          </a:p>
          <a:p>
            <a:pPr lvl="1"/>
            <a:r>
              <a:rPr lang="en-US" dirty="0" smtClean="0"/>
              <a:t>Elastic Load Balancing</a:t>
            </a:r>
          </a:p>
          <a:p>
            <a:pPr lvl="1"/>
            <a:r>
              <a:rPr lang="en-US" dirty="0" smtClean="0"/>
              <a:t>Placement Groups</a:t>
            </a:r>
          </a:p>
          <a:p>
            <a:pPr lvl="1"/>
            <a:r>
              <a:rPr lang="en-US" dirty="0" smtClean="0"/>
              <a:t>EFS</a:t>
            </a:r>
          </a:p>
          <a:p>
            <a:r>
              <a:rPr lang="en-US" dirty="0" smtClean="0"/>
              <a:t>VPC</a:t>
            </a:r>
          </a:p>
          <a:p>
            <a:pPr lvl="1"/>
            <a:r>
              <a:rPr lang="en-US" dirty="0" smtClean="0"/>
              <a:t>Bastion hosts</a:t>
            </a:r>
          </a:p>
          <a:p>
            <a:pPr lvl="1"/>
            <a:r>
              <a:rPr lang="en-US" dirty="0" err="1" smtClean="0"/>
              <a:t>NATing</a:t>
            </a:r>
            <a:endParaRPr lang="en-US" dirty="0" smtClean="0"/>
          </a:p>
          <a:p>
            <a:r>
              <a:rPr lang="en-US" dirty="0" smtClean="0"/>
              <a:t>RDS</a:t>
            </a:r>
          </a:p>
          <a:p>
            <a:r>
              <a:rPr lang="en-US" dirty="0" err="1" smtClean="0"/>
              <a:t>DynamoDB</a:t>
            </a:r>
            <a:r>
              <a:rPr lang="en-US" dirty="0" smtClean="0"/>
              <a:t>, Redshift</a:t>
            </a:r>
          </a:p>
          <a:p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162328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Control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ACLs define rules to filter network traffic to and from subnets.</a:t>
            </a:r>
          </a:p>
          <a:p>
            <a:pPr lvl="1"/>
            <a:r>
              <a:rPr lang="en-US" dirty="0" smtClean="0"/>
              <a:t>It’s like a firewall for subnets.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Filters traffic outside of subnet and before security groups.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Rules are </a:t>
            </a:r>
            <a:r>
              <a:rPr lang="en-US" u="sng" dirty="0" smtClean="0"/>
              <a:t>stateless</a:t>
            </a:r>
            <a:r>
              <a:rPr lang="en-US" dirty="0" smtClean="0"/>
              <a:t>, meaning ingress and egress rules must be explicitly defined.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Default rule is all ingress/egress data allowed.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New rules start by denying all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827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Control Lists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4521" y="1277612"/>
            <a:ext cx="4927430" cy="5250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2761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VPC Tenancy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VPCs can support three different tenancy options:</a:t>
            </a:r>
          </a:p>
          <a:p>
            <a:pPr lvl="1"/>
            <a:r>
              <a:rPr lang="en-US" dirty="0" smtClean="0"/>
              <a:t>Default: instances run on shared hardware.</a:t>
            </a:r>
          </a:p>
          <a:p>
            <a:pPr lvl="1"/>
            <a:r>
              <a:rPr lang="en-US" dirty="0" smtClean="0"/>
              <a:t>Dedicated: instances run on single-tenant hardware.</a:t>
            </a:r>
          </a:p>
          <a:p>
            <a:pPr lvl="1"/>
            <a:r>
              <a:rPr lang="en-US" dirty="0" smtClean="0"/>
              <a:t>Host: an instance runs on a dedicated host (bare-metal).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Single tenant options help meet certain regulatory requirements, but at a much higher cost.</a:t>
            </a:r>
          </a:p>
          <a:p>
            <a:pPr lvl="1"/>
            <a:r>
              <a:rPr lang="en-US" dirty="0" smtClean="0"/>
              <a:t>~ $2,000/</a:t>
            </a:r>
            <a:r>
              <a:rPr lang="en-US" dirty="0" err="1" smtClean="0"/>
              <a:t>mo</a:t>
            </a:r>
            <a:r>
              <a:rPr lang="en-US" dirty="0" smtClean="0"/>
              <a:t> region fee to deploy dedicated instances.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1790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VPC Peering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3754385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It’s possible to route traffic between VPCs.</a:t>
            </a:r>
          </a:p>
          <a:p>
            <a:endParaRPr lang="en-US" sz="2400" dirty="0" smtClean="0"/>
          </a:p>
          <a:p>
            <a:r>
              <a:rPr lang="en-US" sz="2400" dirty="0" smtClean="0"/>
              <a:t>Traffic routing cannot be transitive (VPC C cannot communicate with </a:t>
            </a:r>
            <a:br>
              <a:rPr lang="en-US" sz="2400" dirty="0" smtClean="0"/>
            </a:br>
            <a:r>
              <a:rPr lang="en-US" sz="2400" dirty="0" smtClean="0"/>
              <a:t>VPC F).</a:t>
            </a:r>
          </a:p>
          <a:p>
            <a:endParaRPr lang="en-US" sz="2400" dirty="0" smtClean="0"/>
          </a:p>
          <a:p>
            <a:r>
              <a:rPr lang="en-US" sz="2400" dirty="0" smtClean="0"/>
              <a:t>A star topology is the recommended peering strategy.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000" y="1600200"/>
            <a:ext cx="436880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0918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Bastion Host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210119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Bastion host is an instance in a public subnet that is used to proxy secure communications to an instance on a private subnet.</a:t>
            </a:r>
          </a:p>
          <a:p>
            <a:endParaRPr lang="en-US" sz="2400" dirty="0" smtClean="0"/>
          </a:p>
          <a:p>
            <a:r>
              <a:rPr lang="en-US" sz="2400" dirty="0" smtClean="0"/>
              <a:t>Not an AWS service, just a common type of configuration.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0430" y="2125105"/>
            <a:ext cx="5158771" cy="3748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4384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VPC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7487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Your AWS account has a default VPC setup in each AWS region.</a:t>
            </a:r>
          </a:p>
          <a:p>
            <a:endParaRPr lang="en-US" dirty="0" smtClean="0"/>
          </a:p>
          <a:p>
            <a:r>
              <a:rPr lang="en-US" dirty="0" smtClean="0"/>
              <a:t>The default VPC has an Internet Gateway and all subnets will route public traffic through it.</a:t>
            </a:r>
          </a:p>
          <a:p>
            <a:endParaRPr lang="en-US" dirty="0" smtClean="0"/>
          </a:p>
          <a:p>
            <a:r>
              <a:rPr lang="en-US" dirty="0" smtClean="0"/>
              <a:t>All subnets will dynamically assign public IPs to new instances.</a:t>
            </a:r>
          </a:p>
          <a:p>
            <a:endParaRPr lang="en-US" dirty="0" smtClean="0"/>
          </a:p>
          <a:p>
            <a:r>
              <a:rPr lang="en-US" dirty="0" smtClean="0"/>
              <a:t>Default VPC is great for learning AWS, but is likely not appropriate for production.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5175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VPC Hands-on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Create a new VPC</a:t>
            </a:r>
          </a:p>
          <a:p>
            <a:pPr lvl="1"/>
            <a:r>
              <a:rPr lang="en-US" sz="2000" dirty="0" smtClean="0"/>
              <a:t>Name: </a:t>
            </a:r>
            <a:r>
              <a:rPr lang="en-US" sz="2000" dirty="0" err="1" smtClean="0"/>
              <a:t>classvpc</a:t>
            </a:r>
            <a:endParaRPr lang="en-US" sz="2000" dirty="0" smtClean="0"/>
          </a:p>
          <a:p>
            <a:pPr lvl="1"/>
            <a:r>
              <a:rPr lang="en-US" sz="2000" dirty="0" smtClean="0"/>
              <a:t>CIDR block: 10.0.0.0/18</a:t>
            </a:r>
          </a:p>
          <a:p>
            <a:r>
              <a:rPr lang="en-US" sz="2000" dirty="0" smtClean="0"/>
              <a:t>Create two subnets in VPC on separate AZs</a:t>
            </a:r>
          </a:p>
          <a:p>
            <a:pPr lvl="1"/>
            <a:r>
              <a:rPr lang="en-US" sz="2000" dirty="0" smtClean="0"/>
              <a:t>Public subnet</a:t>
            </a:r>
          </a:p>
          <a:p>
            <a:pPr lvl="2"/>
            <a:r>
              <a:rPr lang="en-US" sz="2000" dirty="0" smtClean="0"/>
              <a:t>Name: class-public</a:t>
            </a:r>
          </a:p>
          <a:p>
            <a:pPr lvl="2"/>
            <a:r>
              <a:rPr lang="en-US" sz="2000" dirty="0" smtClean="0"/>
              <a:t>AZ: us-east-1a</a:t>
            </a:r>
          </a:p>
          <a:p>
            <a:pPr lvl="2"/>
            <a:r>
              <a:rPr lang="en-US" sz="2000" dirty="0" smtClean="0"/>
              <a:t>CIDR block: 10.0.1.0/24</a:t>
            </a:r>
          </a:p>
          <a:p>
            <a:pPr lvl="1"/>
            <a:r>
              <a:rPr lang="en-US" sz="2000" dirty="0" smtClean="0"/>
              <a:t>Private subnet</a:t>
            </a:r>
          </a:p>
          <a:p>
            <a:pPr lvl="2"/>
            <a:r>
              <a:rPr lang="en-US" sz="2000" dirty="0" smtClean="0"/>
              <a:t>Name: class-private</a:t>
            </a:r>
          </a:p>
          <a:p>
            <a:pPr lvl="2"/>
            <a:r>
              <a:rPr lang="en-US" sz="2000" dirty="0" smtClean="0"/>
              <a:t>AZ: us-east-1b</a:t>
            </a:r>
          </a:p>
          <a:p>
            <a:pPr lvl="2"/>
            <a:r>
              <a:rPr lang="en-US" sz="2000" dirty="0" smtClean="0"/>
              <a:t>CIDR block: 10.0.2.0/24</a:t>
            </a:r>
          </a:p>
          <a:p>
            <a:r>
              <a:rPr lang="en-US" sz="2000" dirty="0" smtClean="0"/>
              <a:t>Review main route table for VPC and current subnet association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8698" y="403586"/>
            <a:ext cx="1014052" cy="101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2430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VPC Hands-on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Add Internet Gateway to VPC</a:t>
            </a:r>
          </a:p>
          <a:p>
            <a:pPr lvl="1"/>
            <a:r>
              <a:rPr lang="en-US" dirty="0" smtClean="0"/>
              <a:t>Name: class-IG</a:t>
            </a:r>
          </a:p>
          <a:p>
            <a:pPr lvl="1"/>
            <a:r>
              <a:rPr lang="en-US" dirty="0" smtClean="0"/>
              <a:t>Attach to new VPC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Launch one instance into each subnet.</a:t>
            </a:r>
          </a:p>
          <a:p>
            <a:endParaRPr lang="en-US" dirty="0" smtClean="0"/>
          </a:p>
          <a:p>
            <a:r>
              <a:rPr lang="en-US" dirty="0" smtClean="0"/>
              <a:t>Configure routing tables for public and private subnets.</a:t>
            </a:r>
          </a:p>
          <a:p>
            <a:pPr lvl="1"/>
            <a:r>
              <a:rPr lang="en-US" dirty="0" smtClean="0"/>
              <a:t>Public routing table routes through IG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Setup a NAT in the public subnet.</a:t>
            </a:r>
          </a:p>
          <a:p>
            <a:pPr lvl="1"/>
            <a:r>
              <a:rPr lang="en-US" dirty="0" smtClean="0"/>
              <a:t>Modify private subnet route table to route through NAT.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Terminal into public and private servers to verify access.</a:t>
            </a:r>
          </a:p>
        </p:txBody>
      </p:sp>
    </p:spTree>
    <p:extLst>
      <p:ext uri="{BB962C8B-B14F-4D97-AF65-F5344CB8AC3E}">
        <p14:creationId xmlns:p14="http://schemas.microsoft.com/office/powerpoint/2010/main" val="16411559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Database Service (RDS)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Managed database service supporting traditional relational databases.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5179" y="1417638"/>
            <a:ext cx="901621" cy="9016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492" y="2879202"/>
            <a:ext cx="3667320" cy="171447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2193" y="3187658"/>
            <a:ext cx="3494607" cy="3118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7072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Supported databases:</a:t>
            </a:r>
          </a:p>
          <a:p>
            <a:pPr lvl="1"/>
            <a:r>
              <a:rPr lang="en-US" dirty="0" smtClean="0"/>
              <a:t>MySQL</a:t>
            </a:r>
          </a:p>
          <a:p>
            <a:pPr lvl="1"/>
            <a:r>
              <a:rPr lang="en-US" dirty="0" err="1" smtClean="0"/>
              <a:t>MariaDB</a:t>
            </a:r>
            <a:r>
              <a:rPr lang="en-US" dirty="0" smtClean="0"/>
              <a:t> (MySQL fork)</a:t>
            </a:r>
          </a:p>
          <a:p>
            <a:pPr lvl="1"/>
            <a:r>
              <a:rPr lang="en-US" dirty="0" smtClean="0"/>
              <a:t>Microsoft SQL Server</a:t>
            </a:r>
          </a:p>
          <a:p>
            <a:pPr lvl="1"/>
            <a:r>
              <a:rPr lang="en-US" dirty="0" smtClean="0"/>
              <a:t>Oracle</a:t>
            </a:r>
          </a:p>
          <a:p>
            <a:pPr lvl="1"/>
            <a:r>
              <a:rPr lang="en-US" dirty="0" err="1" smtClean="0"/>
              <a:t>PostgreSQL</a:t>
            </a:r>
            <a:endParaRPr lang="en-US" dirty="0" smtClean="0"/>
          </a:p>
          <a:p>
            <a:pPr lvl="1"/>
            <a:r>
              <a:rPr lang="en-US" dirty="0" smtClean="0"/>
              <a:t>Aurora (designed by AWS)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RDS provides an endpoint for each database which is used by an application for communication.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207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Elastic Load Balancing (ELB)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ELB is a managed load balancer for EC2 instances.</a:t>
            </a:r>
          </a:p>
          <a:p>
            <a:endParaRPr lang="en-US" dirty="0" smtClean="0"/>
          </a:p>
          <a:p>
            <a:r>
              <a:rPr lang="en-US" dirty="0" smtClean="0"/>
              <a:t>Provides a single endpoint for external users and redirects incoming requests to instances.</a:t>
            </a:r>
          </a:p>
          <a:p>
            <a:endParaRPr lang="en-US" dirty="0" smtClean="0"/>
          </a:p>
          <a:p>
            <a:r>
              <a:rPr lang="en-US" dirty="0" smtClean="0"/>
              <a:t>Monitors health of instances and routes requests to healthy instances.</a:t>
            </a:r>
          </a:p>
          <a:p>
            <a:endParaRPr lang="en-US" dirty="0" smtClean="0"/>
          </a:p>
          <a:p>
            <a:r>
              <a:rPr lang="en-US" dirty="0" smtClean="0"/>
              <a:t>Load balancing algorithms:</a:t>
            </a:r>
          </a:p>
          <a:p>
            <a:pPr lvl="1"/>
            <a:r>
              <a:rPr lang="en-US" dirty="0" smtClean="0"/>
              <a:t>Round-robin for TCP requests</a:t>
            </a:r>
          </a:p>
          <a:p>
            <a:pPr lvl="1"/>
            <a:r>
              <a:rPr lang="en-US" dirty="0" smtClean="0"/>
              <a:t>Least Outstanding Requests for HTTP/HTTPS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4941" y="998844"/>
            <a:ext cx="837588" cy="837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7459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6916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RDS supports two different database backup schemes:</a:t>
            </a:r>
          </a:p>
          <a:p>
            <a:pPr lvl="1"/>
            <a:r>
              <a:rPr lang="en-US" dirty="0" smtClean="0"/>
              <a:t>automated backups</a:t>
            </a:r>
          </a:p>
          <a:p>
            <a:pPr lvl="1"/>
            <a:r>
              <a:rPr lang="en-US" dirty="0" smtClean="0"/>
              <a:t>snapshots.</a:t>
            </a:r>
          </a:p>
          <a:p>
            <a:endParaRPr lang="en-US" dirty="0" smtClean="0"/>
          </a:p>
          <a:p>
            <a:r>
              <a:rPr lang="en-US" dirty="0" smtClean="0"/>
              <a:t>Automated backups: RDS performs a full daily backup of the database and stores transaction logs since the backup job.</a:t>
            </a:r>
          </a:p>
          <a:p>
            <a:pPr lvl="1"/>
            <a:r>
              <a:rPr lang="en-US" dirty="0" smtClean="0"/>
              <a:t>Retains backup data for 1 to 35 days.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During recovery full backup is restored and then transaction logs are replayed.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Backup data is stored on S3.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Backups occur during a specified window and the database storage I/O may be significantly reduced.</a:t>
            </a:r>
          </a:p>
        </p:txBody>
      </p:sp>
    </p:spTree>
    <p:extLst>
      <p:ext uri="{BB962C8B-B14F-4D97-AF65-F5344CB8AC3E}">
        <p14:creationId xmlns:p14="http://schemas.microsoft.com/office/powerpoint/2010/main" val="32506708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996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RDS snapshots are initiated manually by the user and exist indefinitely – even after database is removed.</a:t>
            </a:r>
          </a:p>
          <a:p>
            <a:pPr lvl="1"/>
            <a:r>
              <a:rPr lang="en-US" dirty="0" smtClean="0"/>
              <a:t>It’s possible to use RDS data backups to copy databases (for testing or to move).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Multi-AZ capability provides standby database instance in a separate AZ for fail-over purposes.</a:t>
            </a:r>
          </a:p>
          <a:p>
            <a:pPr lvl="1"/>
            <a:r>
              <a:rPr lang="en-US" dirty="0" smtClean="0"/>
              <a:t>Writes to main database server are synchronized to the standby database.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Main purpose is for greater service resiliency, it does not improve performance.</a:t>
            </a:r>
          </a:p>
          <a:p>
            <a:pPr lvl="2"/>
            <a:r>
              <a:rPr lang="en-US" dirty="0" smtClean="0"/>
              <a:t>Although, it allows RDS to update or backup a server without degrading I/O.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8126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0195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All database types support Multi-AZ</a:t>
            </a:r>
          </a:p>
          <a:p>
            <a:pPr lvl="1"/>
            <a:r>
              <a:rPr lang="en-US" dirty="0" smtClean="0"/>
              <a:t>Aurora is special because it is </a:t>
            </a:r>
            <a:r>
              <a:rPr lang="en-US" u="sng" dirty="0" smtClean="0"/>
              <a:t>only</a:t>
            </a:r>
            <a:r>
              <a:rPr lang="en-US" dirty="0" smtClean="0"/>
              <a:t> offered in a multi-AZ architecture (2 DBs in 3 AZs = 6 total!).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Read Replica: a database instance in a separate AZ which asynchronously copies data from the main database.</a:t>
            </a:r>
          </a:p>
          <a:p>
            <a:pPr lvl="1"/>
            <a:r>
              <a:rPr lang="en-US" dirty="0" smtClean="0"/>
              <a:t>Only used for READS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Scales database performance by allowing database clients to read data from multiple instances.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Up to 5 read replicas supported. 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Owner can promote a read replica into a separate database, splitting relationship with parent.</a:t>
            </a:r>
          </a:p>
        </p:txBody>
      </p:sp>
    </p:spTree>
    <p:extLst>
      <p:ext uri="{BB962C8B-B14F-4D97-AF65-F5344CB8AC3E}">
        <p14:creationId xmlns:p14="http://schemas.microsoft.com/office/powerpoint/2010/main" val="7193031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RDS Hands-on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Create an RDS database.</a:t>
            </a:r>
          </a:p>
          <a:p>
            <a:pPr lvl="1"/>
            <a:r>
              <a:rPr lang="en-US" dirty="0" smtClean="0"/>
              <a:t>Create database security group.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Locate database endpoint.</a:t>
            </a:r>
          </a:p>
          <a:p>
            <a:endParaRPr lang="en-US" dirty="0" smtClean="0"/>
          </a:p>
          <a:p>
            <a:r>
              <a:rPr lang="en-US" dirty="0" smtClean="0"/>
              <a:t>Review automatic backup schedule.</a:t>
            </a:r>
          </a:p>
          <a:p>
            <a:endParaRPr lang="en-US" dirty="0" smtClean="0"/>
          </a:p>
          <a:p>
            <a:r>
              <a:rPr lang="en-US" dirty="0" smtClean="0"/>
              <a:t>Perform a snapshot.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8698" y="403586"/>
            <a:ext cx="1014052" cy="101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5879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DynamoDB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805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AWS </a:t>
            </a:r>
            <a:r>
              <a:rPr lang="en-US" dirty="0" err="1" smtClean="0"/>
              <a:t>NoSQL</a:t>
            </a:r>
            <a:r>
              <a:rPr lang="en-US" dirty="0" smtClean="0"/>
              <a:t> database utilizing a document processing architecture.</a:t>
            </a:r>
          </a:p>
          <a:p>
            <a:pPr lvl="1"/>
            <a:r>
              <a:rPr lang="en-US" dirty="0" smtClean="0"/>
              <a:t>Based on Google Big Table design.</a:t>
            </a:r>
          </a:p>
          <a:p>
            <a:pPr lvl="1"/>
            <a:r>
              <a:rPr lang="en-US" dirty="0" smtClean="0"/>
              <a:t>Each document is comprised of key/value pairs stored in JavaScript Object Notation (JSON).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Supports highly scalable number of reads and writes with unlimited data storage.</a:t>
            </a:r>
          </a:p>
          <a:p>
            <a:pPr lvl="1"/>
            <a:r>
              <a:rPr lang="en-US" dirty="0" smtClean="0"/>
              <a:t>Automatically scales data storage, no need to reconfigure database like RDS (relational).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Data replicated between 3 separate datacenters (not necessarily in separate AZs).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7059" y="401695"/>
            <a:ext cx="1389741" cy="138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7452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DynamoDB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005" y="1441756"/>
            <a:ext cx="6168353" cy="5276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7431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Redshift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1245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Managed data warehousing and analytics database (OLAP).</a:t>
            </a:r>
          </a:p>
          <a:p>
            <a:pPr lvl="1"/>
            <a:r>
              <a:rPr lang="en-US" dirty="0" smtClean="0"/>
              <a:t>Online Transaction Processing (OLTP) focuses on querying and maintaining individual transactions.</a:t>
            </a:r>
          </a:p>
          <a:p>
            <a:pPr lvl="2"/>
            <a:r>
              <a:rPr lang="en-US" dirty="0" smtClean="0"/>
              <a:t>Products purchased in a specific order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Online Analytical Processing (OLAP) focuses on the analysis of aggregate sets of data.</a:t>
            </a:r>
          </a:p>
          <a:p>
            <a:pPr lvl="2"/>
            <a:r>
              <a:rPr lang="en-US" dirty="0" smtClean="0"/>
              <a:t>Total store sales across North America 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Uses columnar storage to improve performance.</a:t>
            </a:r>
          </a:p>
          <a:p>
            <a:pPr lvl="1"/>
            <a:r>
              <a:rPr lang="en-US" dirty="0" smtClean="0"/>
              <a:t>Generally computation is performed on values within a column, so store them in the same page to improve query performance (reduce I/O).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1745" y="274638"/>
            <a:ext cx="1480447" cy="1480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3426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0629"/>
          </a:xfrm>
        </p:spPr>
        <p:txBody>
          <a:bodyPr>
            <a:normAutofit/>
          </a:bodyPr>
          <a:lstStyle/>
          <a:p>
            <a:r>
              <a:rPr lang="en-US" dirty="0" smtClean="0"/>
              <a:t>Assignment 5</a:t>
            </a:r>
          </a:p>
          <a:p>
            <a:r>
              <a:rPr lang="en-US" dirty="0" smtClean="0"/>
              <a:t>Read </a:t>
            </a:r>
            <a:r>
              <a:rPr lang="en-US" i="1" dirty="0" smtClean="0"/>
              <a:t>Infrastructure as Code </a:t>
            </a:r>
            <a:r>
              <a:rPr lang="en-US" dirty="0" smtClean="0"/>
              <a:t>Chapters 3 &amp; 4</a:t>
            </a:r>
          </a:p>
        </p:txBody>
      </p:sp>
    </p:spTree>
    <p:extLst>
      <p:ext uri="{BB962C8B-B14F-4D97-AF65-F5344CB8AC3E}">
        <p14:creationId xmlns:p14="http://schemas.microsoft.com/office/powerpoint/2010/main" val="130590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728468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Benefits:</a:t>
            </a:r>
          </a:p>
          <a:p>
            <a:pPr lvl="1"/>
            <a:r>
              <a:rPr lang="en-US" dirty="0" smtClean="0"/>
              <a:t>Scale application performance by adding more instances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Automatically handle failed instances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Protect against failure of an entire availability zone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0737" y="1624966"/>
            <a:ext cx="4330700" cy="383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876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ELB is priced on an hourly basis like EC2 instances.</a:t>
            </a:r>
          </a:p>
          <a:p>
            <a:endParaRPr lang="en-US" dirty="0" smtClean="0"/>
          </a:p>
          <a:p>
            <a:r>
              <a:rPr lang="en-US" dirty="0" smtClean="0"/>
              <a:t>Additional features:</a:t>
            </a:r>
          </a:p>
          <a:p>
            <a:pPr lvl="1"/>
            <a:r>
              <a:rPr lang="en-US" dirty="0" smtClean="0"/>
              <a:t>Sticky sessions: bind a user’s session to a specific instance instead of randomly redirecting (session affinity).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SSL termination: install an SSL/TLS certificate directly on the ELB versus on individual instances.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Internal load-balancing: can also use to load balance internal traffic such as database connections.</a:t>
            </a:r>
          </a:p>
        </p:txBody>
      </p:sp>
    </p:spTree>
    <p:extLst>
      <p:ext uri="{BB962C8B-B14F-4D97-AF65-F5344CB8AC3E}">
        <p14:creationId xmlns:p14="http://schemas.microsoft.com/office/powerpoint/2010/main" val="2090627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ELB Hands-on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8419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Launch two instances running webservers (using webserver-failover AMI)</a:t>
            </a:r>
          </a:p>
          <a:p>
            <a:endParaRPr lang="en-US" dirty="0" smtClean="0"/>
          </a:p>
          <a:p>
            <a:r>
              <a:rPr lang="en-US" dirty="0" smtClean="0"/>
              <a:t>Create a new ELB:</a:t>
            </a:r>
          </a:p>
          <a:p>
            <a:pPr lvl="1"/>
            <a:r>
              <a:rPr lang="en-US" dirty="0" smtClean="0"/>
              <a:t>Listen on HTTP</a:t>
            </a:r>
          </a:p>
          <a:p>
            <a:pPr lvl="1"/>
            <a:r>
              <a:rPr lang="en-US" dirty="0" smtClean="0"/>
              <a:t>Setup health check</a:t>
            </a:r>
          </a:p>
          <a:p>
            <a:pPr lvl="1"/>
            <a:r>
              <a:rPr lang="en-US" dirty="0" smtClean="0"/>
              <a:t>Add two instances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Monitor status of ELB to verify service health.</a:t>
            </a:r>
          </a:p>
          <a:p>
            <a:endParaRPr lang="en-US" dirty="0" smtClean="0"/>
          </a:p>
          <a:p>
            <a:r>
              <a:rPr lang="en-US" dirty="0" smtClean="0"/>
              <a:t>Access webservers via ELB endpoint.</a:t>
            </a:r>
          </a:p>
          <a:p>
            <a:endParaRPr lang="en-US" dirty="0" smtClean="0"/>
          </a:p>
          <a:p>
            <a:r>
              <a:rPr lang="en-US" dirty="0" smtClean="0"/>
              <a:t>Remove one webserver instance to monitor ELB status.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8698" y="403586"/>
            <a:ext cx="1014052" cy="101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59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EC2 Placement Groups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3897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 set of EC2 instances placed together in a single AZ to improve network performance.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Very low latency 10Gbps network access.</a:t>
            </a:r>
          </a:p>
          <a:p>
            <a:pPr lvl="1"/>
            <a:r>
              <a:rPr lang="en-US" dirty="0" smtClean="0"/>
              <a:t>Only supports certain types of instances.</a:t>
            </a:r>
          </a:p>
          <a:p>
            <a:pPr lvl="1"/>
            <a:r>
              <a:rPr lang="en-US" dirty="0" smtClean="0"/>
              <a:t>Instances in a placement group should be similar type.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Need to define a placement group before launching instances into it.</a:t>
            </a:r>
          </a:p>
          <a:p>
            <a:pPr lvl="1"/>
            <a:r>
              <a:rPr lang="en-US" dirty="0" smtClean="0"/>
              <a:t>Cannot move existing instances into group.</a:t>
            </a:r>
          </a:p>
          <a:p>
            <a:pPr lvl="1"/>
            <a:r>
              <a:rPr lang="en-US" dirty="0" smtClean="0"/>
              <a:t>Cannot merge placement groups.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Use-cases: </a:t>
            </a:r>
            <a:r>
              <a:rPr lang="en-US" dirty="0" err="1" smtClean="0"/>
              <a:t>Sharded</a:t>
            </a:r>
            <a:r>
              <a:rPr lang="en-US" dirty="0" smtClean="0"/>
              <a:t> </a:t>
            </a:r>
            <a:r>
              <a:rPr lang="en-US" dirty="0" err="1" smtClean="0"/>
              <a:t>NoSQL</a:t>
            </a:r>
            <a:r>
              <a:rPr lang="en-US" dirty="0" smtClean="0"/>
              <a:t> databases, </a:t>
            </a:r>
            <a:r>
              <a:rPr lang="en-US" dirty="0" err="1" smtClean="0"/>
              <a:t>Hadoop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54256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Elastic File System (EFS)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A file system that can be shared across multiple EC2 instances.</a:t>
            </a:r>
          </a:p>
          <a:p>
            <a:endParaRPr lang="en-US" sz="2800" dirty="0" smtClean="0"/>
          </a:p>
          <a:p>
            <a:r>
              <a:rPr lang="en-US" sz="2800" dirty="0" smtClean="0"/>
              <a:t>Where EFS fits in: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8194" y="625497"/>
            <a:ext cx="1008606" cy="974703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3615900"/>
              </p:ext>
            </p:extLst>
          </p:nvPr>
        </p:nvGraphicFramePr>
        <p:xfrm>
          <a:off x="898778" y="3863181"/>
          <a:ext cx="6951006" cy="2645884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3475503"/>
                <a:gridCol w="3475503"/>
              </a:tblGrid>
              <a:tr h="428269"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Purpose</a:t>
                      </a:r>
                      <a:endParaRPr lang="en-US" dirty="0"/>
                    </a:p>
                  </a:txBody>
                  <a:tcPr/>
                </a:tc>
              </a:tr>
              <a:tr h="739205">
                <a:tc>
                  <a:txBody>
                    <a:bodyPr/>
                    <a:lstStyle/>
                    <a:p>
                      <a:r>
                        <a:rPr lang="en-US" dirty="0" smtClean="0"/>
                        <a:t>S3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Object storage</a:t>
                      </a:r>
                    </a:p>
                    <a:p>
                      <a:r>
                        <a:rPr lang="en-US" dirty="0" smtClean="0"/>
                        <a:t>Data presented as buckets</a:t>
                      </a:r>
                      <a:endParaRPr lang="en-US" dirty="0"/>
                    </a:p>
                  </a:txBody>
                  <a:tcPr/>
                </a:tc>
              </a:tr>
              <a:tr h="739205">
                <a:tc>
                  <a:txBody>
                    <a:bodyPr/>
                    <a:lstStyle/>
                    <a:p>
                      <a:r>
                        <a:rPr lang="en-US" dirty="0" smtClean="0"/>
                        <a:t>EBS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Block storage</a:t>
                      </a:r>
                      <a:r>
                        <a:rPr lang="en-US" baseline="0" dirty="0" smtClean="0"/>
                        <a:t> (like a SAN)</a:t>
                      </a:r>
                    </a:p>
                    <a:p>
                      <a:r>
                        <a:rPr lang="en-US" baseline="0" dirty="0" smtClean="0"/>
                        <a:t>Data presented as volumes</a:t>
                      </a:r>
                      <a:endParaRPr lang="en-US" dirty="0"/>
                    </a:p>
                  </a:txBody>
                  <a:tcPr/>
                </a:tc>
              </a:tr>
              <a:tr h="739205">
                <a:tc>
                  <a:txBody>
                    <a:bodyPr/>
                    <a:lstStyle/>
                    <a:p>
                      <a:r>
                        <a:rPr lang="en-US" dirty="0" smtClean="0"/>
                        <a:t>EFS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File storage (like a NAS)</a:t>
                      </a:r>
                    </a:p>
                    <a:p>
                      <a:r>
                        <a:rPr lang="en-US" dirty="0" smtClean="0"/>
                        <a:t>Data</a:t>
                      </a:r>
                      <a:r>
                        <a:rPr lang="en-US" baseline="0" dirty="0" smtClean="0"/>
                        <a:t> presented as file systems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0653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fully managed file system for EC2 instances.</a:t>
            </a:r>
          </a:p>
          <a:p>
            <a:pPr lvl="1"/>
            <a:r>
              <a:rPr lang="en-US" dirty="0" smtClean="0"/>
              <a:t>Shareable across thousands of instances</a:t>
            </a:r>
          </a:p>
          <a:p>
            <a:pPr lvl="1"/>
            <a:r>
              <a:rPr lang="en-US" dirty="0" smtClean="0"/>
              <a:t>Scalable to petabytes</a:t>
            </a:r>
          </a:p>
          <a:p>
            <a:pPr lvl="1"/>
            <a:r>
              <a:rPr lang="en-US" dirty="0" smtClean="0"/>
              <a:t>Works with standard operating system APIs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Based on Network File System version 4 (NFSv4).</a:t>
            </a:r>
          </a:p>
          <a:p>
            <a:endParaRPr lang="en-US" dirty="0" smtClean="0"/>
          </a:p>
          <a:p>
            <a:r>
              <a:rPr lang="en-US" dirty="0" smtClean="0"/>
              <a:t>Files redundantly stored across multiple AZs.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050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4510</TotalTime>
  <Words>1632</Words>
  <Application>Microsoft Macintosh PowerPoint</Application>
  <PresentationFormat>On-screen Show (4:3)</PresentationFormat>
  <Paragraphs>299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0" baseType="lpstr">
      <vt:lpstr>Arial</vt:lpstr>
      <vt:lpstr>Calibri</vt:lpstr>
      <vt:lpstr>Office Theme</vt:lpstr>
      <vt:lpstr>DevOps &amp; Cloud Infrastructure SEIS 665 Week 5</vt:lpstr>
      <vt:lpstr>Agenda</vt:lpstr>
      <vt:lpstr>Elastic Load Balancing (ELB)</vt:lpstr>
      <vt:lpstr>ELB</vt:lpstr>
      <vt:lpstr>ELB</vt:lpstr>
      <vt:lpstr>ELB Hands-on</vt:lpstr>
      <vt:lpstr>EC2 Placement Groups</vt:lpstr>
      <vt:lpstr>Elastic File System (EFS)</vt:lpstr>
      <vt:lpstr>EFS</vt:lpstr>
      <vt:lpstr>EFS</vt:lpstr>
      <vt:lpstr>Virtual Private Cloud (VPC)</vt:lpstr>
      <vt:lpstr>VPC</vt:lpstr>
      <vt:lpstr>VPC</vt:lpstr>
      <vt:lpstr>VPC</vt:lpstr>
      <vt:lpstr>VPC IP addressing</vt:lpstr>
      <vt:lpstr>Elastic IP</vt:lpstr>
      <vt:lpstr>Internet Gateway</vt:lpstr>
      <vt:lpstr>NAT Gateway </vt:lpstr>
      <vt:lpstr>Virtual Private Gateway</vt:lpstr>
      <vt:lpstr>Access Control Lists</vt:lpstr>
      <vt:lpstr>Access Control Lists</vt:lpstr>
      <vt:lpstr>VPC Tenancy</vt:lpstr>
      <vt:lpstr>VPC Peering</vt:lpstr>
      <vt:lpstr>Bastion Host</vt:lpstr>
      <vt:lpstr>Default VPC</vt:lpstr>
      <vt:lpstr>VPC Hands-on</vt:lpstr>
      <vt:lpstr>VPC Hands-on</vt:lpstr>
      <vt:lpstr>Relational Database Service (RDS)</vt:lpstr>
      <vt:lpstr>RDS</vt:lpstr>
      <vt:lpstr>RDS</vt:lpstr>
      <vt:lpstr>RDS</vt:lpstr>
      <vt:lpstr>RDS</vt:lpstr>
      <vt:lpstr>RDS Hands-on</vt:lpstr>
      <vt:lpstr>DynamoDB</vt:lpstr>
      <vt:lpstr>DynamoDB</vt:lpstr>
      <vt:lpstr>Redshift</vt:lpstr>
      <vt:lpstr>Homework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SEIS 6XX IT Infrastructure Week 5</dc:title>
  <dc:creator>Jason Baker</dc:creator>
  <cp:lastModifiedBy>Baker, Jason D.</cp:lastModifiedBy>
  <cp:revision>72</cp:revision>
  <dcterms:created xsi:type="dcterms:W3CDTF">2016-04-05T19:42:34Z</dcterms:created>
  <dcterms:modified xsi:type="dcterms:W3CDTF">2017-02-23T03:44:33Z</dcterms:modified>
</cp:coreProperties>
</file>