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83" r:id="rId6"/>
    <p:sldId id="284" r:id="rId7"/>
    <p:sldId id="285" r:id="rId8"/>
    <p:sldId id="261" r:id="rId9"/>
    <p:sldId id="272" r:id="rId10"/>
    <p:sldId id="276" r:id="rId11"/>
    <p:sldId id="277" r:id="rId12"/>
    <p:sldId id="269" r:id="rId13"/>
    <p:sldId id="270" r:id="rId14"/>
    <p:sldId id="263" r:id="rId15"/>
    <p:sldId id="271" r:id="rId16"/>
    <p:sldId id="264" r:id="rId17"/>
    <p:sldId id="274" r:id="rId18"/>
    <p:sldId id="265" r:id="rId19"/>
    <p:sldId id="266" r:id="rId20"/>
    <p:sldId id="267" r:id="rId21"/>
    <p:sldId id="268" r:id="rId22"/>
    <p:sldId id="262" r:id="rId23"/>
    <p:sldId id="278" r:id="rId24"/>
    <p:sldId id="279" r:id="rId25"/>
    <p:sldId id="273" r:id="rId26"/>
    <p:sldId id="275" r:id="rId27"/>
    <p:sldId id="281" r:id="rId28"/>
    <p:sldId id="282" r:id="rId29"/>
    <p:sldId id="280" r:id="rId30"/>
    <p:sldId id="286" r:id="rId31"/>
    <p:sldId id="287" r:id="rId32"/>
    <p:sldId id="289" r:id="rId33"/>
    <p:sldId id="288" r:id="rId34"/>
    <p:sldId id="25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CloudFormation/latest/UserGuide/aws-properties-stack.html%23cfn-cloudformation-stack-parameters" TargetMode="External"/><Relationship Id="rId4" Type="http://schemas.openxmlformats.org/officeDocument/2006/relationships/hyperlink" Target="https://docs.aws.amazon.com/AWSCloudFormation/latest/UserGuide/aws-properties-stack-parameters.html" TargetMode="External"/><Relationship Id="rId5" Type="http://schemas.openxmlformats.org/officeDocument/2006/relationships/hyperlink" Target="https://docs.aws.amazon.com/AWSCloudFormation/latest/UserGuide/aws-properties-stack.html%23cfn-cloudformation-stack-tags" TargetMode="External"/><Relationship Id="rId6" Type="http://schemas.openxmlformats.org/officeDocument/2006/relationships/hyperlink" Target="https://docs.aws.amazon.com/AWSCloudFormation/latest/UserGuide/aws-properties-stack.html%23cfn-cloudformation-stack-templateurl" TargetMode="External"/><Relationship Id="rId7" Type="http://schemas.openxmlformats.org/officeDocument/2006/relationships/hyperlink" Target="https://docs.aws.amazon.com/AWSCloudFormation/latest/UserGuide/aws-properties-stack.html%23cfn-cloudformation-stack-timeoutinminu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ws.amazon.com/AWSCloudFormation/latest/UserGuide/aws-properties-stack.html%23cfn-cloudformation-stack-notificationarn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fVMlxJJNmyA" TargetMode="External"/><Relationship Id="rId3" Type="http://schemas.openxmlformats.org/officeDocument/2006/relationships/hyperlink" Target="https://www.amazon.com/en/documentation/cloudformation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9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82" y="3429000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Fn</a:t>
            </a:r>
            <a:r>
              <a:rPr lang="en-US" dirty="0" smtClean="0"/>
              <a:t>::Base64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eturns the Base64 representation of a string.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used for passing </a:t>
            </a:r>
            <a:r>
              <a:rPr lang="en-US" dirty="0" err="1" smtClean="0"/>
              <a:t>userdata</a:t>
            </a:r>
            <a:r>
              <a:rPr lang="en-US" dirty="0" smtClean="0"/>
              <a:t> to an EC2 instance.</a:t>
            </a:r>
          </a:p>
          <a:p>
            <a:pPr lvl="1"/>
            <a:r>
              <a:rPr lang="en-US" dirty="0" smtClean="0"/>
              <a:t>{ “</a:t>
            </a:r>
            <a:r>
              <a:rPr lang="en-US" dirty="0" err="1" smtClean="0"/>
              <a:t>Fn</a:t>
            </a:r>
            <a:r>
              <a:rPr lang="en-US" dirty="0" smtClean="0"/>
              <a:t>::Base64” : “SEIS 665” }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Fn:FindInMap</a:t>
            </a:r>
            <a:endParaRPr lang="en-US" dirty="0"/>
          </a:p>
          <a:p>
            <a:pPr lvl="1"/>
            <a:r>
              <a:rPr lang="en-US" dirty="0" smtClean="0"/>
              <a:t>Returns the value corresponding to keys in a map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FindInMap</a:t>
            </a:r>
            <a:r>
              <a:rPr lang="en-US" dirty="0"/>
              <a:t>" : [ "</a:t>
            </a:r>
            <a:r>
              <a:rPr lang="en-US" i="1" dirty="0" err="1"/>
              <a:t>MapName</a:t>
            </a:r>
            <a:r>
              <a:rPr lang="en-US" dirty="0"/>
              <a:t>", "</a:t>
            </a:r>
            <a:r>
              <a:rPr lang="en-US" i="1" dirty="0" err="1"/>
              <a:t>TopLevelKey</a:t>
            </a:r>
            <a:r>
              <a:rPr lang="en-US" dirty="0"/>
              <a:t>", "</a:t>
            </a:r>
            <a:r>
              <a:rPr lang="en-US" i="1" dirty="0" err="1"/>
              <a:t>SecondLevelKey</a:t>
            </a:r>
            <a:r>
              <a:rPr lang="en-US" dirty="0"/>
              <a:t>"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Fn:GetAtt</a:t>
            </a:r>
            <a:endParaRPr lang="en-US" dirty="0" smtClean="0"/>
          </a:p>
          <a:p>
            <a:pPr lvl="1"/>
            <a:r>
              <a:rPr lang="en-US" dirty="0" smtClean="0"/>
              <a:t>Returns the value of an attribute from a resource in the template.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GetAtt</a:t>
            </a:r>
            <a:r>
              <a:rPr lang="en-US" dirty="0"/>
              <a:t>" : [ "</a:t>
            </a:r>
            <a:r>
              <a:rPr lang="en-US" dirty="0" err="1"/>
              <a:t>MyLB</a:t>
            </a:r>
            <a:r>
              <a:rPr lang="en-US" dirty="0"/>
              <a:t>" , "</a:t>
            </a:r>
            <a:r>
              <a:rPr lang="en-US" dirty="0" err="1"/>
              <a:t>DNSName</a:t>
            </a:r>
            <a:r>
              <a:rPr lang="en-US" dirty="0"/>
              <a:t>" 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Fn:GetAZs</a:t>
            </a:r>
            <a:endParaRPr lang="en-US" dirty="0" smtClean="0"/>
          </a:p>
          <a:p>
            <a:pPr lvl="1"/>
            <a:r>
              <a:rPr lang="en-US" dirty="0" smtClean="0"/>
              <a:t>Returns an array that lists Availability Zones for a specified region.</a:t>
            </a:r>
          </a:p>
          <a:p>
            <a:pPr lvl="1"/>
            <a:r>
              <a:rPr lang="de-DE" dirty="0"/>
              <a:t>{ "</a:t>
            </a:r>
            <a:r>
              <a:rPr lang="de-DE" dirty="0" err="1"/>
              <a:t>Fn</a:t>
            </a:r>
            <a:r>
              <a:rPr lang="de-DE" dirty="0"/>
              <a:t>::</a:t>
            </a:r>
            <a:r>
              <a:rPr lang="de-DE" dirty="0" err="1"/>
              <a:t>GetAZs</a:t>
            </a:r>
            <a:r>
              <a:rPr lang="de-DE" dirty="0"/>
              <a:t>" : { "</a:t>
            </a:r>
            <a:r>
              <a:rPr lang="de-DE" dirty="0" err="1"/>
              <a:t>Ref</a:t>
            </a:r>
            <a:r>
              <a:rPr lang="de-DE" dirty="0"/>
              <a:t>" : "AWS::Region" } </a:t>
            </a:r>
            <a:r>
              <a:rPr lang="de-DE" dirty="0" smtClean="0"/>
              <a:t>}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32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384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Fn:Join</a:t>
            </a:r>
            <a:endParaRPr lang="en-US" dirty="0" smtClean="0"/>
          </a:p>
          <a:p>
            <a:pPr lvl="1"/>
            <a:r>
              <a:rPr lang="en-US" dirty="0" smtClean="0"/>
              <a:t>Appends a set of values into a single value with an optional delimiter.</a:t>
            </a:r>
          </a:p>
          <a:p>
            <a:pPr lvl="1"/>
            <a:r>
              <a:rPr lang="pt-BR" dirty="0"/>
              <a:t>"</a:t>
            </a:r>
            <a:r>
              <a:rPr lang="pt-BR" dirty="0" err="1"/>
              <a:t>Fn</a:t>
            </a:r>
            <a:r>
              <a:rPr lang="pt-BR" dirty="0"/>
              <a:t>::</a:t>
            </a:r>
            <a:r>
              <a:rPr lang="pt-BR" dirty="0" err="1"/>
              <a:t>Join</a:t>
            </a:r>
            <a:r>
              <a:rPr lang="pt-BR" dirty="0"/>
              <a:t>" : [ ":", [ "a", "</a:t>
            </a:r>
            <a:r>
              <a:rPr lang="pt-BR" dirty="0" err="1"/>
              <a:t>b</a:t>
            </a:r>
            <a:r>
              <a:rPr lang="pt-BR" dirty="0"/>
              <a:t>", "</a:t>
            </a:r>
            <a:r>
              <a:rPr lang="pt-BR" dirty="0" err="1"/>
              <a:t>c</a:t>
            </a:r>
            <a:r>
              <a:rPr lang="pt-BR" dirty="0"/>
              <a:t>" ] </a:t>
            </a:r>
            <a:r>
              <a:rPr lang="pt-BR" dirty="0" smtClean="0"/>
              <a:t>]</a:t>
            </a:r>
          </a:p>
          <a:p>
            <a:pPr lvl="1"/>
            <a:r>
              <a:rPr lang="pt-BR" dirty="0" err="1" smtClean="0"/>
              <a:t>Returns</a:t>
            </a:r>
            <a:r>
              <a:rPr lang="pt-BR" dirty="0" smtClean="0"/>
              <a:t>: “</a:t>
            </a:r>
            <a:r>
              <a:rPr lang="pt-BR" dirty="0" err="1" smtClean="0"/>
              <a:t>a:b:c</a:t>
            </a:r>
            <a:r>
              <a:rPr lang="pt-BR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err="1" smtClean="0"/>
              <a:t>Fn:Select</a:t>
            </a:r>
            <a:endParaRPr lang="en-US" dirty="0" smtClean="0"/>
          </a:p>
          <a:p>
            <a:pPr lvl="1"/>
            <a:r>
              <a:rPr lang="en-US" dirty="0" smtClean="0"/>
              <a:t>Returns a single object from a list of objects.</a:t>
            </a:r>
          </a:p>
          <a:p>
            <a:pPr lvl="1"/>
            <a:r>
              <a:rPr lang="en-US" dirty="0"/>
              <a:t>{ "</a:t>
            </a:r>
            <a:r>
              <a:rPr lang="en-US" dirty="0" err="1"/>
              <a:t>Fn</a:t>
            </a:r>
            <a:r>
              <a:rPr lang="en-US" dirty="0"/>
              <a:t>::Select" : [ "1", [ "apples", "grapes", "oranges", "mangoes" ] ]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Returns: “grapes”</a:t>
            </a:r>
          </a:p>
          <a:p>
            <a:pPr lvl="1"/>
            <a:endParaRPr lang="en-US" dirty="0"/>
          </a:p>
          <a:p>
            <a:r>
              <a:rPr lang="en-US" dirty="0" smtClean="0"/>
              <a:t>Ref</a:t>
            </a:r>
          </a:p>
          <a:p>
            <a:pPr lvl="1"/>
            <a:r>
              <a:rPr lang="en-US" dirty="0" smtClean="0"/>
              <a:t>Returns the value of the specified parameter or resource.</a:t>
            </a:r>
          </a:p>
          <a:p>
            <a:pPr lvl="1"/>
            <a:r>
              <a:rPr lang="en-US" dirty="0"/>
              <a:t>"Ref" : "</a:t>
            </a:r>
            <a:r>
              <a:rPr lang="en-US" i="1" dirty="0" err="1" smtClean="0">
                <a:solidFill>
                  <a:srgbClr val="FF0000"/>
                </a:solidFill>
              </a:rPr>
              <a:t>logicalName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Condition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Used within conditions sections to conditionally create resources.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::Equals" : ["</a:t>
            </a:r>
            <a:r>
              <a:rPr lang="en-US" i="1" dirty="0"/>
              <a:t>value_1</a:t>
            </a:r>
            <a:r>
              <a:rPr lang="en-US" dirty="0"/>
              <a:t>", "</a:t>
            </a:r>
            <a:r>
              <a:rPr lang="en-US" i="1" dirty="0"/>
              <a:t>value_2</a:t>
            </a:r>
            <a:r>
              <a:rPr lang="en-US" dirty="0"/>
              <a:t>"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::If": [</a:t>
            </a:r>
            <a:r>
              <a:rPr lang="en-US" i="1" dirty="0" err="1"/>
              <a:t>condition_name</a:t>
            </a:r>
            <a:r>
              <a:rPr lang="en-US" dirty="0"/>
              <a:t>, </a:t>
            </a:r>
            <a:r>
              <a:rPr lang="en-US" i="1" dirty="0" err="1"/>
              <a:t>value_if_true</a:t>
            </a:r>
            <a:r>
              <a:rPr lang="en-US" dirty="0"/>
              <a:t>, </a:t>
            </a:r>
            <a:r>
              <a:rPr lang="en-US" i="1" dirty="0" err="1"/>
              <a:t>value_if_false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::And": [{</a:t>
            </a:r>
            <a:r>
              <a:rPr lang="en-US" i="1" dirty="0"/>
              <a:t>condition</a:t>
            </a:r>
            <a:r>
              <a:rPr lang="en-US" dirty="0"/>
              <a:t>}, {</a:t>
            </a:r>
            <a:r>
              <a:rPr lang="en-US" i="1" dirty="0"/>
              <a:t>...</a:t>
            </a:r>
            <a:r>
              <a:rPr lang="en-US" dirty="0"/>
              <a:t>}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::Or": [{</a:t>
            </a:r>
            <a:r>
              <a:rPr lang="en-US" i="1" dirty="0"/>
              <a:t>condition</a:t>
            </a:r>
            <a:r>
              <a:rPr lang="en-US" dirty="0"/>
              <a:t>}, {</a:t>
            </a:r>
            <a:r>
              <a:rPr lang="en-US" i="1" dirty="0"/>
              <a:t>...</a:t>
            </a:r>
            <a:r>
              <a:rPr lang="en-US" dirty="0"/>
              <a:t>}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::Not": [{</a:t>
            </a:r>
            <a:r>
              <a:rPr lang="en-US" i="1" dirty="0"/>
              <a:t>condition</a:t>
            </a:r>
            <a:r>
              <a:rPr lang="en-US" dirty="0"/>
              <a:t>}]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2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Version &amp; Description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optional </a:t>
            </a:r>
            <a:r>
              <a:rPr lang="en-US" dirty="0" err="1" smtClean="0"/>
              <a:t>AWSTemplateFormatVersion</a:t>
            </a:r>
            <a:r>
              <a:rPr lang="en-US" dirty="0" smtClean="0"/>
              <a:t> section specifies the template version to use.</a:t>
            </a:r>
          </a:p>
          <a:p>
            <a:pPr lvl="1"/>
            <a:r>
              <a:rPr lang="en-US" dirty="0" smtClean="0"/>
              <a:t>Defaults to “2010-09-09” version.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	"</a:t>
            </a:r>
            <a:r>
              <a:rPr lang="en-US" sz="2600" dirty="0" err="1"/>
              <a:t>AWSTemplateFormatVersion</a:t>
            </a:r>
            <a:r>
              <a:rPr lang="en-US" sz="2600" dirty="0"/>
              <a:t>" : "2010-09-</a:t>
            </a:r>
            <a:r>
              <a:rPr lang="en-US" sz="2600" dirty="0" smtClean="0"/>
              <a:t>09”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optional Description section includes arbitrary comments about the template.</a:t>
            </a:r>
          </a:p>
          <a:p>
            <a:pPr lvl="1"/>
            <a:r>
              <a:rPr lang="en-US" dirty="0" smtClean="0"/>
              <a:t>Must follow the </a:t>
            </a:r>
            <a:r>
              <a:rPr lang="en-US" dirty="0" err="1" smtClean="0"/>
              <a:t>AWSTemplateFormatVersion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Literal string of 0-1024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	"</a:t>
            </a:r>
            <a:r>
              <a:rPr lang="en-US" sz="2600" dirty="0"/>
              <a:t>Description" : "Here are some details about the template."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9386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optional Metadata section includes arbitrary JSON objects that provide details about the template.</a:t>
            </a:r>
          </a:p>
          <a:p>
            <a:pPr lvl="1"/>
            <a:r>
              <a:rPr lang="en-US" dirty="0" smtClean="0"/>
              <a:t>Useful for documentation/ comments</a:t>
            </a:r>
          </a:p>
          <a:p>
            <a:pPr lvl="1"/>
            <a:r>
              <a:rPr lang="en-US" dirty="0" smtClean="0"/>
              <a:t>A few special metadata parameters affect other CloudFormation features:</a:t>
            </a:r>
          </a:p>
          <a:p>
            <a:pPr lvl="2"/>
            <a:r>
              <a:rPr lang="en-US" dirty="0" smtClean="0"/>
              <a:t>AWS::CloudFormation::</a:t>
            </a:r>
            <a:r>
              <a:rPr lang="en-US" dirty="0" err="1" smtClean="0"/>
              <a:t>Init</a:t>
            </a:r>
            <a:r>
              <a:rPr lang="en-US" dirty="0" smtClean="0"/>
              <a:t>, AWS::CloudFormation::Interface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2600" dirty="0"/>
              <a:t>"Metadata" : {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"</a:t>
            </a:r>
            <a:r>
              <a:rPr lang="en-US" sz="2600" dirty="0"/>
              <a:t>Instances" : {"Description" : "Information about the instances"},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"</a:t>
            </a:r>
            <a:r>
              <a:rPr lang="en-US" sz="2600" dirty="0"/>
              <a:t>Databases" : {"Description" : "Information about the databases"}</a:t>
            </a:r>
          </a:p>
          <a:p>
            <a:pPr marL="0" indent="0">
              <a:buNone/>
            </a:pPr>
            <a:r>
              <a:rPr lang="en-US" sz="2600" dirty="0"/>
              <a:t>}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89209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Templates allow the user to supply input parameters when launching a stack.</a:t>
            </a:r>
          </a:p>
          <a:p>
            <a:pPr lvl="1"/>
            <a:r>
              <a:rPr lang="en-US" dirty="0" smtClean="0"/>
              <a:t>Parameter logical names must be unique</a:t>
            </a:r>
          </a:p>
          <a:p>
            <a:pPr lvl="1"/>
            <a:r>
              <a:rPr lang="en-US" dirty="0" smtClean="0"/>
              <a:t>Logical name definition followed by a series of parameter properties</a:t>
            </a:r>
          </a:p>
          <a:p>
            <a:pPr lvl="1"/>
            <a:r>
              <a:rPr lang="en-US" dirty="0" smtClean="0"/>
              <a:t>Types: String, Number, List, or AWS-specific type</a:t>
            </a:r>
          </a:p>
          <a:p>
            <a:pPr lvl="1"/>
            <a:r>
              <a:rPr lang="en-US" dirty="0" smtClean="0"/>
              <a:t>Maximum of 60 parameters allowed in a template</a:t>
            </a:r>
          </a:p>
          <a:p>
            <a:endParaRPr lang="en-US" dirty="0" smtClean="0"/>
          </a:p>
          <a:p>
            <a:r>
              <a:rPr lang="en-US" dirty="0" smtClean="0"/>
              <a:t>Input parameters are referenced within a template using the “Ref” function.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"Parameters"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i="1" dirty="0" err="1">
                <a:solidFill>
                  <a:srgbClr val="FF0000"/>
                </a:solidFill>
              </a:rPr>
              <a:t>ParameterLogicalID</a:t>
            </a:r>
            <a:r>
              <a:rPr lang="en-US" dirty="0"/>
              <a:t>" :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de-DE" dirty="0" smtClean="0"/>
              <a:t>"</a:t>
            </a:r>
            <a:r>
              <a:rPr lang="de-DE" dirty="0"/>
              <a:t>Type" : "</a:t>
            </a:r>
            <a:r>
              <a:rPr lang="de-DE" i="1" dirty="0" err="1">
                <a:solidFill>
                  <a:srgbClr val="FF0000"/>
                </a:solidFill>
              </a:rPr>
              <a:t>DataType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</a:t>
            </a:r>
            <a:r>
              <a:rPr lang="de-DE" dirty="0"/>
              <a:t>"</a:t>
            </a:r>
            <a:r>
              <a:rPr lang="de-DE" i="1" dirty="0" err="1">
                <a:solidFill>
                  <a:srgbClr val="FF0000"/>
                </a:solidFill>
              </a:rPr>
              <a:t>ParameterProperty</a:t>
            </a:r>
            <a:r>
              <a:rPr lang="de-DE" dirty="0"/>
              <a:t>" : "</a:t>
            </a:r>
            <a:r>
              <a:rPr lang="de-DE" i="1" dirty="0" err="1" smtClean="0">
                <a:solidFill>
                  <a:srgbClr val="FF0000"/>
                </a:solidFill>
              </a:rPr>
              <a:t>value</a:t>
            </a:r>
            <a:r>
              <a:rPr lang="de-DE" dirty="0" smtClean="0"/>
              <a:t>“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}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80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8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Useful properties (not a complete list):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AllowedValues</a:t>
            </a:r>
            <a:r>
              <a:rPr lang="en-US" dirty="0" smtClean="0"/>
              <a:t>: an array containing list of values allowed for the parameter.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Default</a:t>
            </a:r>
            <a:r>
              <a:rPr lang="en-US" dirty="0" smtClean="0"/>
              <a:t>: the value used for the property if no value is specified.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a string describing the parameter.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MaxLength</a:t>
            </a:r>
            <a:r>
              <a:rPr lang="en-US" dirty="0" smtClean="0"/>
              <a:t>/</a:t>
            </a:r>
            <a:r>
              <a:rPr lang="en-US" b="1" dirty="0" err="1" smtClean="0"/>
              <a:t>MinLength</a:t>
            </a:r>
            <a:r>
              <a:rPr lang="en-US" dirty="0" smtClean="0"/>
              <a:t>/</a:t>
            </a:r>
            <a:r>
              <a:rPr lang="en-US" b="1" dirty="0" err="1" smtClean="0"/>
              <a:t>MaxValue</a:t>
            </a:r>
            <a:r>
              <a:rPr lang="en-US" dirty="0" smtClean="0"/>
              <a:t>/</a:t>
            </a:r>
            <a:r>
              <a:rPr lang="en-US" b="1" dirty="0" err="1" smtClean="0"/>
              <a:t>MinValue</a:t>
            </a:r>
            <a:r>
              <a:rPr lang="en-US" dirty="0" smtClean="0"/>
              <a:t>: set a constraint on the input value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NoEcho</a:t>
            </a:r>
            <a:r>
              <a:rPr lang="en-US" dirty="0" smtClean="0"/>
              <a:t>: hide the parameter value in any output logs (useful for passwords)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4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90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“Parameters” {</a:t>
            </a:r>
          </a:p>
          <a:p>
            <a:pPr marL="0" indent="0">
              <a:buNone/>
            </a:pPr>
            <a:r>
              <a:rPr lang="en-US" sz="2400" dirty="0" smtClean="0"/>
              <a:t>	“</a:t>
            </a:r>
            <a:r>
              <a:rPr lang="en-US" sz="2400" b="1" dirty="0" err="1" smtClean="0"/>
              <a:t>InstanceTypeParameter</a:t>
            </a:r>
            <a:r>
              <a:rPr lang="en-US" sz="2400" dirty="0" smtClean="0"/>
              <a:t>” :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“Type” : “String”,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“Default” : “t2.micro”,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</a:t>
            </a:r>
            <a:r>
              <a:rPr lang="en-US" sz="2400" dirty="0" err="1" smtClean="0"/>
              <a:t>AllowedValues</a:t>
            </a:r>
            <a:r>
              <a:rPr lang="en-US" sz="2400" dirty="0" smtClean="0"/>
              <a:t>” : [“t2.micro”, “t2.small”, “t2.medium”},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“Description” : “Enter the instance type (t2.micro, t2.small, or t2.medium).”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“Ec2Instance” : {</a:t>
            </a:r>
          </a:p>
          <a:p>
            <a:pPr marL="0" indent="0">
              <a:buNone/>
            </a:pPr>
            <a:r>
              <a:rPr lang="en-US" sz="2400" dirty="0" smtClean="0"/>
              <a:t>	“Type” : “AWS::EC2::Instance”,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“Properties” :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“</a:t>
            </a:r>
            <a:r>
              <a:rPr lang="en-US" sz="2400" dirty="0" err="1" smtClean="0"/>
              <a:t>InstanceType</a:t>
            </a:r>
            <a:r>
              <a:rPr lang="en-US" sz="2400" dirty="0" smtClean="0"/>
              <a:t>” : { “Ref” : “</a:t>
            </a:r>
            <a:r>
              <a:rPr lang="en-US" sz="2400" b="1" dirty="0" err="1" smtClean="0"/>
              <a:t>InstanceTypeParameter</a:t>
            </a:r>
            <a:r>
              <a:rPr lang="en-US" sz="2400" dirty="0" smtClean="0"/>
              <a:t>” 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“</a:t>
            </a:r>
            <a:r>
              <a:rPr lang="en-US" sz="2400" dirty="0" err="1" smtClean="0"/>
              <a:t>ImageId</a:t>
            </a:r>
            <a:r>
              <a:rPr lang="en-US" sz="2400" dirty="0" smtClean="0"/>
              <a:t>” : “ami-398de234”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7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13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Pseudo Parameters are predefined parameters provided by CloudFormation.</a:t>
            </a:r>
          </a:p>
          <a:p>
            <a:pPr lvl="1"/>
            <a:r>
              <a:rPr lang="en-US" dirty="0" smtClean="0"/>
              <a:t>Use them the same way as normal parameters.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List of pseudo parameters:</a:t>
            </a:r>
          </a:p>
          <a:p>
            <a:pPr lvl="1"/>
            <a:r>
              <a:rPr lang="en-US" b="1" dirty="0" smtClean="0"/>
              <a:t>AWS::</a:t>
            </a:r>
            <a:r>
              <a:rPr lang="en-US" b="1" dirty="0" err="1" smtClean="0"/>
              <a:t>AccountId</a:t>
            </a:r>
            <a:r>
              <a:rPr lang="en-US" b="1" dirty="0" smtClean="0"/>
              <a:t> </a:t>
            </a:r>
          </a:p>
          <a:p>
            <a:pPr lvl="2"/>
            <a:r>
              <a:rPr lang="en-US" dirty="0" smtClean="0"/>
              <a:t>returns AWS account ID in which stack is created</a:t>
            </a:r>
          </a:p>
          <a:p>
            <a:pPr lvl="1"/>
            <a:r>
              <a:rPr lang="en-US" b="1" dirty="0" smtClean="0"/>
              <a:t>AWS::</a:t>
            </a:r>
            <a:r>
              <a:rPr lang="en-US" b="1" dirty="0" err="1" smtClean="0"/>
              <a:t>NotificationARNs</a:t>
            </a:r>
            <a:r>
              <a:rPr lang="en-US" b="1" dirty="0" smtClean="0"/>
              <a:t> </a:t>
            </a:r>
          </a:p>
          <a:p>
            <a:pPr lvl="2"/>
            <a:r>
              <a:rPr lang="en-US" dirty="0" smtClean="0"/>
              <a:t>returns list of AWS Resource Names for stack</a:t>
            </a:r>
          </a:p>
          <a:p>
            <a:pPr lvl="1"/>
            <a:r>
              <a:rPr lang="de-DE" b="1" dirty="0" smtClean="0"/>
              <a:t>AWS::</a:t>
            </a:r>
            <a:r>
              <a:rPr lang="de-DE" b="1" dirty="0" err="1" smtClean="0"/>
              <a:t>NoValue</a:t>
            </a:r>
            <a:r>
              <a:rPr lang="de-DE" b="1" dirty="0" smtClean="0"/>
              <a:t> </a:t>
            </a:r>
          </a:p>
          <a:p>
            <a:pPr lvl="2"/>
            <a:r>
              <a:rPr lang="de-DE" dirty="0" err="1" smtClean="0"/>
              <a:t>acts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a NOOP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removes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property</a:t>
            </a:r>
            <a:r>
              <a:rPr lang="de-DE" dirty="0" smtClean="0"/>
              <a:t> </a:t>
            </a:r>
            <a:r>
              <a:rPr lang="de-DE" dirty="0" err="1" smtClean="0"/>
              <a:t>identifier</a:t>
            </a:r>
            <a:endParaRPr lang="de-DE" dirty="0" smtClean="0"/>
          </a:p>
          <a:p>
            <a:pPr lvl="1"/>
            <a:r>
              <a:rPr lang="de-DE" b="1" dirty="0" smtClean="0"/>
              <a:t>AWS::Region </a:t>
            </a:r>
          </a:p>
          <a:p>
            <a:pPr lvl="2"/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AWS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1"/>
            <a:r>
              <a:rPr lang="de-DE" b="1" dirty="0" smtClean="0"/>
              <a:t>AWS::</a:t>
            </a:r>
            <a:r>
              <a:rPr lang="de-DE" b="1" dirty="0" err="1" smtClean="0"/>
              <a:t>StackId</a:t>
            </a:r>
            <a:r>
              <a:rPr lang="de-DE" b="1" dirty="0" smtClean="0"/>
              <a:t> </a:t>
            </a:r>
          </a:p>
          <a:p>
            <a:pPr lvl="2"/>
            <a:r>
              <a:rPr lang="de-DE" dirty="0" err="1" smtClean="0"/>
              <a:t>returns</a:t>
            </a:r>
            <a:r>
              <a:rPr lang="de-DE" dirty="0" smtClean="0"/>
              <a:t> ID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1"/>
            <a:r>
              <a:rPr lang="de-DE" b="1" dirty="0" err="1" smtClean="0"/>
              <a:t>AWS:StackName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6728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13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Template mappings allow the user to define keys that map to corresponding sets of named values.</a:t>
            </a:r>
          </a:p>
          <a:p>
            <a:endParaRPr lang="en-US" dirty="0" smtClean="0"/>
          </a:p>
          <a:p>
            <a:r>
              <a:rPr lang="en-US" dirty="0" smtClean="0"/>
              <a:t>Commonly used for setting values based on different conditions, such as regions.</a:t>
            </a:r>
          </a:p>
          <a:p>
            <a:pPr lvl="1"/>
            <a:r>
              <a:rPr lang="en-US" dirty="0" smtClean="0"/>
              <a:t>Example: Set a value to an AMI ID based on the region the stack is launching into.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“</a:t>
            </a:r>
            <a:r>
              <a:rPr lang="en-US" dirty="0" err="1" smtClean="0"/>
              <a:t>FindInMap</a:t>
            </a:r>
            <a:r>
              <a:rPr lang="en-US" dirty="0" smtClean="0"/>
              <a:t>” function is used in the template to find a matching value based on a key.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"Mappings" :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"</a:t>
            </a:r>
            <a:r>
              <a:rPr lang="de-DE" dirty="0"/>
              <a:t>Mapping01" : </a:t>
            </a: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	"</a:t>
            </a:r>
            <a:r>
              <a:rPr lang="de-DE" dirty="0"/>
              <a:t>Key01" : </a:t>
            </a: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"</a:t>
            </a:r>
            <a:r>
              <a:rPr lang="de-DE" dirty="0"/>
              <a:t>Name" : "</a:t>
            </a:r>
            <a:r>
              <a:rPr lang="de-DE" dirty="0" smtClean="0"/>
              <a:t>Value01“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 </a:t>
            </a:r>
            <a:r>
              <a:rPr lang="de-DE" dirty="0"/>
              <a:t>"Key02" : </a:t>
            </a: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"</a:t>
            </a:r>
            <a:r>
              <a:rPr lang="de-DE" dirty="0"/>
              <a:t>Name" : "</a:t>
            </a:r>
            <a:r>
              <a:rPr lang="de-DE" dirty="0" smtClean="0"/>
              <a:t>Value02“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 </a:t>
            </a:r>
            <a:r>
              <a:rPr lang="de-DE" dirty="0"/>
              <a:t>},</a:t>
            </a:r>
          </a:p>
          <a:p>
            <a:pPr marL="0" indent="0">
              <a:buNone/>
            </a:pPr>
            <a:r>
              <a:rPr lang="de-DE" dirty="0" smtClean="0"/>
              <a:t>	}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28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"</a:t>
            </a:r>
            <a:r>
              <a:rPr lang="de-DE" dirty="0" err="1"/>
              <a:t>Mappings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de-DE" dirty="0"/>
              <a:t>    "</a:t>
            </a:r>
            <a:r>
              <a:rPr lang="de-DE" dirty="0" err="1"/>
              <a:t>RegionMap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en-US" dirty="0"/>
              <a:t>      "us-east-1" : { "32" : "ami-6411e20d", "64" : "ami-7a11e213" },</a:t>
            </a:r>
          </a:p>
          <a:p>
            <a:pPr marL="0" indent="0">
              <a:buNone/>
            </a:pPr>
            <a:r>
              <a:rPr lang="fr-FR" dirty="0"/>
              <a:t>      "us-west-1" : { "32" : "ami-c9c7978c", "64" : "ami-cfc7978a" },</a:t>
            </a:r>
          </a:p>
          <a:p>
            <a:pPr marL="0" indent="0">
              <a:buNone/>
            </a:pPr>
            <a:r>
              <a:rPr lang="de-DE" dirty="0"/>
              <a:t>      "eu-west-1" : { "32" : "ami-37c2f643", "64" : "ami-31c2f645" },</a:t>
            </a:r>
          </a:p>
          <a:p>
            <a:pPr marL="0" indent="0">
              <a:buNone/>
            </a:pPr>
            <a:r>
              <a:rPr lang="en-US" dirty="0"/>
              <a:t>      "ap-southeast-1" : { "32" : "ami-66f28c34", "64" : "ami-60f28c32" },</a:t>
            </a:r>
          </a:p>
          <a:p>
            <a:pPr marL="0" indent="0">
              <a:buNone/>
            </a:pPr>
            <a:r>
              <a:rPr lang="en-US" dirty="0"/>
              <a:t>      "ap-northeast-1" : { "32" : "ami-9c03a89d", "64" : "ami-a003a8a1" }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/>
              <a:t>  },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  "Resources" : {</a:t>
            </a:r>
          </a:p>
          <a:p>
            <a:pPr marL="0" indent="0">
              <a:buNone/>
            </a:pPr>
            <a:r>
              <a:rPr lang="de-DE" dirty="0"/>
              <a:t>    "myEC2Instance" : {</a:t>
            </a:r>
          </a:p>
          <a:p>
            <a:pPr marL="0" indent="0">
              <a:buNone/>
            </a:pPr>
            <a:r>
              <a:rPr lang="de-DE" dirty="0"/>
              <a:t>      "Type" : "AWS::EC2::Instance",</a:t>
            </a:r>
          </a:p>
          <a:p>
            <a:pPr marL="0" indent="0">
              <a:buNone/>
            </a:pPr>
            <a:r>
              <a:rPr lang="en-US" dirty="0"/>
              <a:t>      "Properties" 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ImageId</a:t>
            </a:r>
            <a:r>
              <a:rPr lang="en-US" dirty="0"/>
              <a:t>" : { "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FindInMap</a:t>
            </a:r>
            <a:r>
              <a:rPr lang="en-US" dirty="0"/>
              <a:t>" : [ "</a:t>
            </a:r>
            <a:r>
              <a:rPr lang="en-US" dirty="0" err="1"/>
              <a:t>RegionMap</a:t>
            </a:r>
            <a:r>
              <a:rPr lang="en-US" dirty="0"/>
              <a:t>", { "Ref" : "AWS::Region" }, "32"]},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InstanceType</a:t>
            </a:r>
            <a:r>
              <a:rPr lang="en-US" dirty="0"/>
              <a:t>" : "m1.small"</a:t>
            </a:r>
          </a:p>
          <a:p>
            <a:pPr marL="0" indent="0">
              <a:buNone/>
            </a:pPr>
            <a:r>
              <a:rPr lang="de-DE" dirty="0"/>
              <a:t>      }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smtClean="0"/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If</a:t>
            </a:r>
            <a:r>
              <a:rPr lang="de-DE" dirty="0" smtClean="0"/>
              <a:t> AWS::Region </a:t>
            </a:r>
            <a:r>
              <a:rPr lang="de-DE" dirty="0" err="1" smtClean="0"/>
              <a:t>is</a:t>
            </a:r>
            <a:r>
              <a:rPr lang="de-DE" dirty="0" smtClean="0"/>
              <a:t> us-east-1, </a:t>
            </a:r>
            <a:r>
              <a:rPr lang="de-DE" dirty="0" err="1" smtClean="0"/>
              <a:t>ImageId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ami-6411e20d.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92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AWS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conditions control the creation of resources or the definition of properties</a:t>
            </a:r>
          </a:p>
          <a:p>
            <a:endParaRPr lang="en-US" dirty="0" smtClean="0"/>
          </a:p>
          <a:p>
            <a:r>
              <a:rPr lang="en-US" dirty="0" smtClean="0"/>
              <a:t>Conditions are defined by the template author and applied to resources.</a:t>
            </a:r>
          </a:p>
          <a:p>
            <a:endParaRPr lang="en-US" dirty="0" smtClean="0"/>
          </a:p>
          <a:p>
            <a:r>
              <a:rPr lang="en-US" dirty="0" smtClean="0"/>
              <a:t>A condition must evaluate to true in order for the resources to get built.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270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“Parameters”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EnvType</a:t>
            </a:r>
            <a:r>
              <a:rPr lang="en-US" dirty="0" smtClean="0"/>
              <a:t>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“Description” : “Environment type.”,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“Default” : “</a:t>
            </a:r>
            <a:r>
              <a:rPr lang="en-US" dirty="0" err="1" smtClean="0"/>
              <a:t>dev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“Type” : “String”,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AllowedValues</a:t>
            </a:r>
            <a:r>
              <a:rPr lang="en-US" dirty="0" smtClean="0"/>
              <a:t>” : [“prod”, “</a:t>
            </a:r>
            <a:r>
              <a:rPr lang="en-US" dirty="0" err="1" smtClean="0"/>
              <a:t>dev</a:t>
            </a:r>
            <a:r>
              <a:rPr lang="en-US" dirty="0" smtClean="0"/>
              <a:t>”],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ConstraintDescription</a:t>
            </a:r>
            <a:r>
              <a:rPr lang="en-US" dirty="0" smtClean="0"/>
              <a:t>” : “Must specify prod or dev.”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“Conditions”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b="1" dirty="0" err="1" smtClean="0"/>
              <a:t>CreateProdResources</a:t>
            </a:r>
            <a:r>
              <a:rPr lang="en-US" dirty="0" smtClean="0"/>
              <a:t>” : {“</a:t>
            </a:r>
            <a:r>
              <a:rPr lang="en-US" dirty="0" err="1" smtClean="0"/>
              <a:t>Fn</a:t>
            </a:r>
            <a:r>
              <a:rPr lang="en-US" dirty="0" smtClean="0"/>
              <a:t>::Equals” : [{“Ref” : “</a:t>
            </a:r>
            <a:r>
              <a:rPr lang="en-US" dirty="0" err="1" smtClean="0"/>
              <a:t>EnvType</a:t>
            </a:r>
            <a:r>
              <a:rPr lang="en-US" dirty="0" smtClean="0"/>
              <a:t>”}, “prod”]}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MountPoint</a:t>
            </a:r>
            <a:r>
              <a:rPr lang="en-US" dirty="0" smtClean="0"/>
              <a:t>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“Type” : “AWS::EC2:VolumeAttachment”,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“Condition” : “</a:t>
            </a:r>
            <a:r>
              <a:rPr lang="en-US" b="1" dirty="0" err="1" smtClean="0"/>
              <a:t>CreateProdResources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“Properties”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InstanceId</a:t>
            </a:r>
            <a:r>
              <a:rPr lang="en-US" dirty="0" smtClean="0"/>
              <a:t>” : { “Ref” : “EC2Instance” 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VolumeId</a:t>
            </a:r>
            <a:r>
              <a:rPr lang="en-US" dirty="0" smtClean="0"/>
              <a:t>” : { “Ref” : “</a:t>
            </a:r>
            <a:r>
              <a:rPr lang="en-US" dirty="0" err="1" smtClean="0"/>
              <a:t>NewVolume</a:t>
            </a:r>
            <a:r>
              <a:rPr lang="en-US" dirty="0" smtClean="0"/>
              <a:t>” 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“Device” : “/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sdh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49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166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Required section that describes the AWS resource to be built in the stack.</a:t>
            </a:r>
          </a:p>
          <a:p>
            <a:pPr lvl="1"/>
            <a:r>
              <a:rPr lang="en-US" dirty="0" smtClean="0"/>
              <a:t>IAM policies, VPCs, Subnets, Security Groups, EC2 instances, Elastic Load Balancers, RDS databases, S3 buckets, etc.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"Resources" : {</a:t>
            </a:r>
          </a:p>
          <a:p>
            <a:pPr marL="0" indent="0">
              <a:buNone/>
            </a:pPr>
            <a:r>
              <a:rPr lang="ro-RO" dirty="0"/>
              <a:t>    "</a:t>
            </a:r>
            <a:r>
              <a:rPr lang="ro-RO" i="1" dirty="0">
                <a:solidFill>
                  <a:srgbClr val="FF0000"/>
                </a:solidFill>
              </a:rPr>
              <a:t>Logical ID</a:t>
            </a:r>
            <a:r>
              <a:rPr lang="ro-RO" dirty="0"/>
              <a:t>" : {</a:t>
            </a:r>
          </a:p>
          <a:p>
            <a:pPr marL="0" indent="0">
              <a:buNone/>
            </a:pPr>
            <a:r>
              <a:rPr lang="en-US" dirty="0"/>
              <a:t>        "Type" : "</a:t>
            </a:r>
            <a:r>
              <a:rPr lang="en-US" i="1" dirty="0">
                <a:solidFill>
                  <a:srgbClr val="FF0000"/>
                </a:solidFill>
              </a:rPr>
              <a:t>Resource type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de-DE" dirty="0"/>
              <a:t>        "Properties" :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i="1" dirty="0">
                <a:solidFill>
                  <a:srgbClr val="FF0000"/>
                </a:solidFill>
              </a:rPr>
              <a:t>Set of properties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 smtClean="0"/>
              <a:t>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err="1" smtClean="0"/>
              <a:t>DependsOn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 </a:t>
            </a:r>
            <a:r>
              <a:rPr lang="de-DE" dirty="0" err="1" smtClean="0"/>
              <a:t>resource</a:t>
            </a:r>
            <a:r>
              <a:rPr lang="de-DE" dirty="0" smtClean="0"/>
              <a:t> must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CloudFormation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DependsOn</a:t>
            </a:r>
            <a:r>
              <a:rPr lang="en-US" dirty="0"/>
              <a:t>" : [ </a:t>
            </a:r>
            <a:r>
              <a:rPr lang="en-US" i="1" dirty="0"/>
              <a:t>String, ...</a:t>
            </a:r>
            <a:r>
              <a:rPr lang="en-US" dirty="0"/>
              <a:t> 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29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ways to define properties: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"Properties" : {</a:t>
            </a:r>
          </a:p>
          <a:p>
            <a:pPr marL="0" indent="0">
              <a:buNone/>
            </a:pPr>
            <a:r>
              <a:rPr lang="en-US" sz="2200" dirty="0"/>
              <a:t>    "String" : "one-string-value",</a:t>
            </a:r>
          </a:p>
          <a:p>
            <a:pPr marL="0" indent="0">
              <a:buNone/>
            </a:pPr>
            <a:r>
              <a:rPr lang="ro-RO" sz="2200" dirty="0"/>
              <a:t>    "Number" : "123",</a:t>
            </a:r>
          </a:p>
          <a:p>
            <a:pPr marL="0" indent="0">
              <a:buNone/>
            </a:pPr>
            <a:r>
              <a:rPr lang="ro-RO" sz="2200" dirty="0"/>
              <a:t>    "LiteralList" : [ "first-value", "second-value" ],</a:t>
            </a:r>
          </a:p>
          <a:p>
            <a:pPr marL="0" indent="0">
              <a:buNone/>
            </a:pPr>
            <a:r>
              <a:rPr lang="ro-RO" sz="2200" dirty="0"/>
              <a:t>    "Boolean" : "true",</a:t>
            </a:r>
          </a:p>
          <a:p>
            <a:pPr marL="0" indent="0">
              <a:buNone/>
            </a:pPr>
            <a:r>
              <a:rPr lang="ro-RO" sz="2200" dirty="0"/>
              <a:t>    "ReferenceForOneValue" :  { "Ref" : "MyLogicalResourceName" } ,</a:t>
            </a:r>
          </a:p>
          <a:p>
            <a:pPr marL="0" indent="0">
              <a:buNone/>
            </a:pPr>
            <a:r>
              <a:rPr lang="ro-RO" sz="2200" dirty="0"/>
              <a:t>    "FunctionResultWithFunctionParams" : {</a:t>
            </a:r>
          </a:p>
          <a:p>
            <a:pPr marL="0" indent="0">
              <a:buNone/>
            </a:pPr>
            <a:r>
              <a:rPr lang="en-US" sz="2200" dirty="0"/>
              <a:t>        "</a:t>
            </a:r>
            <a:r>
              <a:rPr lang="en-US" sz="2200" dirty="0" err="1"/>
              <a:t>Fn</a:t>
            </a:r>
            <a:r>
              <a:rPr lang="en-US" sz="2200" dirty="0"/>
              <a:t>::Join" : [ "%", [ "Key=", { "Ref" : "</a:t>
            </a:r>
            <a:r>
              <a:rPr lang="en-US" sz="2200" dirty="0" err="1"/>
              <a:t>MyParameter</a:t>
            </a:r>
            <a:r>
              <a:rPr lang="en-US" sz="2200" dirty="0"/>
              <a:t>" } ] ] }</a:t>
            </a:r>
          </a:p>
          <a:p>
            <a:pPr marL="0" indent="0">
              <a:buNone/>
            </a:pPr>
            <a:r>
              <a:rPr lang="en-US" sz="2200" dirty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532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"Resources" : {</a:t>
            </a:r>
          </a:p>
          <a:p>
            <a:pPr marL="0" indent="0">
              <a:buNone/>
            </a:pPr>
            <a:r>
              <a:rPr lang="de-DE" dirty="0"/>
              <a:t>    "</a:t>
            </a:r>
            <a:r>
              <a:rPr lang="de-DE" dirty="0" err="1"/>
              <a:t>MyInstance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de-DE" dirty="0"/>
              <a:t>        "Type" : "AWS::EC2::Instance",</a:t>
            </a:r>
          </a:p>
          <a:p>
            <a:pPr marL="0" indent="0">
              <a:buNone/>
            </a:pPr>
            <a:r>
              <a:rPr lang="de-DE" dirty="0"/>
              <a:t>        "Properties" : {</a:t>
            </a:r>
          </a:p>
          <a:p>
            <a:pPr marL="0" indent="0">
              <a:buNone/>
            </a:pPr>
            <a:r>
              <a:rPr lang="de-DE" dirty="0"/>
              <a:t>            "</a:t>
            </a:r>
            <a:r>
              <a:rPr lang="de-DE" dirty="0" err="1"/>
              <a:t>UserData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de-DE" dirty="0"/>
              <a:t>                "</a:t>
            </a:r>
            <a:r>
              <a:rPr lang="de-DE" dirty="0" err="1"/>
              <a:t>Fn</a:t>
            </a:r>
            <a:r>
              <a:rPr lang="de-DE" dirty="0"/>
              <a:t>::Base64" : {</a:t>
            </a:r>
          </a:p>
          <a:p>
            <a:pPr marL="0" indent="0">
              <a:buNone/>
            </a:pPr>
            <a:r>
              <a:rPr lang="de-DE" dirty="0"/>
              <a:t>                    "</a:t>
            </a:r>
            <a:r>
              <a:rPr lang="de-DE" dirty="0" err="1"/>
              <a:t>Fn</a:t>
            </a:r>
            <a:r>
              <a:rPr lang="de-DE" dirty="0"/>
              <a:t>::</a:t>
            </a:r>
            <a:r>
              <a:rPr lang="de-DE" dirty="0" err="1"/>
              <a:t>Join</a:t>
            </a:r>
            <a:r>
              <a:rPr lang="de-DE" dirty="0"/>
              <a:t>" : [ "", [ "Queue=", { "</a:t>
            </a:r>
            <a:r>
              <a:rPr lang="de-DE" dirty="0" err="1"/>
              <a:t>Ref</a:t>
            </a:r>
            <a:r>
              <a:rPr lang="de-DE" dirty="0"/>
              <a:t>" : "</a:t>
            </a:r>
            <a:r>
              <a:rPr lang="de-DE" dirty="0" err="1"/>
              <a:t>MyQueue</a:t>
            </a:r>
            <a:r>
              <a:rPr lang="de-DE" dirty="0"/>
              <a:t>" } ] ]</a:t>
            </a:r>
          </a:p>
          <a:p>
            <a:pPr marL="0" indent="0">
              <a:buNone/>
            </a:pPr>
            <a:r>
              <a:rPr lang="de-DE" dirty="0"/>
              <a:t>                 } },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AvailabilityZone</a:t>
            </a:r>
            <a:r>
              <a:rPr lang="en-US" dirty="0"/>
              <a:t>" : "us-east-1a",</a:t>
            </a:r>
          </a:p>
          <a:p>
            <a:pPr marL="0" indent="0">
              <a:buNone/>
            </a:pPr>
            <a:r>
              <a:rPr lang="de-DE" dirty="0"/>
              <a:t>            "</a:t>
            </a:r>
            <a:r>
              <a:rPr lang="de-DE" dirty="0" err="1"/>
              <a:t>ImageId</a:t>
            </a:r>
            <a:r>
              <a:rPr lang="de-DE" dirty="0"/>
              <a:t>" : "ami-20b65349"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},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"</a:t>
            </a:r>
            <a:r>
              <a:rPr lang="de-DE" dirty="0" err="1"/>
              <a:t>MyQueue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de-DE" dirty="0"/>
              <a:t>        "Type" : "AWS::SQS::Queue",</a:t>
            </a:r>
          </a:p>
          <a:p>
            <a:pPr marL="0" indent="0">
              <a:buNone/>
            </a:pPr>
            <a:r>
              <a:rPr lang="de-DE" dirty="0"/>
              <a:t>        "Properties" : {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01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optional outputs section declares values that CloudFormation will return when the stack is created.</a:t>
            </a:r>
          </a:p>
          <a:p>
            <a:pPr lvl="1"/>
            <a:r>
              <a:rPr lang="en-US" dirty="0" smtClean="0"/>
              <a:t>Example: return the name of an S3 bucket after CloudFormation creates it</a:t>
            </a:r>
          </a:p>
          <a:p>
            <a:pPr lvl="1"/>
            <a:r>
              <a:rPr lang="en-US" dirty="0" smtClean="0"/>
              <a:t>Maximum of 60 outputs allowed in a template</a:t>
            </a:r>
          </a:p>
          <a:p>
            <a:endParaRPr lang="en-US" dirty="0"/>
          </a:p>
          <a:p>
            <a:r>
              <a:rPr lang="en-US" dirty="0" smtClean="0"/>
              <a:t>Value of an output can be a literal, parameter reference, pseudo parameter, mapping value, or intrinsic function</a:t>
            </a:r>
          </a:p>
          <a:p>
            <a:pPr lvl="1"/>
            <a:r>
              <a:rPr lang="en-US" dirty="0" smtClean="0"/>
              <a:t>It’s possible to set a condition on the output using the “Condition” parameter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"</a:t>
            </a:r>
            <a:r>
              <a:rPr lang="de-DE" dirty="0"/>
              <a:t>Outputs" : {</a:t>
            </a:r>
          </a:p>
          <a:p>
            <a:pPr marL="0" indent="0">
              <a:buNone/>
            </a:pPr>
            <a:r>
              <a:rPr lang="es-ES_tradnl" dirty="0"/>
              <a:t>  "</a:t>
            </a:r>
            <a:r>
              <a:rPr lang="es-ES_tradnl" i="1" dirty="0" err="1">
                <a:solidFill>
                  <a:srgbClr val="FF0000"/>
                </a:solidFill>
              </a:rPr>
              <a:t>Logical</a:t>
            </a:r>
            <a:r>
              <a:rPr lang="es-ES_tradnl" i="1" dirty="0">
                <a:solidFill>
                  <a:srgbClr val="FF0000"/>
                </a:solidFill>
              </a:rPr>
              <a:t> ID</a:t>
            </a:r>
            <a:r>
              <a:rPr lang="es-ES_tradnl" dirty="0"/>
              <a:t>" : {</a:t>
            </a:r>
          </a:p>
          <a:p>
            <a:pPr marL="0" indent="0">
              <a:buNone/>
            </a:pPr>
            <a:r>
              <a:rPr lang="es-ES_tradnl" dirty="0"/>
              <a:t>    "</a:t>
            </a:r>
            <a:r>
              <a:rPr lang="es-ES_tradnl" dirty="0" err="1"/>
              <a:t>Description</a:t>
            </a:r>
            <a:r>
              <a:rPr lang="es-ES_tradnl" dirty="0"/>
              <a:t>" : "</a:t>
            </a:r>
            <a:r>
              <a:rPr lang="es-ES_tradnl" i="1" dirty="0" err="1">
                <a:solidFill>
                  <a:srgbClr val="FF0000"/>
                </a:solidFill>
              </a:rPr>
              <a:t>Information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about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the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value</a:t>
            </a:r>
            <a:r>
              <a:rPr lang="es-ES_tradnl" dirty="0"/>
              <a:t>",</a:t>
            </a:r>
          </a:p>
          <a:p>
            <a:pPr marL="0" indent="0">
              <a:buNone/>
            </a:pPr>
            <a:r>
              <a:rPr lang="es-ES_tradnl" dirty="0"/>
              <a:t>    "</a:t>
            </a:r>
            <a:r>
              <a:rPr lang="es-ES_tradnl" dirty="0" err="1"/>
              <a:t>Value</a:t>
            </a:r>
            <a:r>
              <a:rPr lang="es-ES_tradnl" dirty="0"/>
              <a:t>" : "</a:t>
            </a:r>
            <a:r>
              <a:rPr lang="es-ES_tradnl" i="1" dirty="0" err="1">
                <a:solidFill>
                  <a:srgbClr val="FF0000"/>
                </a:solidFill>
              </a:rPr>
              <a:t>Value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to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return</a:t>
            </a:r>
            <a:r>
              <a:rPr lang="es-ES_tradnl" dirty="0"/>
              <a:t>"</a:t>
            </a:r>
          </a:p>
          <a:p>
            <a:pPr marL="0" indent="0">
              <a:buNone/>
            </a:pPr>
            <a:r>
              <a:rPr lang="de-DE" dirty="0"/>
              <a:t>  }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9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"Outputs" : {</a:t>
            </a:r>
          </a:p>
          <a:p>
            <a:pPr marL="0" indent="0">
              <a:buNone/>
            </a:pPr>
            <a:r>
              <a:rPr lang="de-DE" sz="2000" dirty="0"/>
              <a:t>  "</a:t>
            </a:r>
            <a:r>
              <a:rPr lang="de-DE" sz="2000" dirty="0" err="1"/>
              <a:t>BackupLoadBalancerDNSName</a:t>
            </a:r>
            <a:r>
              <a:rPr lang="de-DE" sz="2000" dirty="0"/>
              <a:t>" : {</a:t>
            </a:r>
          </a:p>
          <a:p>
            <a:pPr marL="0" indent="0">
              <a:buNone/>
            </a:pPr>
            <a:r>
              <a:rPr lang="de-DE" sz="2000" dirty="0"/>
              <a:t>    "Description": "The </a:t>
            </a:r>
            <a:r>
              <a:rPr lang="de-DE" sz="2000" dirty="0" err="1"/>
              <a:t>DNSName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backup</a:t>
            </a:r>
            <a:r>
              <a:rPr lang="de-DE" sz="2000" dirty="0"/>
              <a:t> </a:t>
            </a:r>
            <a:r>
              <a:rPr lang="de-DE" sz="2000" dirty="0" err="1"/>
              <a:t>load</a:t>
            </a:r>
            <a:r>
              <a:rPr lang="de-DE" sz="2000" dirty="0"/>
              <a:t> </a:t>
            </a:r>
            <a:r>
              <a:rPr lang="de-DE" sz="2000" dirty="0" err="1"/>
              <a:t>balancer</a:t>
            </a:r>
            <a:r>
              <a:rPr lang="de-DE" sz="2000" dirty="0"/>
              <a:t>",  </a:t>
            </a:r>
          </a:p>
          <a:p>
            <a:pPr marL="0" indent="0">
              <a:buNone/>
            </a:pPr>
            <a:r>
              <a:rPr lang="de-DE" sz="2000" dirty="0"/>
              <a:t>    "Value" : { "</a:t>
            </a:r>
            <a:r>
              <a:rPr lang="de-DE" sz="2000" dirty="0" err="1"/>
              <a:t>Fn</a:t>
            </a:r>
            <a:r>
              <a:rPr lang="de-DE" sz="2000" dirty="0"/>
              <a:t>::</a:t>
            </a:r>
            <a:r>
              <a:rPr lang="de-DE" sz="2000" dirty="0" err="1"/>
              <a:t>GetAtt</a:t>
            </a:r>
            <a:r>
              <a:rPr lang="de-DE" sz="2000" dirty="0"/>
              <a:t>" : [ "</a:t>
            </a:r>
            <a:r>
              <a:rPr lang="de-DE" sz="2000" dirty="0" err="1"/>
              <a:t>BackupLoadBalancer</a:t>
            </a:r>
            <a:r>
              <a:rPr lang="de-DE" sz="2000" dirty="0"/>
              <a:t>", "</a:t>
            </a:r>
            <a:r>
              <a:rPr lang="de-DE" sz="2000" dirty="0" err="1"/>
              <a:t>DNSName</a:t>
            </a:r>
            <a:r>
              <a:rPr lang="de-DE" sz="2000" dirty="0"/>
              <a:t>" ]},</a:t>
            </a:r>
          </a:p>
          <a:p>
            <a:pPr marL="0" indent="0">
              <a:buNone/>
            </a:pPr>
            <a:r>
              <a:rPr lang="de-DE" sz="2000" dirty="0"/>
              <a:t>    "</a:t>
            </a:r>
            <a:r>
              <a:rPr lang="de-DE" sz="2000" dirty="0" err="1"/>
              <a:t>Condition</a:t>
            </a:r>
            <a:r>
              <a:rPr lang="de-DE" sz="2000" dirty="0"/>
              <a:t>" : "</a:t>
            </a:r>
            <a:r>
              <a:rPr lang="de-DE" sz="2000" dirty="0" err="1"/>
              <a:t>CreateProdResources</a:t>
            </a:r>
            <a:r>
              <a:rPr lang="de-DE" sz="2000" dirty="0"/>
              <a:t>"</a:t>
            </a:r>
          </a:p>
          <a:p>
            <a:pPr marL="0" indent="0">
              <a:buNone/>
            </a:pPr>
            <a:r>
              <a:rPr lang="de-DE" sz="2000" dirty="0"/>
              <a:t>  },</a:t>
            </a:r>
          </a:p>
          <a:p>
            <a:pPr marL="0" indent="0">
              <a:buNone/>
            </a:pPr>
            <a:r>
              <a:rPr lang="de-DE" sz="2000" dirty="0"/>
              <a:t>  "</a:t>
            </a:r>
            <a:r>
              <a:rPr lang="de-DE" sz="2000" dirty="0" err="1"/>
              <a:t>InstanceID</a:t>
            </a:r>
            <a:r>
              <a:rPr lang="de-DE" sz="2000" dirty="0"/>
              <a:t>" : {</a:t>
            </a:r>
          </a:p>
          <a:p>
            <a:pPr marL="0" indent="0">
              <a:buNone/>
            </a:pPr>
            <a:r>
              <a:rPr lang="de-DE" sz="2000" dirty="0"/>
              <a:t>    "Description": "The Instance ID",  </a:t>
            </a:r>
          </a:p>
          <a:p>
            <a:pPr marL="0" indent="0">
              <a:buNone/>
            </a:pPr>
            <a:r>
              <a:rPr lang="fr-FR" sz="2000" dirty="0"/>
              <a:t>    "Value" : { "</a:t>
            </a:r>
            <a:r>
              <a:rPr lang="fr-FR" sz="2000" dirty="0" err="1"/>
              <a:t>Ref</a:t>
            </a:r>
            <a:r>
              <a:rPr lang="fr-FR" sz="2000" dirty="0"/>
              <a:t>" : "EC2Instance" }</a:t>
            </a:r>
          </a:p>
          <a:p>
            <a:pPr marL="0" indent="0">
              <a:buNone/>
            </a:pPr>
            <a:r>
              <a:rPr lang="de-DE" sz="2000" dirty="0"/>
              <a:t>  }</a:t>
            </a:r>
          </a:p>
          <a:p>
            <a:pPr marL="0" indent="0">
              <a:buNone/>
            </a:pPr>
            <a:r>
              <a:rPr lang="de-DE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89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CloudFormation stacks can be used as resources in other stacks.</a:t>
            </a:r>
          </a:p>
          <a:p>
            <a:endParaRPr lang="en-US" dirty="0" smtClean="0"/>
          </a:p>
          <a:p>
            <a:r>
              <a:rPr lang="en-US" dirty="0" smtClean="0"/>
              <a:t>Useful for making reusable templates and segmenting resources.</a:t>
            </a:r>
          </a:p>
          <a:p>
            <a:endParaRPr lang="en-US" dirty="0" smtClean="0"/>
          </a:p>
          <a:p>
            <a:r>
              <a:rPr lang="en-US" dirty="0" smtClean="0"/>
              <a:t>Launching a template with nested stacks will launch multiple sub-stacks.</a:t>
            </a:r>
          </a:p>
          <a:p>
            <a:pPr lvl="1"/>
            <a:r>
              <a:rPr lang="en-US" dirty="0" smtClean="0"/>
              <a:t>Nested stack templates must be stored in an S3 bucket.</a:t>
            </a:r>
          </a:p>
          <a:p>
            <a:pPr lvl="1"/>
            <a:r>
              <a:rPr lang="en-US" dirty="0" smtClean="0"/>
              <a:t>Deleting launching stack will delete all </a:t>
            </a:r>
            <a:r>
              <a:rPr lang="en-US" dirty="0" err="1" smtClean="0"/>
              <a:t>substacks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37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75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Nested Stack definition properties:</a:t>
            </a:r>
          </a:p>
          <a:p>
            <a:pPr lvl="1"/>
            <a:r>
              <a:rPr lang="en-US" b="1" dirty="0" smtClean="0"/>
              <a:t>Parameters</a:t>
            </a:r>
            <a:r>
              <a:rPr lang="en-US" dirty="0" smtClean="0"/>
              <a:t>: define set of parameters passed to nested stack.</a:t>
            </a:r>
          </a:p>
          <a:p>
            <a:pPr lvl="1"/>
            <a:r>
              <a:rPr lang="en-US" b="1" dirty="0" err="1" smtClean="0"/>
              <a:t>TemplateURL</a:t>
            </a:r>
            <a:r>
              <a:rPr lang="en-US" dirty="0" smtClean="0"/>
              <a:t>: S3 bucket location for the nested stack.</a:t>
            </a:r>
          </a:p>
          <a:p>
            <a:pPr lvl="1"/>
            <a:r>
              <a:rPr lang="en-US" b="1" dirty="0" err="1" smtClean="0"/>
              <a:t>TimeoutInMinutes</a:t>
            </a:r>
            <a:r>
              <a:rPr lang="en-US" dirty="0" smtClean="0"/>
              <a:t>: length of time CloudFormation waits for the nested stack to complete (default is no timeout).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"Type" : "AWS::CloudFormation::Stack",</a:t>
            </a:r>
          </a:p>
          <a:p>
            <a:pPr marL="0" indent="0">
              <a:buNone/>
            </a:pPr>
            <a:r>
              <a:rPr lang="en-US" dirty="0"/>
              <a:t>  "Properties" :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2"/>
              </a:rPr>
              <a:t>NotificationARNs" : [ </a:t>
            </a:r>
            <a:r>
              <a:rPr lang="en-US" i="1" dirty="0">
                <a:hlinkClick r:id="rId2"/>
              </a:rPr>
              <a:t>String, ...</a:t>
            </a:r>
            <a:r>
              <a:rPr lang="en-US" dirty="0">
                <a:hlinkClick r:id="rId2"/>
              </a:rPr>
              <a:t> ],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3"/>
              </a:rPr>
              <a:t>Parameters" : { </a:t>
            </a:r>
            <a:r>
              <a:rPr lang="en-US" dirty="0">
                <a:hlinkClick r:id="rId4"/>
              </a:rPr>
              <a:t>CloudFormation Stack Parameters Property Type 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5"/>
              </a:rPr>
              <a:t>Tags" : [ </a:t>
            </a:r>
            <a:r>
              <a:rPr lang="en-US" i="1" dirty="0">
                <a:hlinkClick r:id="rId5"/>
              </a:rPr>
              <a:t>Resource Tag, ...</a:t>
            </a:r>
            <a:r>
              <a:rPr lang="en-US" dirty="0">
                <a:hlinkClick r:id="rId5"/>
              </a:rPr>
              <a:t> ],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6"/>
              </a:rPr>
              <a:t>TemplateURL" : </a:t>
            </a:r>
            <a:r>
              <a:rPr lang="en-US" i="1" dirty="0">
                <a:hlinkClick r:id="rId6"/>
              </a:rPr>
              <a:t>String</a:t>
            </a:r>
            <a:r>
              <a:rPr lang="en-US" dirty="0">
                <a:hlinkClick r:id="rId6"/>
              </a:rPr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7"/>
              </a:rPr>
              <a:t>TimeoutInMinutes" : </a:t>
            </a:r>
            <a:r>
              <a:rPr lang="en-US" i="1" dirty="0">
                <a:hlinkClick r:id="rId7"/>
              </a:rPr>
              <a:t>String</a:t>
            </a:r>
            <a:endParaRPr lang="en-US" dirty="0">
              <a:hlinkClick r:id="rId7"/>
            </a:endParaRPr>
          </a:p>
          <a:p>
            <a:pPr marL="0" indent="0">
              <a:buNone/>
            </a:pPr>
            <a:r>
              <a:rPr lang="de-DE" dirty="0"/>
              <a:t>  }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52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78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Don’t build a template from scratch. </a:t>
            </a:r>
          </a:p>
          <a:p>
            <a:pPr lvl="1"/>
            <a:r>
              <a:rPr lang="en-US" dirty="0" smtClean="0"/>
              <a:t>Read sample templates or use AWS CloudFormation Designer as a starting point.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Reuse templates as much as possible.</a:t>
            </a:r>
          </a:p>
          <a:p>
            <a:endParaRPr lang="en-US" dirty="0" smtClean="0"/>
          </a:p>
          <a:p>
            <a:r>
              <a:rPr lang="en-US" dirty="0" smtClean="0"/>
              <a:t>Don’t nest stacks more than one level.</a:t>
            </a:r>
          </a:p>
          <a:p>
            <a:endParaRPr lang="en-US" dirty="0" smtClean="0"/>
          </a:p>
          <a:p>
            <a:r>
              <a:rPr lang="en-US" dirty="0" smtClean="0"/>
              <a:t>Use parameters to set the environment, region, instance names &amp; sizes, etc.</a:t>
            </a:r>
          </a:p>
          <a:p>
            <a:endParaRPr lang="en-US" dirty="0" smtClean="0"/>
          </a:p>
          <a:p>
            <a:r>
              <a:rPr lang="en-US" dirty="0" smtClean="0"/>
              <a:t>Remember to add tags to all resources.</a:t>
            </a:r>
          </a:p>
          <a:p>
            <a:endParaRPr lang="en-US" dirty="0" smtClean="0"/>
          </a:p>
          <a:p>
            <a:r>
              <a:rPr lang="en-US" dirty="0" smtClean="0"/>
              <a:t>Consider using a snapshot to backup resources that may be changed during a stack update.</a:t>
            </a:r>
          </a:p>
          <a:p>
            <a:pPr lvl="1"/>
            <a:r>
              <a:rPr lang="en-US" dirty="0" smtClean="0"/>
              <a:t>Example: changing engine type of an RDS instance.</a:t>
            </a:r>
          </a:p>
          <a:p>
            <a:pPr lvl="1"/>
            <a:r>
              <a:rPr lang="en-US" dirty="0" smtClean="0"/>
              <a:t>Alternatively: set a stack policy to protect resources from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261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AWS service used for automating the deployment of cloud infrastructure</a:t>
            </a:r>
          </a:p>
          <a:p>
            <a:endParaRPr lang="en-US" dirty="0"/>
          </a:p>
          <a:p>
            <a:r>
              <a:rPr lang="en-US" dirty="0" smtClean="0"/>
              <a:t>Several AWS services (Elastic Beanstalk, ECS, etc.) use CloudFormation for infrastructure provisioning</a:t>
            </a:r>
          </a:p>
          <a:p>
            <a:endParaRPr lang="en-US" dirty="0" smtClean="0"/>
          </a:p>
          <a:p>
            <a:r>
              <a:rPr lang="en-US" dirty="0" smtClean="0"/>
              <a:t>CloudFormation uses a template to describe what resources to configure on AWS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Template is written in JSON format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Supports good Infrastructure as Code practices</a:t>
            </a:r>
          </a:p>
          <a:p>
            <a:pPr lvl="2"/>
            <a:r>
              <a:rPr lang="en-US" dirty="0" smtClean="0"/>
              <a:t>Store in version control</a:t>
            </a:r>
          </a:p>
          <a:p>
            <a:pPr lvl="2"/>
            <a:r>
              <a:rPr lang="en-US" dirty="0" smtClean="0"/>
              <a:t>Ability to test</a:t>
            </a:r>
          </a:p>
          <a:p>
            <a:pPr lvl="2"/>
            <a:r>
              <a:rPr lang="en-US" dirty="0" smtClean="0"/>
              <a:t>Repeatable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set of configured cloud resources is called a </a:t>
            </a:r>
            <a:r>
              <a:rPr lang="en-US" b="1" dirty="0" smtClean="0"/>
              <a:t>stack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335" y="112822"/>
            <a:ext cx="1304816" cy="1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3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1745" cy="42435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graphical tool to visualize and edit CloudFormation templates.</a:t>
            </a:r>
          </a:p>
          <a:p>
            <a:endParaRPr lang="en-US" dirty="0" smtClean="0"/>
          </a:p>
          <a:p>
            <a:r>
              <a:rPr lang="en-US" dirty="0" smtClean="0"/>
              <a:t>Easy way to start new</a:t>
            </a:r>
            <a:br>
              <a:rPr lang="en-US" dirty="0" smtClean="0"/>
            </a:br>
            <a:r>
              <a:rPr lang="en-US" dirty="0" smtClean="0"/>
              <a:t>designs or edit</a:t>
            </a:r>
            <a:br>
              <a:rPr lang="en-US" dirty="0" smtClean="0"/>
            </a:br>
            <a:r>
              <a:rPr lang="en-US" dirty="0" smtClean="0"/>
              <a:t>specific resources in</a:t>
            </a:r>
            <a:br>
              <a:rPr lang="en-US" dirty="0" smtClean="0"/>
            </a:br>
            <a:r>
              <a:rPr lang="en-US" dirty="0" smtClean="0"/>
              <a:t>complex templates.</a:t>
            </a:r>
          </a:p>
          <a:p>
            <a:endParaRPr lang="en-US" dirty="0" smtClean="0"/>
          </a:p>
          <a:p>
            <a:r>
              <a:rPr lang="en-US" dirty="0" smtClean="0"/>
              <a:t>JSON template editor</a:t>
            </a:r>
            <a:br>
              <a:rPr lang="en-US" dirty="0" smtClean="0"/>
            </a:br>
            <a:r>
              <a:rPr lang="en-US" dirty="0" smtClean="0"/>
              <a:t>supports auto-complete</a:t>
            </a:r>
            <a:br>
              <a:rPr lang="en-US" dirty="0" smtClean="0"/>
            </a:br>
            <a:r>
              <a:rPr lang="en-US" dirty="0" smtClean="0"/>
              <a:t>using Ctrl-Space.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70"/>
          <a:stretch/>
        </p:blipFill>
        <p:spPr>
          <a:xfrm>
            <a:off x="4521065" y="2746272"/>
            <a:ext cx="4476834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Create a simple stack with an EC2 instance and security group</a:t>
            </a:r>
          </a:p>
          <a:p>
            <a:r>
              <a:rPr lang="en-US" dirty="0" smtClean="0"/>
              <a:t>Setup EC2AvailabilityZone input parameter:</a:t>
            </a:r>
          </a:p>
          <a:p>
            <a:r>
              <a:rPr lang="en-US" dirty="0" smtClean="0"/>
              <a:t>Add EC2 Instance and rename to “</a:t>
            </a:r>
            <a:r>
              <a:rPr lang="en-US" dirty="0" err="1" smtClean="0"/>
              <a:t>MyFirstInstance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SecurityGroup</a:t>
            </a:r>
            <a:r>
              <a:rPr lang="en-US" dirty="0" smtClean="0"/>
              <a:t> and rename to “Webservers”</a:t>
            </a:r>
          </a:p>
          <a:p>
            <a:r>
              <a:rPr lang="en-US" dirty="0" smtClean="0"/>
              <a:t>Connect instance to security group</a:t>
            </a:r>
          </a:p>
          <a:p>
            <a:r>
              <a:rPr lang="en-US" dirty="0" smtClean="0"/>
              <a:t>Save template to local disk, validate template, and launch.</a:t>
            </a:r>
          </a:p>
          <a:p>
            <a:r>
              <a:rPr lang="en-US" dirty="0" smtClean="0"/>
              <a:t>Go back to CloudFormation stacks and update stack with new AZ.</a:t>
            </a:r>
          </a:p>
          <a:p>
            <a:r>
              <a:rPr lang="en-US" dirty="0" smtClean="0"/>
              <a:t>Delete the stack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"Parameters": {</a:t>
            </a:r>
          </a:p>
          <a:p>
            <a:pPr marL="0" indent="0">
              <a:buNone/>
            </a:pPr>
            <a:r>
              <a:rPr lang="en-US" dirty="0"/>
              <a:t>    "EC2AvailabilityZone": {</a:t>
            </a:r>
          </a:p>
          <a:p>
            <a:pPr marL="0" indent="0">
              <a:buNone/>
            </a:pPr>
            <a:r>
              <a:rPr lang="en-US" dirty="0"/>
              <a:t>      "Description": "Select an availability zone.",</a:t>
            </a:r>
          </a:p>
          <a:p>
            <a:pPr marL="0" indent="0">
              <a:buNone/>
            </a:pPr>
            <a:r>
              <a:rPr lang="en-US" dirty="0"/>
              <a:t>      "Type": "AWS::EC2::</a:t>
            </a:r>
            <a:r>
              <a:rPr lang="en-US" dirty="0" err="1"/>
              <a:t>AvailabilityZone</a:t>
            </a:r>
            <a:r>
              <a:rPr lang="en-US" dirty="0"/>
              <a:t>::Name"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5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46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s-IS" dirty="0" smtClean="0"/>
              <a:t>….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Type": "AWS::EC2::Instance",</a:t>
            </a:r>
          </a:p>
          <a:p>
            <a:pPr marL="0" indent="0">
              <a:buNone/>
            </a:pPr>
            <a:r>
              <a:rPr lang="en-US" dirty="0"/>
              <a:t>      "Properties":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AvailabilityZone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 "Ref": "EC2AvailabilityZone"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InstanceType</a:t>
            </a:r>
            <a:r>
              <a:rPr lang="en-US" dirty="0"/>
              <a:t>": "t2.micro",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ImageId</a:t>
            </a:r>
            <a:r>
              <a:rPr lang="en-US" dirty="0"/>
              <a:t>": "ami-6869aa05",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KeyName</a:t>
            </a:r>
            <a:r>
              <a:rPr lang="en-US" dirty="0"/>
              <a:t>": "seis665"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is-IS" dirty="0" smtClean="0"/>
              <a:t>….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s-IS" dirty="0" smtClean="0"/>
              <a:t>….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"Type": "AWS::EC2::</a:t>
            </a:r>
            <a:r>
              <a:rPr lang="en-US" dirty="0" err="1"/>
              <a:t>SecurityGroup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"Properties":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GroupDescription</a:t>
            </a:r>
            <a:r>
              <a:rPr lang="en-US" dirty="0"/>
              <a:t>": "Allow incoming web requests.",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SecurityGroupIngress</a:t>
            </a:r>
            <a:r>
              <a:rPr lang="en-US" dirty="0"/>
              <a:t>": [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FromPort</a:t>
            </a:r>
            <a:r>
              <a:rPr lang="en-US" dirty="0"/>
              <a:t>": "80",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ToPort</a:t>
            </a:r>
            <a:r>
              <a:rPr lang="en-US" dirty="0"/>
              <a:t>": "80",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IpProtocol</a:t>
            </a:r>
            <a:r>
              <a:rPr lang="en-US" dirty="0"/>
              <a:t>": "</a:t>
            </a:r>
            <a:r>
              <a:rPr lang="en-US" dirty="0" err="1"/>
              <a:t>tcp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CidrIp</a:t>
            </a:r>
            <a:r>
              <a:rPr lang="en-US" dirty="0"/>
              <a:t>": "0.0.0.0/0"</a:t>
            </a:r>
          </a:p>
          <a:p>
            <a:pPr marL="0" indent="0">
              <a:buNone/>
            </a:pPr>
            <a:r>
              <a:rPr lang="en-US" dirty="0"/>
              <a:t>          },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FromPort</a:t>
            </a:r>
            <a:r>
              <a:rPr lang="en-US" dirty="0"/>
              <a:t>": "22",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ToPort</a:t>
            </a:r>
            <a:r>
              <a:rPr lang="en-US" dirty="0"/>
              <a:t>": "22",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IpProtocol</a:t>
            </a:r>
            <a:r>
              <a:rPr lang="en-US" dirty="0"/>
              <a:t>": "</a:t>
            </a:r>
            <a:r>
              <a:rPr lang="en-US" dirty="0" err="1"/>
              <a:t>tcp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CidrIp</a:t>
            </a:r>
            <a:r>
              <a:rPr lang="en-US" dirty="0"/>
              <a:t>": "0.0.0.0/0"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     ]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is-IS" dirty="0" smtClean="0"/>
              <a:t>….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34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re:Invent</a:t>
            </a:r>
            <a:r>
              <a:rPr lang="en-US" dirty="0" smtClean="0"/>
              <a:t> 2015 (DVO304)</a:t>
            </a:r>
            <a:br>
              <a:rPr lang="en-US" dirty="0" smtClean="0"/>
            </a:br>
            <a:r>
              <a:rPr lang="en-US" dirty="0" smtClean="0"/>
              <a:t>CloudFormation Best Practices presentation</a:t>
            </a:r>
          </a:p>
          <a:p>
            <a:pPr lvl="1"/>
            <a:r>
              <a:rPr lang="en-US" dirty="0">
                <a:hlinkClick r:id="rId2"/>
              </a:rPr>
              <a:t>https://youtu.be/</a:t>
            </a:r>
            <a:r>
              <a:rPr lang="en-US" dirty="0" smtClean="0">
                <a:hlinkClick r:id="rId2"/>
              </a:rPr>
              <a:t>fVMlxJJNmyA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CloudFormation documentation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www.amazon.com</a:t>
            </a:r>
            <a:r>
              <a:rPr lang="en-US" dirty="0" smtClean="0">
                <a:hlinkClick r:id="rId3"/>
              </a:rPr>
              <a:t>/en/documentation/</a:t>
            </a:r>
            <a:r>
              <a:rPr lang="en-US" dirty="0" err="1" smtClean="0">
                <a:hlinkClick r:id="rId3"/>
              </a:rPr>
              <a:t>cloudformation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17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dirty="0" smtClean="0"/>
              <a:t>Chapters</a:t>
            </a:r>
            <a:r>
              <a:rPr lang="en-US" i="1" dirty="0" smtClean="0"/>
              <a:t> 7 &amp; 8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5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Common use-cases include:</a:t>
            </a:r>
          </a:p>
          <a:p>
            <a:pPr lvl="1"/>
            <a:r>
              <a:rPr lang="en-US" dirty="0" smtClean="0"/>
              <a:t>Creating multiple environments for application development, staging, and production</a:t>
            </a:r>
          </a:p>
          <a:p>
            <a:pPr lvl="2"/>
            <a:r>
              <a:rPr lang="en-US" dirty="0" smtClean="0"/>
              <a:t>Templates support parameters to allow for reuse in different situations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Deploying stacks of cloud resources in different regions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Blue/green deployments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238293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CloudFormation Works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186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CloudFormation uses template definition to make API calls to AWS</a:t>
            </a:r>
          </a:p>
          <a:p>
            <a:pPr lvl="1"/>
            <a:r>
              <a:rPr lang="en-US" dirty="0" smtClean="0"/>
              <a:t>User’s permissions determines what resources it can create.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1. Create a CloudFormation Template (JSON) in CloudFormation Designer or a text editor.</a:t>
            </a:r>
          </a:p>
          <a:p>
            <a:pPr lvl="1"/>
            <a:r>
              <a:rPr lang="en-US" dirty="0" smtClean="0"/>
              <a:t>2. Save the template locally or in an S3 bucket.</a:t>
            </a:r>
          </a:p>
          <a:p>
            <a:pPr lvl="1"/>
            <a:r>
              <a:rPr lang="en-US" dirty="0" smtClean="0"/>
              <a:t>3. Create a stack by specifying the template and providing any required input parameters using console, API, or CLI.</a:t>
            </a:r>
          </a:p>
          <a:p>
            <a:pPr lvl="1"/>
            <a:r>
              <a:rPr lang="en-US" dirty="0" smtClean="0"/>
              <a:t>4. CloudFormation provisions resources and reports back when the stack is created.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41" y="4283004"/>
            <a:ext cx="5511878" cy="24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9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3" y="4456577"/>
            <a:ext cx="8686800" cy="2203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782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Update stacks by submitting a modified version of the original stack template or by providing new input parameters.</a:t>
            </a:r>
          </a:p>
          <a:p>
            <a:endParaRPr lang="en-US" dirty="0" smtClean="0"/>
          </a:p>
          <a:p>
            <a:r>
              <a:rPr lang="en-US" dirty="0" smtClean="0"/>
              <a:t>CloudFormation compares the original and modified template and generates a change set.</a:t>
            </a:r>
          </a:p>
          <a:p>
            <a:endParaRPr lang="en-US" dirty="0" smtClean="0"/>
          </a:p>
          <a:p>
            <a:r>
              <a:rPr lang="en-US" dirty="0" smtClean="0"/>
              <a:t>After reviewing the changes, you can execute the change set to update the stack.</a:t>
            </a:r>
          </a:p>
          <a:p>
            <a:pPr lvl="1"/>
            <a:r>
              <a:rPr lang="en-US" dirty="0" smtClean="0"/>
              <a:t>Note: the update may disrupt stack services because some may be replace.</a:t>
            </a:r>
          </a:p>
        </p:txBody>
      </p:sp>
    </p:spTree>
    <p:extLst>
      <p:ext uri="{BB962C8B-B14F-4D97-AF65-F5344CB8AC3E}">
        <p14:creationId xmlns:p14="http://schemas.microsoft.com/office/powerpoint/2010/main" val="144792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468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Sometimes you may not want to update all the resources in a stack during stack updates.</a:t>
            </a:r>
          </a:p>
          <a:p>
            <a:endParaRPr lang="en-US" sz="6400" dirty="0" smtClean="0"/>
          </a:p>
          <a:p>
            <a:r>
              <a:rPr lang="en-US" sz="6400" dirty="0" smtClean="0"/>
              <a:t>Use stack policies to protect resources.</a:t>
            </a:r>
          </a:p>
          <a:p>
            <a:pPr lvl="1"/>
            <a:r>
              <a:rPr lang="en-US" sz="6400" dirty="0" smtClean="0"/>
              <a:t>Creating a stack policy protects all resources by default so you have to specify what types of updates are allowed.</a:t>
            </a:r>
          </a:p>
          <a:p>
            <a:pPr lvl="1"/>
            <a:endParaRPr lang="en-US" sz="6400" dirty="0" smtClean="0"/>
          </a:p>
          <a:p>
            <a:r>
              <a:rPr lang="en-US" sz="6400" dirty="0" smtClean="0"/>
              <a:t>Example: preventing the update or replacement of a production database instance.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800" dirty="0" smtClean="0"/>
              <a:t>{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"Statement" : [</a:t>
            </a:r>
          </a:p>
          <a:p>
            <a:pPr marL="0" indent="0">
              <a:buNone/>
            </a:pPr>
            <a:r>
              <a:rPr lang="de-DE" sz="4800" dirty="0"/>
              <a:t>    {</a:t>
            </a:r>
          </a:p>
          <a:p>
            <a:pPr marL="0" indent="0">
              <a:buNone/>
            </a:pPr>
            <a:r>
              <a:rPr lang="en-US" sz="4800" dirty="0"/>
              <a:t>      "Effect" : "Allow",</a:t>
            </a:r>
          </a:p>
          <a:p>
            <a:pPr marL="0" indent="0">
              <a:buNone/>
            </a:pPr>
            <a:r>
              <a:rPr lang="de-DE" sz="4800" dirty="0"/>
              <a:t>      "Action" : "Update:*",</a:t>
            </a:r>
          </a:p>
          <a:p>
            <a:pPr marL="0" indent="0">
              <a:buNone/>
            </a:pPr>
            <a:r>
              <a:rPr lang="ro-RO" sz="4800" dirty="0"/>
              <a:t>      "Principal": "*",</a:t>
            </a:r>
          </a:p>
          <a:p>
            <a:pPr marL="0" indent="0">
              <a:buNone/>
            </a:pPr>
            <a:r>
              <a:rPr lang="en-US" sz="4800" dirty="0"/>
              <a:t>      "Resource" : "*"</a:t>
            </a:r>
          </a:p>
          <a:p>
            <a:pPr marL="0" indent="0">
              <a:buNone/>
            </a:pPr>
            <a:r>
              <a:rPr lang="de-DE" sz="4800" dirty="0"/>
              <a:t>    },</a:t>
            </a:r>
          </a:p>
          <a:p>
            <a:pPr marL="0" indent="0">
              <a:buNone/>
            </a:pPr>
            <a:r>
              <a:rPr lang="de-DE" sz="4800" dirty="0"/>
              <a:t>    {</a:t>
            </a:r>
          </a:p>
          <a:p>
            <a:pPr marL="0" indent="0">
              <a:buNone/>
            </a:pPr>
            <a:r>
              <a:rPr lang="en-US" sz="4800" dirty="0"/>
              <a:t>      "Effect" : "Deny",</a:t>
            </a:r>
          </a:p>
          <a:p>
            <a:pPr marL="0" indent="0">
              <a:buNone/>
            </a:pPr>
            <a:r>
              <a:rPr lang="de-DE" sz="4800" dirty="0"/>
              <a:t>      "Action" : "Update:*",</a:t>
            </a:r>
          </a:p>
          <a:p>
            <a:pPr marL="0" indent="0">
              <a:buNone/>
            </a:pPr>
            <a:r>
              <a:rPr lang="ro-RO" sz="4800" dirty="0"/>
              <a:t>      "Principal": "*",</a:t>
            </a:r>
          </a:p>
          <a:p>
            <a:pPr marL="0" indent="0">
              <a:buNone/>
            </a:pPr>
            <a:r>
              <a:rPr lang="ro-RO" sz="4800" dirty="0"/>
              <a:t>      "Resource" : "LogicalResourceId/ProductionDatabase"</a:t>
            </a:r>
          </a:p>
          <a:p>
            <a:pPr marL="0" indent="0">
              <a:buNone/>
            </a:pPr>
            <a:r>
              <a:rPr lang="de-DE" sz="4800" dirty="0"/>
              <a:t>    }</a:t>
            </a:r>
          </a:p>
          <a:p>
            <a:pPr marL="0" indent="0">
              <a:buNone/>
            </a:pPr>
            <a:r>
              <a:rPr lang="en-US" sz="4800" dirty="0"/>
              <a:t>  ]</a:t>
            </a:r>
          </a:p>
          <a:p>
            <a:pPr marL="0" indent="0">
              <a:buNone/>
            </a:pPr>
            <a:r>
              <a:rPr lang="en-US" sz="4800" dirty="0"/>
              <a:t>}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416891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658"/>
            <a:ext cx="8229600" cy="547291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</a:t>
            </a:r>
            <a:r>
              <a:rPr lang="en-US" sz="2900" dirty="0" err="1" smtClean="0"/>
              <a:t>AWSTemplateFormationVersion</a:t>
            </a:r>
            <a:r>
              <a:rPr lang="en-US" sz="2900" dirty="0" smtClean="0"/>
              <a:t>” : “</a:t>
            </a:r>
            <a:r>
              <a:rPr lang="en-US" sz="2900" i="1" dirty="0" smtClean="0">
                <a:solidFill>
                  <a:srgbClr val="FF0000"/>
                </a:solidFill>
              </a:rPr>
              <a:t>version date</a:t>
            </a:r>
            <a:r>
              <a:rPr lang="en-US" sz="2900" dirty="0" smtClean="0"/>
              <a:t>”,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“Description” : </a:t>
            </a:r>
            <a:r>
              <a:rPr lang="en-US" sz="2900" dirty="0" smtClean="0">
                <a:solidFill>
                  <a:srgbClr val="FF0000"/>
                </a:solidFill>
              </a:rPr>
              <a:t>“</a:t>
            </a:r>
            <a:r>
              <a:rPr lang="en-US" sz="2900" i="1" dirty="0" smtClean="0">
                <a:solidFill>
                  <a:srgbClr val="FF0000"/>
                </a:solidFill>
              </a:rPr>
              <a:t>JSON string</a:t>
            </a:r>
            <a:r>
              <a:rPr lang="en-US" sz="2900" dirty="0" smtClean="0"/>
              <a:t>”,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“Metadata”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template metadata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“Parameters”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parameters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“Mappings”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mappings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“Conditions”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conditions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“Resources”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resources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“Outputs”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outputs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</a:t>
            </a:r>
          </a:p>
          <a:p>
            <a:pPr marL="0" indent="0">
              <a:buNone/>
            </a:pPr>
            <a:r>
              <a:rPr lang="en-US" sz="2900" dirty="0"/>
              <a:t>}</a:t>
            </a:r>
            <a:endParaRPr lang="en-US" sz="29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32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CloudFormation supports several built-in functions to help you build stacks.</a:t>
            </a:r>
          </a:p>
          <a:p>
            <a:endParaRPr lang="en-US" dirty="0" smtClean="0"/>
          </a:p>
          <a:p>
            <a:r>
              <a:rPr lang="en-US" dirty="0" smtClean="0"/>
              <a:t>Only usable in certain parts of the template – mainly in resource properties.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Properties" : {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MyMyLBDNSName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GetAtt</a:t>
            </a:r>
            <a:r>
              <a:rPr lang="en-US" dirty="0"/>
              <a:t>" : [ "</a:t>
            </a:r>
            <a:r>
              <a:rPr lang="en-US" dirty="0" err="1"/>
              <a:t>MyLoadBalancer</a:t>
            </a:r>
            <a:r>
              <a:rPr lang="en-US" dirty="0"/>
              <a:t>", "</a:t>
            </a:r>
            <a:r>
              <a:rPr lang="en-US" dirty="0" err="1"/>
              <a:t>DNSName</a:t>
            </a:r>
            <a:r>
              <a:rPr lang="en-US" dirty="0"/>
              <a:t>" ]</a:t>
            </a:r>
          </a:p>
          <a:p>
            <a:pPr marL="0" indent="0">
              <a:buNone/>
            </a:pPr>
            <a:r>
              <a:rPr lang="de-DE" dirty="0"/>
              <a:t>   }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11098</TotalTime>
  <Words>2722</Words>
  <Application>Microsoft Macintosh PowerPoint</Application>
  <PresentationFormat>On-screen Show (4:3)</PresentationFormat>
  <Paragraphs>487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DevOps &amp; Cloud Infrastructure SEIS 665 Week 9</vt:lpstr>
      <vt:lpstr>Agenda</vt:lpstr>
      <vt:lpstr>AWS CloudFormation</vt:lpstr>
      <vt:lpstr>CloudFormation</vt:lpstr>
      <vt:lpstr>How CloudFormation Works </vt:lpstr>
      <vt:lpstr>Updating a stack</vt:lpstr>
      <vt:lpstr>Stack Policies</vt:lpstr>
      <vt:lpstr>CloudFormation Template</vt:lpstr>
      <vt:lpstr>Intrinsic Functions</vt:lpstr>
      <vt:lpstr>Intrinsic Functions</vt:lpstr>
      <vt:lpstr>Intrinsic Functions</vt:lpstr>
      <vt:lpstr>Format Version &amp; Description sections</vt:lpstr>
      <vt:lpstr>Metadata section</vt:lpstr>
      <vt:lpstr>Parameters section</vt:lpstr>
      <vt:lpstr>Parameters section</vt:lpstr>
      <vt:lpstr>Parameters section</vt:lpstr>
      <vt:lpstr>Pseudo Parameters</vt:lpstr>
      <vt:lpstr>Mappings section</vt:lpstr>
      <vt:lpstr>Mappings section</vt:lpstr>
      <vt:lpstr>Conditions section</vt:lpstr>
      <vt:lpstr>Conditions section</vt:lpstr>
      <vt:lpstr>Resources section</vt:lpstr>
      <vt:lpstr>Resources section</vt:lpstr>
      <vt:lpstr>Resources section</vt:lpstr>
      <vt:lpstr>Outputs section</vt:lpstr>
      <vt:lpstr>Outputs section</vt:lpstr>
      <vt:lpstr>Nested Stacks</vt:lpstr>
      <vt:lpstr>Nested Stacks</vt:lpstr>
      <vt:lpstr>CloudFormation Best Practices</vt:lpstr>
      <vt:lpstr>CloudFormation Designer</vt:lpstr>
      <vt:lpstr>CloudFormation Hands-on</vt:lpstr>
      <vt:lpstr>CloudFormation Hands-on</vt:lpstr>
      <vt:lpstr>Additional Resources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127</cp:revision>
  <dcterms:created xsi:type="dcterms:W3CDTF">2016-04-18T21:29:35Z</dcterms:created>
  <dcterms:modified xsi:type="dcterms:W3CDTF">2016-08-15T02:13:07Z</dcterms:modified>
</cp:coreProperties>
</file>