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66" r:id="rId21"/>
    <p:sldId id="265" r:id="rId22"/>
    <p:sldId id="267" r:id="rId23"/>
    <p:sldId id="268" r:id="rId24"/>
    <p:sldId id="271" r:id="rId25"/>
    <p:sldId id="272" r:id="rId26"/>
    <p:sldId id="273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9"/>
    <p:restoredTop sz="94669"/>
  </p:normalViewPr>
  <p:slideViewPr>
    <p:cSldViewPr snapToGrid="0" snapToObjects="1">
      <p:cViewPr varScale="1">
        <p:scale>
          <a:sx n="98" d="100"/>
          <a:sy n="98" d="100"/>
        </p:scale>
        <p:origin x="200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m2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/>
              <a:t>SEIS </a:t>
            </a:r>
            <a:r>
              <a:rPr lang="en-US" sz="360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Example script: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“Hello, world!”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“These are the current files, $PWD”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xit 0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Let’s look at each line: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#!/bin/bash: aka ”</a:t>
            </a:r>
            <a:r>
              <a:rPr lang="en-US" dirty="0" err="1" smtClean="0"/>
              <a:t>sha</a:t>
            </a:r>
            <a:r>
              <a:rPr lang="en-US" dirty="0" smtClean="0"/>
              <a:t>-bang-bin-bash”, specifies the shell processor to execute the commands</a:t>
            </a:r>
          </a:p>
          <a:p>
            <a:pPr lvl="1"/>
            <a:r>
              <a:rPr lang="en-US" dirty="0" smtClean="0"/>
              <a:t>echo: prints text to the display terminal (aka standard output)</a:t>
            </a:r>
          </a:p>
          <a:p>
            <a:pPr lvl="1"/>
            <a:r>
              <a:rPr lang="en-US" dirty="0" smtClean="0"/>
              <a:t>ls: command to list files </a:t>
            </a:r>
          </a:p>
          <a:p>
            <a:pPr lvl="1"/>
            <a:r>
              <a:rPr lang="en-US" dirty="0" smtClean="0"/>
              <a:t>$PWD: a variable that contains the present working directory </a:t>
            </a:r>
          </a:p>
          <a:p>
            <a:pPr lvl="1"/>
            <a:r>
              <a:rPr lang="en-US" dirty="0" smtClean="0"/>
              <a:t>exit: terminate the script execution with a specified status code</a:t>
            </a:r>
          </a:p>
        </p:txBody>
      </p:sp>
    </p:spTree>
    <p:extLst>
      <p:ext uri="{BB962C8B-B14F-4D97-AF65-F5344CB8AC3E}">
        <p14:creationId xmlns:p14="http://schemas.microsoft.com/office/powerpoint/2010/main" val="48005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Shell variables act like those found in typical programming languages.</a:t>
            </a:r>
          </a:p>
          <a:p>
            <a:pPr lvl="1"/>
            <a:r>
              <a:rPr lang="en-US" dirty="0" smtClean="0"/>
              <a:t>Shells variables are not typed (i.e., no string, </a:t>
            </a:r>
            <a:r>
              <a:rPr lang="en-US" dirty="0" err="1" smtClean="0"/>
              <a:t>int</a:t>
            </a:r>
            <a:r>
              <a:rPr lang="en-US" dirty="0" smtClean="0"/>
              <a:t>, char, etc.)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variable using: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X=“value”</a:t>
            </a:r>
          </a:p>
          <a:p>
            <a:pPr lvl="1"/>
            <a:r>
              <a:rPr lang="en-US" dirty="0" smtClean="0"/>
              <a:t>Note: Do not put spaces in assignment statement!</a:t>
            </a:r>
          </a:p>
          <a:p>
            <a:pPr lvl="1"/>
            <a:r>
              <a:rPr lang="en-US" dirty="0" smtClean="0"/>
              <a:t>Common practice to capitalize variable names.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Refer to the variable in a script using: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$X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Single quotes vs. double quotes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Variables are expanded within double quotes, but not single quotes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‘$USER’ </a:t>
            </a:r>
            <a:r>
              <a:rPr lang="en-US" dirty="0" smtClean="0">
                <a:ea typeface="Consolas" charset="0"/>
                <a:cs typeface="Consolas" charset="0"/>
              </a:rPr>
              <a:t>literally prints out the text: $USER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“$USER” </a:t>
            </a:r>
            <a:r>
              <a:rPr lang="en-US" dirty="0" smtClean="0">
                <a:ea typeface="Consolas" charset="0"/>
                <a:cs typeface="Consolas" charset="0"/>
              </a:rPr>
              <a:t>prints out the value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3547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60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shell replaces every occurrence of a variable with its value in the script.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LS=“ls”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LS_FLAGS=“-al”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$LS $LS_FLAGS</a:t>
            </a:r>
          </a:p>
          <a:p>
            <a:pPr marL="400050" lvl="1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The shell replaces the last line with the value of the variables and executes it!</a:t>
            </a:r>
          </a:p>
          <a:p>
            <a:endParaRPr lang="en-US" dirty="0" smtClean="0"/>
          </a:p>
          <a:p>
            <a:r>
              <a:rPr lang="en-US" dirty="0" smtClean="0"/>
              <a:t>What if you need to display a variable followed by other characters?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MYVARxyz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Protect the variable by surrounding it with braces.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“${MYVAR}xyz”</a:t>
            </a:r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1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Executing a shell script from command-line: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criptname</a:t>
            </a:r>
            <a:r>
              <a:rPr lang="en-US" dirty="0" smtClean="0"/>
              <a:t> arg1 arg2 arg3</a:t>
            </a:r>
            <a:endParaRPr lang="is-IS" dirty="0" smtClean="0"/>
          </a:p>
          <a:p>
            <a:r>
              <a:rPr lang="is-IS" dirty="0" smtClean="0"/>
              <a:t>Shell has some built-in variables associated with this command execution:</a:t>
            </a:r>
          </a:p>
          <a:p>
            <a:pPr lvl="1"/>
            <a:r>
              <a:rPr lang="is-IS" dirty="0" smtClean="0"/>
              <a:t>$0: scriptname</a:t>
            </a:r>
          </a:p>
          <a:p>
            <a:pPr lvl="1"/>
            <a:r>
              <a:rPr lang="is-IS" dirty="0" smtClean="0"/>
              <a:t>$1: arg1</a:t>
            </a:r>
          </a:p>
          <a:p>
            <a:pPr lvl="1"/>
            <a:r>
              <a:rPr lang="is-IS" dirty="0" smtClean="0"/>
              <a:t>$2: arg2</a:t>
            </a:r>
          </a:p>
          <a:p>
            <a:pPr lvl="1"/>
            <a:r>
              <a:rPr lang="is-IS" dirty="0" smtClean="0"/>
              <a:t>$3: arg3</a:t>
            </a:r>
          </a:p>
          <a:p>
            <a:pPr lvl="1"/>
            <a:r>
              <a:rPr lang="is-IS" dirty="0" smtClean="0"/>
              <a:t>$#: number of command-line arguments (3)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Other common built-in variables</a:t>
            </a:r>
          </a:p>
          <a:p>
            <a:pPr lvl="1"/>
            <a:r>
              <a:rPr lang="is-IS" dirty="0" smtClean="0"/>
              <a:t>$HOME: home directory of current user</a:t>
            </a:r>
          </a:p>
          <a:p>
            <a:pPr lvl="1"/>
            <a:r>
              <a:rPr lang="is-IS" dirty="0" smtClean="0"/>
              <a:t>$HOSTNAME: name assigned to the system</a:t>
            </a:r>
          </a:p>
          <a:p>
            <a:pPr lvl="1"/>
            <a:r>
              <a:rPr lang="is-IS" dirty="0" smtClean="0"/>
              <a:t>$PATH: file directories where executable applications are located</a:t>
            </a:r>
          </a:p>
          <a:p>
            <a:pPr lvl="1"/>
            <a:r>
              <a:rPr lang="is-IS" dirty="0" smtClean="0"/>
              <a:t>$PWD: current working directory</a:t>
            </a:r>
          </a:p>
          <a:p>
            <a:pPr lvl="1"/>
            <a:r>
              <a:rPr lang="is-IS" dirty="0" smtClean="0"/>
              <a:t>$UID: current user ID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223"/>
            <a:ext cx="8229600" cy="55647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Shell supports conditional checks to branch execution: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condition1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statement1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statement2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condition2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statement3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Statement #1 &amp; #2 are executed if condition1 is true.</a:t>
            </a:r>
          </a:p>
          <a:p>
            <a:endParaRPr lang="en-US" dirty="0"/>
          </a:p>
          <a:p>
            <a:r>
              <a:rPr lang="en-US" dirty="0" smtClean="0"/>
              <a:t>The condition is typically written in the form: [operand1 operator operand2]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$X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$Y ]</a:t>
            </a:r>
            <a:r>
              <a:rPr lang="en-US" dirty="0" smtClean="0"/>
              <a:t>		# if $X is less than $Y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-n “$X” ]    </a:t>
            </a:r>
            <a:r>
              <a:rPr lang="en-US" dirty="0" smtClean="0"/>
              <a:t>	# if $X is not empty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-z “$X” ]</a:t>
            </a:r>
            <a:r>
              <a:rPr lang="en-US" dirty="0" smtClean="0"/>
              <a:t>		# if $X is empty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$X = $Y ]	</a:t>
            </a:r>
            <a:r>
              <a:rPr lang="en-US" dirty="0" smtClean="0"/>
              <a:t>	$ if $X equals $Y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857250" lvl="1" indent="-457200"/>
            <a:r>
              <a:rPr lang="en-US" dirty="0" smtClean="0"/>
              <a:t>Note: The spaces in the test bracket </a:t>
            </a:r>
            <a:r>
              <a:rPr lang="en-US" u="sng" dirty="0" smtClean="0"/>
              <a:t>really</a:t>
            </a:r>
            <a:r>
              <a:rPr lang="en-US" dirty="0" smtClean="0"/>
              <a:t> matter!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Loops allow the script to execute a series of commands multiple times</a:t>
            </a:r>
          </a:p>
          <a:p>
            <a:r>
              <a:rPr lang="en-US" dirty="0"/>
              <a:t>f</a:t>
            </a:r>
            <a:r>
              <a:rPr lang="en-US" dirty="0" smtClean="0"/>
              <a:t>or loops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[list]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ommands(s)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endParaRPr lang="is-IS" dirty="0" smtClean="0"/>
          </a:p>
          <a:p>
            <a:pPr marL="457200" indent="-457200"/>
            <a:r>
              <a:rPr lang="is-IS" dirty="0" smtClean="0"/>
              <a:t>Example:</a:t>
            </a:r>
          </a:p>
          <a:p>
            <a:pPr marL="457200" indent="-457200"/>
            <a:endParaRPr lang="is-I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planet in Mercury Venus Earth Mars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0010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$planet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9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04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[ condition 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ommand(s)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endParaRPr lang="is-I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X=0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Y=5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[ ”$X”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“$Y” 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“$X”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 X=X+1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xit 0</a:t>
            </a:r>
          </a:p>
        </p:txBody>
      </p:sp>
    </p:spTree>
    <p:extLst>
      <p:ext uri="{BB962C8B-B14F-4D97-AF65-F5344CB8AC3E}">
        <p14:creationId xmlns:p14="http://schemas.microsoft.com/office/powerpoint/2010/main" val="116426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 </a:t>
            </a:r>
            <a:r>
              <a:rPr lang="en-US" dirty="0" err="1" smtClean="0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Anytime the shell sees a string containing an asterisk (*) it is replaced with a list of matching file names.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*.jpg	</a:t>
            </a:r>
            <a:r>
              <a:rPr lang="en-US" dirty="0" smtClean="0"/>
              <a:t>	# list all jpeg files</a:t>
            </a:r>
          </a:p>
          <a:p>
            <a:endParaRPr lang="en-US" dirty="0" smtClean="0"/>
          </a:p>
          <a:p>
            <a:r>
              <a:rPr lang="en-US" dirty="0" smtClean="0"/>
              <a:t>We can use this </a:t>
            </a:r>
            <a:r>
              <a:rPr lang="en-US" dirty="0" err="1" smtClean="0"/>
              <a:t>globbing</a:t>
            </a:r>
            <a:r>
              <a:rPr lang="en-US" dirty="0" smtClean="0"/>
              <a:t> action to our advantage: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in *.jpg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$X 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X.bak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# Backup all the jpeg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files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7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29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Command substitution takes the output of a command and uses it as if it is a statement.</a:t>
            </a:r>
          </a:p>
          <a:p>
            <a:pPr lvl="1"/>
            <a:r>
              <a:rPr lang="en-US" dirty="0" smtClean="0"/>
              <a:t>Two methods: parenthesis or </a:t>
            </a:r>
            <a:r>
              <a:rPr lang="en-US" dirty="0" err="1" smtClean="0"/>
              <a:t>backtick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FILES=“$(ls)”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WEB_FILES=`ls 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/www/html`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$FILES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$WEB_FILES</a:t>
            </a:r>
          </a:p>
          <a:p>
            <a:pPr marL="457200" lvl="1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Setting a variable to the output from a loop: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var1 = 1234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ar1=`for x in 1 2 3 4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–n “$x”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one`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parameter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Parameter substitution is used to manipulate variable values</a:t>
            </a:r>
          </a:p>
          <a:p>
            <a:pPr lvl="1"/>
            <a:r>
              <a:rPr lang="en-US" dirty="0" smtClean="0"/>
              <a:t>Uses braces {} to enclose variable construct</a:t>
            </a: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ar1=1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ar2=2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$(var1-$var2}		# output is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for assigning a default value to a variable using the :- characters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“Name is ${name:-Sam}”	# name defaults to Sam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182934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cells phones to largest supercomputers</a:t>
            </a:r>
          </a:p>
          <a:p>
            <a:endParaRPr lang="en-US" dirty="0" smtClean="0"/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59" y="432268"/>
            <a:ext cx="1449139" cy="1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Caveat: It’s not possible to learn Linux in a few hours. </a:t>
            </a:r>
          </a:p>
          <a:p>
            <a:pPr lvl="1"/>
            <a:r>
              <a:rPr lang="en-US" dirty="0" smtClean="0"/>
              <a:t>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57" t="28750" r="18881" b="25491"/>
          <a:stretch/>
        </p:blipFill>
        <p:spPr>
          <a:xfrm>
            <a:off x="6473952" y="310896"/>
            <a:ext cx="167335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10" y="4605631"/>
            <a:ext cx="1365137" cy="1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Linux instance on AWS EC2</a:t>
            </a:r>
          </a:p>
          <a:p>
            <a:r>
              <a:rPr lang="en-US" dirty="0" smtClean="0"/>
              <a:t>Connecting to instance via terminal</a:t>
            </a:r>
          </a:p>
          <a:p>
            <a:pPr lvl="1"/>
            <a:r>
              <a:rPr lang="en-US" dirty="0" smtClean="0"/>
              <a:t>Mac &amp; Windows</a:t>
            </a:r>
          </a:p>
          <a:p>
            <a:r>
              <a:rPr lang="en-US" dirty="0" smtClean="0"/>
              <a:t>Linux Hands-on 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40731" cy="10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necessarily best workflow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16000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/>
              <a:t>Practice of Cloud </a:t>
            </a:r>
            <a:r>
              <a:rPr lang="en-US" i="1" dirty="0" smtClean="0"/>
              <a:t>Systems Administration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Finish reading </a:t>
            </a:r>
            <a:r>
              <a:rPr lang="en-US" i="1" dirty="0" smtClean="0"/>
              <a:t>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19" y="4096064"/>
            <a:ext cx="1261457" cy="12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704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Software build pipeline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8" y="274637"/>
            <a:ext cx="2172126" cy="2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90" y="439195"/>
            <a:ext cx="1781399" cy="14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68" y="274638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68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scripts are traditionally the most common tool used for infrastructure automation.</a:t>
            </a:r>
          </a:p>
          <a:p>
            <a:pPr lvl="1"/>
            <a:r>
              <a:rPr lang="en-US" dirty="0" smtClean="0"/>
              <a:t>Simple and quick to create</a:t>
            </a:r>
          </a:p>
          <a:p>
            <a:pPr lvl="1"/>
            <a:r>
              <a:rPr lang="en-US" dirty="0" smtClean="0"/>
              <a:t>Interpreted and executed by systems immediately</a:t>
            </a:r>
          </a:p>
          <a:p>
            <a:pPr lvl="1"/>
            <a:r>
              <a:rPr lang="en-US" dirty="0" smtClean="0"/>
              <a:t>Batch of commands grouped together in a file and executed from top to bottom</a:t>
            </a:r>
          </a:p>
          <a:p>
            <a:pPr lvl="1"/>
            <a:r>
              <a:rPr lang="en-US" dirty="0" smtClean="0"/>
              <a:t>Supported by wide variety of operating systems including Unix, Linux, Windows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0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focus on Linux shell scripts in this course using the BASH shell.</a:t>
            </a:r>
          </a:p>
          <a:p>
            <a:pPr lvl="1"/>
            <a:r>
              <a:rPr lang="en-US" dirty="0" smtClean="0"/>
              <a:t>Free replacement for the Bourne shell </a:t>
            </a:r>
          </a:p>
          <a:p>
            <a:pPr lvl="1"/>
            <a:r>
              <a:rPr lang="en-US" dirty="0" smtClean="0"/>
              <a:t>Released in 1989 and used as default shell for most Linux distributions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a shell?</a:t>
            </a:r>
          </a:p>
          <a:p>
            <a:pPr lvl="1"/>
            <a:r>
              <a:rPr lang="en-US" dirty="0" smtClean="0"/>
              <a:t>An interactive command line processer that runs in a text window.</a:t>
            </a:r>
          </a:p>
          <a:p>
            <a:pPr lvl="1"/>
            <a:r>
              <a:rPr lang="en-US" dirty="0" smtClean="0"/>
              <a:t>User can type in commands manually or the shell can read commands from a file (shell script).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1335</Words>
  <Application>Microsoft Macintosh PowerPoint</Application>
  <PresentationFormat>On-screen Show (4:3)</PresentationFormat>
  <Paragraphs>292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Consolas</vt:lpstr>
      <vt:lpstr>Arial</vt:lpstr>
      <vt:lpstr>Office Theme</vt:lpstr>
      <vt:lpstr>DevOps &amp; Cloud Infrastructure SEIS 665 Week 2</vt:lpstr>
      <vt:lpstr>Agenda</vt:lpstr>
      <vt:lpstr>Automation</vt:lpstr>
      <vt:lpstr>Automation</vt:lpstr>
      <vt:lpstr>Automation</vt:lpstr>
      <vt:lpstr>Automation goals</vt:lpstr>
      <vt:lpstr>Automation</vt:lpstr>
      <vt:lpstr>Shell Scripting</vt:lpstr>
      <vt:lpstr>Shell Scripting</vt:lpstr>
      <vt:lpstr>Shell Scripting</vt:lpstr>
      <vt:lpstr>Shell variables</vt:lpstr>
      <vt:lpstr>Shell variables</vt:lpstr>
      <vt:lpstr>Shell variables</vt:lpstr>
      <vt:lpstr>Shell conditionals</vt:lpstr>
      <vt:lpstr>Shell loops</vt:lpstr>
      <vt:lpstr>Shell loops</vt:lpstr>
      <vt:lpstr>Shell loop globbing</vt:lpstr>
      <vt:lpstr>Shell command substitution</vt:lpstr>
      <vt:lpstr>Shell parameter substitution</vt:lpstr>
      <vt:lpstr>Linux</vt:lpstr>
      <vt:lpstr>Linux</vt:lpstr>
      <vt:lpstr>Linux</vt:lpstr>
      <vt:lpstr>Linux Hands-on</vt:lpstr>
      <vt:lpstr>Linux Hands-on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56</cp:revision>
  <dcterms:created xsi:type="dcterms:W3CDTF">2016-03-19T16:40:33Z</dcterms:created>
  <dcterms:modified xsi:type="dcterms:W3CDTF">2016-09-04T01:42:25Z</dcterms:modified>
</cp:coreProperties>
</file>