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77" r:id="rId4"/>
    <p:sldId id="261" r:id="rId5"/>
    <p:sldId id="262" r:id="rId6"/>
    <p:sldId id="263" r:id="rId7"/>
    <p:sldId id="265" r:id="rId8"/>
    <p:sldId id="266" r:id="rId9"/>
    <p:sldId id="264" r:id="rId10"/>
    <p:sldId id="269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5"/>
    <p:restoredTop sz="94661"/>
  </p:normalViewPr>
  <p:slideViewPr>
    <p:cSldViewPr snapToGrid="0" snapToObjects="1">
      <p:cViewPr varScale="1">
        <p:scale>
          <a:sx n="86" d="100"/>
          <a:sy n="86" d="100"/>
        </p:scale>
        <p:origin x="240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5728-66C9-074A-8ED2-48E2E51A8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074EC-0CBD-7C45-AD73-B693448ED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4D44-7567-324E-B7D5-F45399F9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6CADB-E560-F740-AE72-69DC7EDC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C6FF-1414-114B-8AD3-06191871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9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2FF-920F-EE47-87DA-2BC235C9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0A658-53D1-0842-897F-CEF6A7A5E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3F12-FAB1-3E4D-8E31-90C543DF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08293-A991-5F40-A5DE-B9D7B77B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FD4E1-F013-9944-AFF4-3DDF7D89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7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EEF12-1AFF-054D-B14D-273E14299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2FC44-9328-334B-9415-2F5328B2A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B6A9A-9B7E-414D-ABF8-9DF058F6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6E217-567B-AF48-AB3D-5E27F48A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BA96-C7CD-4841-9C28-B7C7B43A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622A-BF18-DF4C-BFAC-EF0CF47D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72E0-00D7-9541-BE8D-57B4445F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740A3-EBB7-694D-AF1E-C7B3A45D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0F659-B6E5-0749-98B5-6DC5F8B7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2411-5AE6-9443-A4DE-ACA9F4E6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AE7E-98AE-FC49-8623-C662EC45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7E7B0-6760-9F46-A15B-8F513BB8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4BD24-B1BF-9140-A66D-88C71513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69D4-D00E-664C-9A79-D5561D90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6BADE-D380-6941-A184-AC1F3AB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0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E33E-303C-BD41-88AF-4D1CFDFD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7A14-DC6C-C04C-A298-EE6C7DA1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26D29-66B8-544F-ABA7-2D593ED1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61CE4-FFE6-1640-AC87-5AE4D39F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73974-B86A-2444-986E-13E49084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9D689-763C-9643-AE3D-C4C7C1C7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68D9-AD7A-B040-80F0-C82725AE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3C496-6828-5E4B-B058-FC1CDA8F6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C5A95-2B77-3F4E-8862-D4F72304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738B7-8CF9-494D-BDA7-E3BA3634B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4C538-5C1C-7D4B-A415-7A7F462FB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3A733-F70D-1141-A1A9-A94BE08F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7180F-767D-9643-802F-5C159C3E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BC9B9-1C4B-BD43-B5E7-8292A4BE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3077-DFD5-9D4D-82E9-205082D3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5CA6F-8A9D-BB4B-B5E0-418AC551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B6C05-547B-B449-AE17-57575AB6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1C8A8-73D5-D84D-A491-3CB43A96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34EFD-F9CE-0346-9815-B1DDAF6A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6B7EC-1D90-174B-AFB2-1E8CF207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9B2BE-7CD6-314A-960E-B26CF4F6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01F4-7294-144E-96F8-650DF212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038E-D54A-1F41-988A-5D006CFF2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3592F-5930-5243-9160-D49AE2FA0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C167-B3F7-2043-82AD-35A2DCA9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70D00-D98D-D64A-BDCD-C4899637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8ECD9-00FC-824E-A5F3-6CDED8A0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4A2A-01BF-EA47-9A55-44F6239B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647C6-D07C-E14B-A003-EA96B900D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443F0-6B78-364C-B4CD-10D98F501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9E18-866E-144C-96AD-2C33C9E5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0FE9F-021B-2947-B5EE-A8EDAAD2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5B922-0E7C-644A-92AE-D54F6F15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2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7095E-7455-6548-B718-9D1CEE11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3F81-B7D9-CF4A-B676-5309F4366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1136-F426-3B40-A761-EBA2D6A5C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E4EF-1A07-8740-80B6-D041CCD5E262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2179-2052-A44A-8151-F28F0CC64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CE38-01D1-9443-87F4-2F9168A07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665</a:t>
            </a:r>
            <a:br>
              <a:rPr lang="en-US" sz="3600" dirty="0"/>
            </a:br>
            <a:r>
              <a:rPr lang="en-US" sz="3600" dirty="0"/>
              <a:t>DevOps Practices</a:t>
            </a:r>
            <a:br>
              <a:rPr lang="en-US" sz="3600" dirty="0"/>
            </a:br>
            <a:r>
              <a:rPr lang="en-US" sz="3600" dirty="0"/>
              <a:t>Lecture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682" y="4056924"/>
            <a:ext cx="3093519" cy="242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03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F194-DC87-3B42-A050-6E8E5B01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99BF-6AED-7348-9DA9-0B24E933E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Overview: </a:t>
            </a:r>
          </a:p>
          <a:p>
            <a:pPr lvl="1"/>
            <a:r>
              <a:rPr lang="en-US" dirty="0"/>
              <a:t>Quick overview of Jenkins CI/CD</a:t>
            </a:r>
          </a:p>
          <a:p>
            <a:pPr lvl="1"/>
            <a:r>
              <a:rPr lang="en-US" dirty="0"/>
              <a:t>Build a small infrastructure pipeline which launches an EC2 instance.</a:t>
            </a:r>
          </a:p>
          <a:p>
            <a:endParaRPr lang="en-US" dirty="0"/>
          </a:p>
          <a:p>
            <a:r>
              <a:rPr lang="en-US" dirty="0"/>
              <a:t>Show me your work when completed!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24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for Midterm Exam – Good Luck!</a:t>
            </a:r>
          </a:p>
          <a:p>
            <a:endParaRPr lang="en-US" dirty="0"/>
          </a:p>
          <a:p>
            <a:r>
              <a:rPr lang="en-US" dirty="0"/>
              <a:t>Due after Midterm Exam and by Week 8 class:</a:t>
            </a:r>
          </a:p>
          <a:p>
            <a:pPr lvl="1"/>
            <a:r>
              <a:rPr lang="en-US" dirty="0"/>
              <a:t>Assignment 6: Elastic Beanstalk</a:t>
            </a:r>
          </a:p>
          <a:p>
            <a:pPr lvl="1"/>
            <a:r>
              <a:rPr lang="en-US" dirty="0"/>
              <a:t>Read </a:t>
            </a:r>
            <a:r>
              <a:rPr lang="en-US" i="1" dirty="0"/>
              <a:t>Infrastructure as Code </a:t>
            </a:r>
            <a:r>
              <a:rPr lang="en-US"/>
              <a:t>Chapters 5 &amp; 6</a:t>
            </a:r>
            <a:endParaRPr lang="en-US" dirty="0"/>
          </a:p>
          <a:p>
            <a:pPr lvl="1"/>
            <a:r>
              <a:rPr lang="en-US" dirty="0"/>
              <a:t>Watch Lecture 8 videos</a:t>
            </a:r>
          </a:p>
          <a:p>
            <a:pPr lvl="1"/>
            <a:endParaRPr lang="en-US" dirty="0"/>
          </a:p>
          <a:p>
            <a:r>
              <a:rPr lang="en-US" dirty="0"/>
              <a:t>Please complete mid-term evaluation form.</a:t>
            </a:r>
          </a:p>
        </p:txBody>
      </p:sp>
    </p:spTree>
    <p:extLst>
      <p:ext uri="{BB962C8B-B14F-4D97-AF65-F5344CB8AC3E}">
        <p14:creationId xmlns:p14="http://schemas.microsoft.com/office/powerpoint/2010/main" val="205751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Assignment 5 solution</a:t>
            </a:r>
          </a:p>
          <a:p>
            <a:r>
              <a:rPr lang="en-US" dirty="0"/>
              <a:t>Midterm Challenge</a:t>
            </a:r>
          </a:p>
          <a:p>
            <a:r>
              <a:rPr lang="en-US" dirty="0"/>
              <a:t>Lecture review</a:t>
            </a:r>
          </a:p>
          <a:p>
            <a:r>
              <a:rPr lang="en-US" dirty="0"/>
              <a:t>DevOps Practices Discussion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1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Covers lectures 1-6 and related assignments.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book</a:t>
            </a:r>
          </a:p>
          <a:p>
            <a:endParaRPr lang="en-US" dirty="0"/>
          </a:p>
          <a:p>
            <a:r>
              <a:rPr lang="en-US" dirty="0"/>
              <a:t>Laptop or lab computer required.</a:t>
            </a:r>
          </a:p>
          <a:p>
            <a:endParaRPr lang="en-US" dirty="0"/>
          </a:p>
          <a:p>
            <a:r>
              <a:rPr lang="en-US" dirty="0"/>
              <a:t>Practical challenge based on weekly assignments.</a:t>
            </a:r>
          </a:p>
          <a:p>
            <a:pPr lvl="1"/>
            <a:r>
              <a:rPr lang="en-US" dirty="0"/>
              <a:t>I will only accept work submitted via GitHub.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41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DevOps: collaborative effort to improve quality and velocity of service delivery</a:t>
            </a:r>
          </a:p>
          <a:p>
            <a:r>
              <a:rPr lang="en-US" dirty="0"/>
              <a:t>Development vs. Operations</a:t>
            </a:r>
          </a:p>
          <a:p>
            <a:pPr lvl="1"/>
            <a:r>
              <a:rPr lang="en-US" dirty="0"/>
              <a:t>Different goals and measures of success</a:t>
            </a:r>
          </a:p>
          <a:p>
            <a:r>
              <a:rPr lang="en-US" dirty="0"/>
              <a:t>3 pillars of DevOps</a:t>
            </a:r>
          </a:p>
          <a:p>
            <a:pPr lvl="1"/>
            <a:r>
              <a:rPr lang="en-US" dirty="0"/>
              <a:t>Culture</a:t>
            </a:r>
          </a:p>
          <a:p>
            <a:pPr lvl="1"/>
            <a:r>
              <a:rPr lang="en-US" dirty="0"/>
              <a:t>Automation</a:t>
            </a:r>
          </a:p>
          <a:p>
            <a:pPr lvl="1"/>
            <a:r>
              <a:rPr lang="en-US" dirty="0"/>
              <a:t>Measurement</a:t>
            </a:r>
          </a:p>
          <a:p>
            <a:r>
              <a:rPr lang="en-US" dirty="0"/>
              <a:t>DevOps Culture</a:t>
            </a:r>
          </a:p>
          <a:p>
            <a:pPr lvl="1"/>
            <a:r>
              <a:rPr lang="en-US" dirty="0"/>
              <a:t>Collaborative, Transparent, Change Oriented</a:t>
            </a:r>
          </a:p>
        </p:txBody>
      </p:sp>
    </p:spTree>
    <p:extLst>
      <p:ext uri="{BB962C8B-B14F-4D97-AF65-F5344CB8AC3E}">
        <p14:creationId xmlns:p14="http://schemas.microsoft.com/office/powerpoint/2010/main" val="412338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DevOps = Lean for IT</a:t>
            </a:r>
          </a:p>
          <a:p>
            <a:r>
              <a:rPr lang="en-US" dirty="0"/>
              <a:t>Lean</a:t>
            </a:r>
          </a:p>
          <a:p>
            <a:pPr lvl="1"/>
            <a:r>
              <a:rPr lang="en-US" dirty="0"/>
              <a:t>Theory of constraints</a:t>
            </a:r>
          </a:p>
          <a:p>
            <a:pPr lvl="1"/>
            <a:r>
              <a:rPr lang="en-US" dirty="0"/>
              <a:t>Queuing theory</a:t>
            </a:r>
          </a:p>
          <a:p>
            <a:pPr lvl="2"/>
            <a:r>
              <a:rPr lang="en-US" dirty="0"/>
              <a:t>Software dev is non-linear and non-deterministic</a:t>
            </a:r>
          </a:p>
          <a:p>
            <a:pPr lvl="2"/>
            <a:r>
              <a:rPr lang="en-US" dirty="0"/>
              <a:t>Increasing utilization decreases velocity!</a:t>
            </a:r>
          </a:p>
          <a:p>
            <a:pPr lvl="1"/>
            <a:r>
              <a:rPr lang="en-US" dirty="0"/>
              <a:t>Little's Law</a:t>
            </a:r>
          </a:p>
          <a:p>
            <a:pPr lvl="2"/>
            <a:r>
              <a:rPr lang="en-US" dirty="0"/>
              <a:t>Only way to </a:t>
            </a:r>
            <a:r>
              <a:rPr lang="en-US" u="sng" dirty="0"/>
              <a:t>maximize</a:t>
            </a:r>
            <a:r>
              <a:rPr lang="en-US" dirty="0"/>
              <a:t> throughput is by using </a:t>
            </a:r>
            <a:r>
              <a:rPr lang="en-US" u="sng" dirty="0"/>
              <a:t>small</a:t>
            </a:r>
            <a:r>
              <a:rPr lang="en-US" dirty="0"/>
              <a:t> batch sizes.</a:t>
            </a:r>
          </a:p>
          <a:p>
            <a:r>
              <a:rPr lang="en-US" dirty="0"/>
              <a:t>Design for Operations</a:t>
            </a:r>
          </a:p>
          <a:p>
            <a:pPr lvl="1"/>
            <a:r>
              <a:rPr lang="en-US" dirty="0"/>
              <a:t>Operations participates in dev meetings</a:t>
            </a:r>
          </a:p>
          <a:p>
            <a:pPr lvl="1"/>
            <a:r>
              <a:rPr lang="en-US" dirty="0" err="1"/>
              <a:t>Devs</a:t>
            </a:r>
            <a:r>
              <a:rPr lang="en-US" dirty="0"/>
              <a:t> participate in service delivery.</a:t>
            </a:r>
          </a:p>
        </p:txBody>
      </p:sp>
    </p:spTree>
    <p:extLst>
      <p:ext uri="{BB962C8B-B14F-4D97-AF65-F5344CB8AC3E}">
        <p14:creationId xmlns:p14="http://schemas.microsoft.com/office/powerpoint/2010/main" val="394394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Transparency</a:t>
            </a:r>
          </a:p>
          <a:p>
            <a:pPr lvl="1"/>
            <a:r>
              <a:rPr lang="en-US" dirty="0"/>
              <a:t>Anyone can stop the manufacturing line at any time.</a:t>
            </a:r>
          </a:p>
          <a:p>
            <a:pPr lvl="1"/>
            <a:r>
              <a:rPr lang="en-US" dirty="0"/>
              <a:t>#1 priority is to fix the build.</a:t>
            </a:r>
          </a:p>
          <a:p>
            <a:pPr lvl="1"/>
            <a:r>
              <a:rPr lang="en-US" dirty="0"/>
              <a:t>Issues are addressed at postmortem meetings</a:t>
            </a:r>
          </a:p>
          <a:p>
            <a:pPr lvl="2"/>
            <a:r>
              <a:rPr lang="en-US" dirty="0"/>
              <a:t>Blameless environment</a:t>
            </a:r>
          </a:p>
          <a:p>
            <a:r>
              <a:rPr lang="en-US" dirty="0"/>
              <a:t>Embracing change</a:t>
            </a:r>
          </a:p>
          <a:p>
            <a:pPr lvl="1"/>
            <a:r>
              <a:rPr lang="en-US" dirty="0"/>
              <a:t>The more we change the better we get at it.</a:t>
            </a:r>
          </a:p>
          <a:p>
            <a:pPr lvl="1"/>
            <a:r>
              <a:rPr lang="en-US" dirty="0"/>
              <a:t>Delaying change leads to bigger batch sizes which leads to greater risk!</a:t>
            </a:r>
          </a:p>
          <a:p>
            <a:r>
              <a:rPr lang="en-US" dirty="0"/>
              <a:t>Automation</a:t>
            </a:r>
          </a:p>
          <a:p>
            <a:pPr lvl="1"/>
            <a:r>
              <a:rPr lang="en-US" dirty="0"/>
              <a:t>Automate everything!</a:t>
            </a:r>
          </a:p>
          <a:p>
            <a:pPr lvl="1"/>
            <a:r>
              <a:rPr lang="en-US" dirty="0"/>
              <a:t>Software assembly lines (pipelines)</a:t>
            </a:r>
          </a:p>
        </p:txBody>
      </p:sp>
    </p:spTree>
    <p:extLst>
      <p:ext uri="{BB962C8B-B14F-4D97-AF65-F5344CB8AC3E}">
        <p14:creationId xmlns:p14="http://schemas.microsoft.com/office/powerpoint/2010/main" val="3413926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Testing</a:t>
            </a:r>
          </a:p>
          <a:p>
            <a:pPr lvl="1"/>
            <a:r>
              <a:rPr lang="en-US" dirty="0"/>
              <a:t>Lean: Shift Left</a:t>
            </a:r>
          </a:p>
          <a:p>
            <a:pPr lvl="1"/>
            <a:r>
              <a:rPr lang="en-US" dirty="0"/>
              <a:t>Build quality into the product vs. depending on inspection.</a:t>
            </a:r>
          </a:p>
          <a:p>
            <a:pPr lvl="1"/>
            <a:r>
              <a:rPr lang="en-US" dirty="0"/>
              <a:t>Ice Cream Cone Anti-Pattern</a:t>
            </a:r>
          </a:p>
          <a:p>
            <a:r>
              <a:rPr lang="en-US" dirty="0"/>
              <a:t>Continuous Integration</a:t>
            </a:r>
          </a:p>
          <a:p>
            <a:pPr lvl="1"/>
            <a:r>
              <a:rPr lang="en-US" dirty="0"/>
              <a:t>All </a:t>
            </a:r>
            <a:r>
              <a:rPr lang="en-US" dirty="0" err="1"/>
              <a:t>devs</a:t>
            </a:r>
            <a:r>
              <a:rPr lang="en-US" dirty="0"/>
              <a:t> commit changes to a single mainline branch throughout the day.</a:t>
            </a:r>
          </a:p>
          <a:p>
            <a:pPr lvl="1"/>
            <a:r>
              <a:rPr lang="en-US" dirty="0"/>
              <a:t>All commits generate a build.</a:t>
            </a:r>
          </a:p>
          <a:p>
            <a:pPr lvl="1"/>
            <a:r>
              <a:rPr lang="en-US" dirty="0"/>
              <a:t>All builds are tested and potentially releasable.</a:t>
            </a:r>
          </a:p>
          <a:p>
            <a:r>
              <a:rPr lang="en-US" dirty="0"/>
              <a:t>Continuous Delivery: a process which generates a build which may be released.</a:t>
            </a:r>
          </a:p>
          <a:p>
            <a:r>
              <a:rPr lang="en-US" dirty="0"/>
              <a:t>Continuous Deployment: a process which actually deploys a build.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93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Infrastructure as Code</a:t>
            </a:r>
          </a:p>
          <a:p>
            <a:pPr lvl="1"/>
            <a:r>
              <a:rPr lang="en-US" dirty="0"/>
              <a:t>We can use software development practices to build infrastructure.</a:t>
            </a:r>
          </a:p>
          <a:p>
            <a:pPr lvl="1"/>
            <a:r>
              <a:rPr lang="en-US" dirty="0"/>
              <a:t>Version control, </a:t>
            </a:r>
            <a:r>
              <a:rPr lang="en-US" dirty="0" err="1"/>
              <a:t>linting</a:t>
            </a:r>
            <a:r>
              <a:rPr lang="en-US" dirty="0"/>
              <a:t>, integration tests, build pipelines</a:t>
            </a:r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We fanatically collect data.</a:t>
            </a:r>
          </a:p>
          <a:p>
            <a:pPr lvl="1"/>
            <a:r>
              <a:rPr lang="en-US" dirty="0"/>
              <a:t>All decisions are supported by data.</a:t>
            </a:r>
          </a:p>
          <a:p>
            <a:pPr lvl="1"/>
            <a:r>
              <a:rPr lang="en-US" dirty="0"/>
              <a:t>ELK Stack (</a:t>
            </a:r>
            <a:r>
              <a:rPr lang="en-US" dirty="0" err="1"/>
              <a:t>Elasticsearch</a:t>
            </a:r>
            <a:r>
              <a:rPr lang="en-US" dirty="0"/>
              <a:t>, </a:t>
            </a:r>
            <a:r>
              <a:rPr lang="en-US" dirty="0" err="1"/>
              <a:t>Logstash</a:t>
            </a:r>
            <a:r>
              <a:rPr lang="en-US" dirty="0"/>
              <a:t>, </a:t>
            </a:r>
            <a:r>
              <a:rPr lang="en-US" dirty="0" err="1"/>
              <a:t>Kibana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76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7849-08E6-6548-A1D8-CFB5A9B9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Practices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0FF79-23E4-AE41-A99B-52A29762D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Please reflect on the following questions and prepare to discuss:</a:t>
            </a:r>
          </a:p>
          <a:p>
            <a:endParaRPr lang="en-US" dirty="0"/>
          </a:p>
          <a:p>
            <a:pPr lvl="1"/>
            <a:r>
              <a:rPr lang="en-US" b="1" dirty="0"/>
              <a:t>How do the development and operations teams work together in your organization?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/>
              <a:t>How often does your organization deploy new software updates? </a:t>
            </a:r>
          </a:p>
          <a:p>
            <a:pPr lvl="2"/>
            <a:r>
              <a:rPr lang="en-US" dirty="0"/>
              <a:t>What would it take to deploy faster?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Any concerns about developers participating in the delivery of production services?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Is your organization practicing continuous integration? </a:t>
            </a:r>
          </a:p>
          <a:p>
            <a:pPr lvl="2"/>
            <a:r>
              <a:rPr lang="en-US" dirty="0"/>
              <a:t>If not, what's preventing it from doing so? </a:t>
            </a:r>
          </a:p>
          <a:p>
            <a:pPr lvl="2"/>
            <a:r>
              <a:rPr lang="en-US" dirty="0"/>
              <a:t>How often do developers commit new code changes?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9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503</Words>
  <Application>Microsoft Macintosh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DevOps &amp; Cloud Infrastructure SEIS 665 DevOps Practices Lecture Review</vt:lpstr>
      <vt:lpstr>Agenda</vt:lpstr>
      <vt:lpstr>Midterm Challenge</vt:lpstr>
      <vt:lpstr>Lecture Review</vt:lpstr>
      <vt:lpstr>Lecture Review</vt:lpstr>
      <vt:lpstr>Lecture Review</vt:lpstr>
      <vt:lpstr>Lecture Review</vt:lpstr>
      <vt:lpstr>Lecture Review</vt:lpstr>
      <vt:lpstr>DevOps Practices Discussion</vt:lpstr>
      <vt:lpstr>Classroom Project</vt:lpstr>
      <vt:lpstr>Homework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dcterms:created xsi:type="dcterms:W3CDTF">2018-03-18T18:36:44Z</dcterms:created>
  <dcterms:modified xsi:type="dcterms:W3CDTF">2018-08-19T18:03:28Z</dcterms:modified>
</cp:coreProperties>
</file>