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71" r:id="rId13"/>
    <p:sldId id="272" r:id="rId14"/>
    <p:sldId id="27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164-4364-3441-BA83-2CF3942ACF8D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erm2.com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6XX</a:t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Amazon Linux  running on AWS in this course</a:t>
            </a:r>
          </a:p>
          <a:p>
            <a:pPr lvl="1"/>
            <a:r>
              <a:rPr lang="en-US" dirty="0" smtClean="0"/>
              <a:t>Rolling release maintained in an AWS AMI</a:t>
            </a:r>
          </a:p>
          <a:p>
            <a:pPr lvl="1"/>
            <a:r>
              <a:rPr lang="en-US" dirty="0" smtClean="0"/>
              <a:t>Designed for the AWS ecosystem</a:t>
            </a:r>
          </a:p>
          <a:p>
            <a:pPr lvl="1"/>
            <a:r>
              <a:rPr lang="en-US" dirty="0" smtClean="0"/>
              <a:t>Based on Red Hat Enterprise Linux/ </a:t>
            </a:r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smtClean="0"/>
              <a:t>Most basic OS concepts are the same across Linux distributions (i.e., Ubuntu, SUSE,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 differences in package and service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57" t="28750" r="18881" b="25491"/>
          <a:stretch/>
        </p:blipFill>
        <p:spPr>
          <a:xfrm>
            <a:off x="6473952" y="310896"/>
            <a:ext cx="1673352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Amazon Linux EC2 micro instance running in a public subnet</a:t>
            </a:r>
          </a:p>
          <a:p>
            <a:pPr lvl="1"/>
            <a:r>
              <a:rPr lang="en-US" dirty="0" smtClean="0"/>
              <a:t>Public/Private access keys for the instance</a:t>
            </a:r>
          </a:p>
          <a:p>
            <a:pPr lvl="1"/>
            <a:r>
              <a:rPr lang="en-US" dirty="0" smtClean="0"/>
              <a:t>SSH Client</a:t>
            </a:r>
          </a:p>
          <a:p>
            <a:pPr lvl="2"/>
            <a:r>
              <a:rPr lang="en-US" dirty="0" smtClean="0"/>
              <a:t>Windows -&gt;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www.putty.org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MacOS</a:t>
            </a:r>
            <a:r>
              <a:rPr lang="en-US" dirty="0" smtClean="0"/>
              <a:t> -&gt; Terminal (built-in) or iTerm2 (</a:t>
            </a:r>
            <a:r>
              <a:rPr lang="en-US" dirty="0" smtClean="0">
                <a:hlinkClick r:id="rId3"/>
              </a:rPr>
              <a:t>www.iterm2.com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Linux </a:t>
            </a:r>
            <a:r>
              <a:rPr lang="en-US" dirty="0" err="1" smtClean="0"/>
              <a:t>vm</a:t>
            </a:r>
            <a:r>
              <a:rPr lang="en-US" dirty="0" smtClean="0"/>
              <a:t> -&gt; </a:t>
            </a:r>
            <a:r>
              <a:rPr lang="en-US" dirty="0" err="1" smtClean="0"/>
              <a:t>xterm</a:t>
            </a:r>
            <a:r>
              <a:rPr lang="en-US" dirty="0" smtClean="0"/>
              <a:t> or other terminal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910" y="4605631"/>
            <a:ext cx="1365137" cy="13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a Linux instance on AWS EC2</a:t>
            </a:r>
          </a:p>
          <a:p>
            <a:r>
              <a:rPr lang="en-US" dirty="0" smtClean="0"/>
              <a:t>Connecting to instance via terminal</a:t>
            </a:r>
          </a:p>
          <a:p>
            <a:pPr lvl="1"/>
            <a:r>
              <a:rPr lang="en-US" dirty="0" smtClean="0"/>
              <a:t>Mac &amp; Windows</a:t>
            </a:r>
          </a:p>
          <a:p>
            <a:r>
              <a:rPr lang="en-US" dirty="0" smtClean="0"/>
              <a:t>Linux Hands-on Guide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40731" cy="10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to scale from teams of one to teams of thousands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Flow is a popular workflow for categorizing work and controlling releases</a:t>
            </a:r>
          </a:p>
          <a:p>
            <a:pPr lvl="1"/>
            <a:r>
              <a:rPr lang="en-US" dirty="0" smtClean="0"/>
              <a:t>Not promoting this as the only or best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around several branches:</a:t>
            </a:r>
          </a:p>
          <a:p>
            <a:pPr lvl="1"/>
            <a:r>
              <a:rPr lang="en-US" dirty="0" smtClean="0"/>
              <a:t>master = deployed code in production</a:t>
            </a:r>
          </a:p>
          <a:p>
            <a:pPr lvl="1"/>
            <a:r>
              <a:rPr lang="en-US" dirty="0" smtClean="0"/>
              <a:t>develop = current development code base</a:t>
            </a:r>
          </a:p>
          <a:p>
            <a:pPr lvl="1"/>
            <a:r>
              <a:rPr lang="en-US" dirty="0" smtClean="0"/>
              <a:t>feature = experimental code for specific feature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elease = point-in-time code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otfixes = emergency fixes to production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13" y="6313194"/>
            <a:ext cx="3163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nvie.com</a:t>
            </a:r>
            <a:r>
              <a:rPr lang="en-US" sz="1000" dirty="0"/>
              <a:t>/posts/a-successful-</a:t>
            </a:r>
            <a:r>
              <a:rPr lang="en-US" sz="1000" dirty="0" err="1"/>
              <a:t>git</a:t>
            </a:r>
            <a:r>
              <a:rPr lang="en-US" sz="1000" dirty="0"/>
              <a:t>-branching-model/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16000"/>
            <a:ext cx="7797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Linux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Practice of Cloud </a:t>
            </a:r>
            <a:r>
              <a:rPr lang="en-US" dirty="0" smtClean="0"/>
              <a:t>Systems </a:t>
            </a:r>
            <a:r>
              <a:rPr lang="en-US" smtClean="0"/>
              <a:t>Administration Chapter 1</a:t>
            </a:r>
            <a:endParaRPr lang="en-US" dirty="0" smtClean="0"/>
          </a:p>
          <a:p>
            <a:r>
              <a:rPr lang="en-US" dirty="0" smtClean="0"/>
              <a:t>Read Web Operations Chapter 15</a:t>
            </a:r>
          </a:p>
          <a:p>
            <a:r>
              <a:rPr lang="en-US" dirty="0" smtClean="0"/>
              <a:t>Finish reading Linux Hands-on Guide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** Remember to use Slack channel for questions!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857" y="3359263"/>
            <a:ext cx="1658320" cy="16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readings</a:t>
            </a:r>
          </a:p>
          <a:p>
            <a:r>
              <a:rPr lang="en-US" dirty="0" smtClean="0"/>
              <a:t>Linux fundamentals</a:t>
            </a:r>
            <a:endParaRPr lang="en-US" dirty="0"/>
          </a:p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Shell scripting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82" y="1600200"/>
            <a:ext cx="2641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1704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CSA Chapter 12: Automation</a:t>
            </a:r>
          </a:p>
          <a:p>
            <a:pPr lvl="1"/>
            <a:r>
              <a:rPr lang="en-US" dirty="0" smtClean="0"/>
              <a:t>Automation is a critical component of </a:t>
            </a:r>
            <a:r>
              <a:rPr lang="en-US" dirty="0" err="1" smtClean="0"/>
              <a:t>DevOps</a:t>
            </a:r>
            <a:r>
              <a:rPr lang="en-US" dirty="0" smtClean="0"/>
              <a:t> and modern IT practices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Software build pipeline</a:t>
            </a:r>
          </a:p>
          <a:p>
            <a:pPr lvl="2"/>
            <a:r>
              <a:rPr lang="en-US" dirty="0" smtClean="0"/>
              <a:t>Changes are made to files in version control system</a:t>
            </a:r>
          </a:p>
          <a:p>
            <a:pPr lvl="2"/>
            <a:r>
              <a:rPr lang="en-US" dirty="0" smtClean="0"/>
              <a:t>New files picked up by software delivery platform and tested</a:t>
            </a:r>
          </a:p>
          <a:p>
            <a:pPr lvl="2"/>
            <a:r>
              <a:rPr lang="en-US" dirty="0" smtClean="0"/>
              <a:t>New files deployed to production systems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8" y="274637"/>
            <a:ext cx="2172126" cy="28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Left-Over Principle: automate everything possible</a:t>
            </a:r>
          </a:p>
          <a:p>
            <a:pPr lvl="2"/>
            <a:r>
              <a:rPr lang="en-US" dirty="0" smtClean="0"/>
              <a:t>Easy/rare = manual </a:t>
            </a:r>
          </a:p>
          <a:p>
            <a:pPr lvl="2"/>
            <a:r>
              <a:rPr lang="en-US" dirty="0" smtClean="0"/>
              <a:t>Easy/frequent = automate</a:t>
            </a:r>
          </a:p>
          <a:p>
            <a:pPr lvl="2"/>
            <a:r>
              <a:rPr lang="en-US" dirty="0" smtClean="0"/>
              <a:t>Difficult/rare = manual (document)</a:t>
            </a:r>
          </a:p>
          <a:p>
            <a:pPr lvl="2"/>
            <a:r>
              <a:rPr lang="en-US" dirty="0" smtClean="0"/>
              <a:t>Difficult/frequent = automate (but maybe acquire)</a:t>
            </a:r>
          </a:p>
          <a:p>
            <a:pPr lvl="1"/>
            <a:r>
              <a:rPr lang="en-US" dirty="0" smtClean="0"/>
              <a:t>Compensatory Principle</a:t>
            </a:r>
          </a:p>
          <a:p>
            <a:pPr lvl="2"/>
            <a:r>
              <a:rPr lang="en-US" dirty="0" smtClean="0"/>
              <a:t>People aren’t infinitely versatile machines</a:t>
            </a:r>
          </a:p>
          <a:p>
            <a:pPr lvl="2"/>
            <a:r>
              <a:rPr lang="en-US" dirty="0" smtClean="0"/>
              <a:t>Machines do some things better than people and vice-versa</a:t>
            </a:r>
          </a:p>
          <a:p>
            <a:pPr lvl="2"/>
            <a:r>
              <a:rPr lang="en-US" dirty="0" smtClean="0"/>
              <a:t>Example: machines better at polling remote hosts every 5 minutes for performance metrics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90" y="439195"/>
            <a:ext cx="1781399" cy="14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Complementarity Principle</a:t>
            </a:r>
          </a:p>
          <a:p>
            <a:pPr lvl="2"/>
            <a:r>
              <a:rPr lang="en-US" dirty="0" smtClean="0"/>
              <a:t>The more a system is automated, the less people understand how the system works</a:t>
            </a:r>
          </a:p>
          <a:p>
            <a:pPr lvl="2"/>
            <a:r>
              <a:rPr lang="en-US" dirty="0" smtClean="0"/>
              <a:t>Try to strike a balance between automation and future growth in learning</a:t>
            </a:r>
          </a:p>
          <a:p>
            <a:r>
              <a:rPr lang="en-US" dirty="0" smtClean="0"/>
              <a:t>Tool building vs. automation</a:t>
            </a:r>
          </a:p>
          <a:p>
            <a:pPr lvl="1"/>
            <a:r>
              <a:rPr lang="en-US" dirty="0" smtClean="0"/>
              <a:t>Tools improve a manual task so that it can be done better</a:t>
            </a:r>
          </a:p>
          <a:p>
            <a:pPr lvl="2"/>
            <a:r>
              <a:rPr lang="en-US" dirty="0" smtClean="0"/>
              <a:t>Self-service web interface allowing user to launch a new server</a:t>
            </a:r>
          </a:p>
          <a:p>
            <a:pPr lvl="1"/>
            <a:r>
              <a:rPr lang="en-US" dirty="0" smtClean="0"/>
              <a:t>Automation eliminates the need to perform a manual task</a:t>
            </a:r>
          </a:p>
          <a:p>
            <a:pPr lvl="2"/>
            <a:r>
              <a:rPr lang="en-US" dirty="0" smtClean="0"/>
              <a:t>Auto-scaling service that automatically launches a server based on predefined trigger</a:t>
            </a:r>
          </a:p>
        </p:txBody>
      </p:sp>
    </p:spTree>
    <p:extLst>
      <p:ext uri="{BB962C8B-B14F-4D97-AF65-F5344CB8AC3E}">
        <p14:creationId xmlns:p14="http://schemas.microsoft.com/office/powerpoint/2010/main" val="39333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Help scaling</a:t>
            </a:r>
            <a:r>
              <a:rPr lang="en-US" dirty="0" smtClean="0"/>
              <a:t>: one person performs the work of many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Improve accuracy/ repeatability</a:t>
            </a:r>
            <a:r>
              <a:rPr lang="en-US" dirty="0" smtClean="0"/>
              <a:t>: perform task same way every time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Save time</a:t>
            </a:r>
            <a:r>
              <a:rPr lang="en-US" dirty="0" smtClean="0"/>
              <a:t>: perform task faster than human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Make processes safer</a:t>
            </a:r>
            <a:r>
              <a:rPr lang="en-US" dirty="0" smtClean="0"/>
              <a:t>: eliminate mistakes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Empower users</a:t>
            </a:r>
            <a:r>
              <a:rPr lang="en-US" dirty="0" smtClean="0"/>
              <a:t>: let’s less experienced people perform complex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68" y="274638"/>
            <a:ext cx="1883853" cy="18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automation</a:t>
            </a:r>
          </a:p>
          <a:p>
            <a:pPr lvl="1"/>
            <a:r>
              <a:rPr lang="en-US" dirty="0" smtClean="0"/>
              <a:t>Majority of IT team’s time should be spent on automation</a:t>
            </a:r>
          </a:p>
          <a:p>
            <a:pPr lvl="1"/>
            <a:r>
              <a:rPr lang="en-US" dirty="0" smtClean="0"/>
              <a:t>Identify and fix the biggest bottleneck first (Theory of Constraints)</a:t>
            </a:r>
          </a:p>
          <a:p>
            <a:pPr lvl="1"/>
            <a:r>
              <a:rPr lang="en-US" dirty="0" smtClean="0"/>
              <a:t>Start small and work incrementally, don’t try to automate everything at once</a:t>
            </a:r>
          </a:p>
          <a:p>
            <a:r>
              <a:rPr lang="en-US" dirty="0" smtClean="0"/>
              <a:t>How to automate</a:t>
            </a:r>
          </a:p>
          <a:p>
            <a:pPr lvl="1"/>
            <a:r>
              <a:rPr lang="en-US" dirty="0" smtClean="0"/>
              <a:t>Shell scripts, scripting languages, configuration management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2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Started by Linus Torvalds in 1991</a:t>
            </a:r>
          </a:p>
          <a:p>
            <a:pPr lvl="1"/>
            <a:r>
              <a:rPr lang="en-US" dirty="0" smtClean="0"/>
              <a:t>Inspired by Unix, developed at AT&amp;T in 1970s</a:t>
            </a:r>
          </a:p>
          <a:p>
            <a:pPr lvl="1"/>
            <a:r>
              <a:rPr lang="en-US" dirty="0" smtClean="0"/>
              <a:t>Linux is not Unix, but uses same concepts</a:t>
            </a:r>
          </a:p>
          <a:p>
            <a:pPr lvl="1"/>
            <a:r>
              <a:rPr lang="en-US" dirty="0" smtClean="0"/>
              <a:t>Open Source Software (General Public License)</a:t>
            </a:r>
          </a:p>
          <a:p>
            <a:r>
              <a:rPr lang="en-US" dirty="0" smtClean="0"/>
              <a:t>Runs on cells phones to largest supercomputers</a:t>
            </a:r>
          </a:p>
          <a:p>
            <a:r>
              <a:rPr lang="en-US" dirty="0" smtClean="0"/>
              <a:t>Perfect for supporting service-based application architecture in the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759" y="432268"/>
            <a:ext cx="1449139" cy="16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Linux?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platform for modern distributed applications</a:t>
            </a:r>
          </a:p>
          <a:p>
            <a:pPr lvl="1"/>
            <a:r>
              <a:rPr lang="en-US" dirty="0" smtClean="0"/>
              <a:t>Automation starts at the command line, not the GUI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Caveat: It’s not possible to learn Linux in a few hours. </a:t>
            </a:r>
          </a:p>
          <a:p>
            <a:pPr lvl="1"/>
            <a:r>
              <a:rPr lang="en-US" dirty="0" smtClean="0"/>
              <a:t>Plan to invest meaningful time outside of class if you aren’t already familiar with it.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47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705</Words>
  <Application>Microsoft Macintosh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DevOps &amp; Cloud Infrastructure SEIS 6XX Week 2</vt:lpstr>
      <vt:lpstr>Agenda</vt:lpstr>
      <vt:lpstr>Automation</vt:lpstr>
      <vt:lpstr>Automation</vt:lpstr>
      <vt:lpstr>Automation</vt:lpstr>
      <vt:lpstr>Automation goals</vt:lpstr>
      <vt:lpstr>Automation</vt:lpstr>
      <vt:lpstr>Linux</vt:lpstr>
      <vt:lpstr>Linux</vt:lpstr>
      <vt:lpstr>Linux</vt:lpstr>
      <vt:lpstr>Linux Hands-on</vt:lpstr>
      <vt:lpstr>Linux Hands-on</vt:lpstr>
      <vt:lpstr>Git Flow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33</cp:revision>
  <dcterms:created xsi:type="dcterms:W3CDTF">2016-03-19T16:40:33Z</dcterms:created>
  <dcterms:modified xsi:type="dcterms:W3CDTF">2016-04-11T17:55:53Z</dcterms:modified>
</cp:coreProperties>
</file>