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73" r:id="rId15"/>
    <p:sldId id="275" r:id="rId16"/>
    <p:sldId id="276" r:id="rId17"/>
    <p:sldId id="272" r:id="rId18"/>
    <p:sldId id="274" r:id="rId19"/>
    <p:sldId id="277" r:id="rId20"/>
    <p:sldId id="286" r:id="rId21"/>
    <p:sldId id="281" r:id="rId22"/>
    <p:sldId id="282" r:id="rId23"/>
    <p:sldId id="284" r:id="rId24"/>
    <p:sldId id="278" r:id="rId25"/>
    <p:sldId id="280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88" r:id="rId36"/>
    <p:sldId id="289" r:id="rId37"/>
    <p:sldId id="290" r:id="rId38"/>
    <p:sldId id="25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7" d="100"/>
          <a:sy n="37" d="100"/>
        </p:scale>
        <p:origin x="-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6XX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5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Scalable content repository</a:t>
            </a:r>
          </a:p>
          <a:p>
            <a:pPr lvl="1"/>
            <a:r>
              <a:rPr lang="en-US" dirty="0" smtClean="0"/>
              <a:t>Deploying website files across scalable set of deployed EC2 instances</a:t>
            </a:r>
          </a:p>
          <a:p>
            <a:pPr lvl="1"/>
            <a:r>
              <a:rPr lang="en-US" dirty="0" smtClean="0"/>
              <a:t>Sharing home directories across instances</a:t>
            </a:r>
          </a:p>
          <a:p>
            <a:pPr lvl="1"/>
            <a:r>
              <a:rPr lang="en-US" dirty="0" smtClean="0"/>
              <a:t>Native file system interaction with OS and applications</a:t>
            </a:r>
          </a:p>
          <a:p>
            <a:pPr lvl="1"/>
            <a:r>
              <a:rPr lang="en-US" dirty="0" smtClean="0"/>
              <a:t>AWS managed infrastructure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VPC is a logically isolated virtual network within a region that is used to partition resources</a:t>
            </a:r>
          </a:p>
          <a:p>
            <a:r>
              <a:rPr lang="en-US" dirty="0" smtClean="0"/>
              <a:t>It’s like a private cloud-based data center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 you to build secure application architectures</a:t>
            </a:r>
          </a:p>
          <a:p>
            <a:pPr lvl="1"/>
            <a:r>
              <a:rPr lang="en-US" dirty="0" smtClean="0"/>
              <a:t>Securely partition applications and organizations</a:t>
            </a:r>
          </a:p>
          <a:p>
            <a:r>
              <a:rPr lang="en-US" dirty="0" smtClean="0"/>
              <a:t>VPCs are hard to understand at first, but are critically important to working with AWS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use case: public webservers with backend database servers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region may contain multiple VPCs</a:t>
            </a:r>
          </a:p>
          <a:p>
            <a:endParaRPr lang="en-US" sz="2800" dirty="0" smtClean="0"/>
          </a:p>
          <a:p>
            <a:r>
              <a:rPr lang="en-US" sz="2800" dirty="0" smtClean="0"/>
              <a:t>Each VPC has its own privately-routable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VPC network is partitioned into one or more subnets.</a:t>
            </a:r>
          </a:p>
          <a:p>
            <a:r>
              <a:rPr lang="en-US" dirty="0" smtClean="0"/>
              <a:t>Each subnet is associated with one AZ.</a:t>
            </a:r>
          </a:p>
          <a:p>
            <a:r>
              <a:rPr lang="en-US" dirty="0" smtClean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EC2 instance has a private IP address, automatically assigned based on the subnet</a:t>
            </a:r>
          </a:p>
          <a:p>
            <a:r>
              <a:rPr lang="en-US" dirty="0" smtClean="0"/>
              <a:t>Some instances may have a dynamically assigned public IP address based on subnet setting</a:t>
            </a:r>
          </a:p>
          <a:p>
            <a:r>
              <a:rPr lang="en-US" dirty="0" smtClean="0"/>
              <a:t>Dynamically assigned public IP addresses are pulled from a general pool and change every time an instance 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elastic IP is a permanent public IP address that is associated with an instance.</a:t>
            </a:r>
          </a:p>
          <a:p>
            <a:pPr lvl="1"/>
            <a:r>
              <a:rPr lang="en-US" dirty="0" smtClean="0"/>
              <a:t>IP address doesn’t change when the instance is restarted.</a:t>
            </a:r>
          </a:p>
          <a:p>
            <a:r>
              <a:rPr lang="en-US" dirty="0" smtClean="0"/>
              <a:t>AWS user can provision elastic IP addresses and assign the addresses to instances as needed</a:t>
            </a:r>
          </a:p>
          <a:p>
            <a:pPr lvl="1"/>
            <a:r>
              <a:rPr lang="en-US" dirty="0" smtClean="0"/>
              <a:t>Small monthly fee for each IP address (even if not associated with instance)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To access the Internet an instance </a:t>
            </a:r>
            <a:r>
              <a:rPr lang="en-US" sz="2800" u="sng" dirty="0" smtClean="0"/>
              <a:t>must</a:t>
            </a:r>
            <a:r>
              <a:rPr lang="en-US" sz="2800" dirty="0" smtClean="0"/>
              <a:t> have a public IP address and be on a subnet that routes through an Internet Gateway.</a:t>
            </a:r>
          </a:p>
          <a:p>
            <a:r>
              <a:rPr lang="en-US" sz="2800" dirty="0" smtClean="0"/>
              <a:t>Only one IG allowed per VPC.</a:t>
            </a:r>
          </a:p>
          <a:p>
            <a:r>
              <a:rPr lang="en-US" sz="2800" dirty="0" smtClean="0"/>
              <a:t>No extra fee for an IG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Gateway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 smtClean="0"/>
              <a:t>Hourly fee for a NAT (it’s basically an EC2 instance)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VPG securely connects a VPC to a corporate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Placement Groups</a:t>
            </a:r>
          </a:p>
          <a:p>
            <a:pPr lvl="1"/>
            <a:r>
              <a:rPr lang="en-US" dirty="0" smtClean="0"/>
              <a:t>EFS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Bastion hosts</a:t>
            </a:r>
          </a:p>
          <a:p>
            <a:pPr lvl="1"/>
            <a:r>
              <a:rPr lang="en-US" dirty="0" err="1" smtClean="0"/>
              <a:t>NATing</a:t>
            </a:r>
            <a:endParaRPr lang="en-US" dirty="0" smtClean="0"/>
          </a:p>
          <a:p>
            <a:r>
              <a:rPr lang="en-US" dirty="0" smtClean="0"/>
              <a:t>RDS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, Redshift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Direct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87871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Dedicated physical network connection between enterprise and AWS network</a:t>
            </a:r>
          </a:p>
          <a:p>
            <a:endParaRPr lang="en-US" sz="2800" dirty="0" smtClean="0"/>
          </a:p>
          <a:p>
            <a:r>
              <a:rPr lang="en-US" sz="2800" dirty="0" smtClean="0"/>
              <a:t>Network equipment co-located at meet-me room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04" y="1417638"/>
            <a:ext cx="3554960" cy="51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ACLs define rules to filter network traffic to and from subnets</a:t>
            </a:r>
          </a:p>
          <a:p>
            <a:pPr lvl="1"/>
            <a:r>
              <a:rPr lang="en-US" dirty="0" smtClean="0"/>
              <a:t>It’s like a firewall for subnets</a:t>
            </a:r>
          </a:p>
          <a:p>
            <a:pPr lvl="1"/>
            <a:r>
              <a:rPr lang="en-US" dirty="0" smtClean="0"/>
              <a:t>Filters traffic outside of subnet and before security groups</a:t>
            </a:r>
          </a:p>
          <a:p>
            <a:pPr lvl="1"/>
            <a:r>
              <a:rPr lang="en-US" dirty="0" smtClean="0"/>
              <a:t>Rules are </a:t>
            </a:r>
            <a:r>
              <a:rPr lang="en-US" u="sng" dirty="0" smtClean="0"/>
              <a:t>stateless</a:t>
            </a:r>
            <a:r>
              <a:rPr lang="en-US" dirty="0" smtClean="0"/>
              <a:t>, meaning ingress and egress rules must be explicitly defined</a:t>
            </a:r>
          </a:p>
          <a:p>
            <a:pPr lvl="1"/>
            <a:r>
              <a:rPr lang="en-US" dirty="0" smtClean="0"/>
              <a:t>Default rule is all ingress/egress data denied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VPCs can support three different tenancy options:</a:t>
            </a:r>
          </a:p>
          <a:p>
            <a:pPr lvl="1"/>
            <a:r>
              <a:rPr lang="en-US" dirty="0" smtClean="0"/>
              <a:t>Default: instances run on shared hardware</a:t>
            </a:r>
          </a:p>
          <a:p>
            <a:pPr lvl="1"/>
            <a:r>
              <a:rPr lang="en-US" dirty="0" smtClean="0"/>
              <a:t>Dedicated: instances run on single-tenant hardware</a:t>
            </a:r>
          </a:p>
          <a:p>
            <a:pPr lvl="1"/>
            <a:r>
              <a:rPr lang="en-US" dirty="0" smtClean="0"/>
              <a:t>Host: an instance runs on a dedicated host (bare-metal)</a:t>
            </a:r>
          </a:p>
          <a:p>
            <a:r>
              <a:rPr lang="en-US" dirty="0" smtClean="0"/>
              <a:t>Single tenant options help meet certain regulatory requirements, but at a much higher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route traffic between VPCs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routing cannot be transitive (VPC C cannot communicate with VPC F</a:t>
            </a:r>
          </a:p>
          <a:p>
            <a:endParaRPr lang="en-US" sz="2400" dirty="0" smtClean="0"/>
          </a:p>
          <a:p>
            <a:r>
              <a:rPr lang="en-US" sz="2400" dirty="0" smtClean="0"/>
              <a:t>A star topology is the recommended peering strategy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0119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Bastion host is an instance in a public subnet that is used to proxy secure communications to an instance on a private subnet.</a:t>
            </a:r>
          </a:p>
          <a:p>
            <a:endParaRPr lang="en-US" sz="2400" dirty="0" smtClean="0"/>
          </a:p>
          <a:p>
            <a:r>
              <a:rPr lang="en-US" sz="2400" dirty="0" smtClean="0"/>
              <a:t>Not an AWS service, just a special type of configuration.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0" y="2125105"/>
            <a:ext cx="5158771" cy="37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8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account has a default VPC setup in each AWS region</a:t>
            </a:r>
          </a:p>
          <a:p>
            <a:r>
              <a:rPr lang="en-US" dirty="0" smtClean="0"/>
              <a:t>The default VPC has an Internet Gateway and all subnets will route public traffic through it.</a:t>
            </a:r>
          </a:p>
          <a:p>
            <a:r>
              <a:rPr lang="en-US" dirty="0" smtClean="0"/>
              <a:t>All subnets will dynamically assign public IPs to new instances.</a:t>
            </a:r>
          </a:p>
          <a:p>
            <a:r>
              <a:rPr lang="en-US" dirty="0" smtClean="0"/>
              <a:t>Default VPC is great for learning AWS, but may not be appropriate for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a new VPC</a:t>
            </a:r>
          </a:p>
          <a:p>
            <a:pPr lvl="1"/>
            <a:r>
              <a:rPr lang="en-US" sz="2000" dirty="0" smtClean="0"/>
              <a:t>Name: </a:t>
            </a:r>
            <a:r>
              <a:rPr lang="en-US" sz="2000" dirty="0" err="1" smtClean="0"/>
              <a:t>classvpc</a:t>
            </a:r>
            <a:endParaRPr lang="en-US" sz="2000" dirty="0" smtClean="0"/>
          </a:p>
          <a:p>
            <a:pPr lvl="1"/>
            <a:r>
              <a:rPr lang="en-US" sz="2000" dirty="0" smtClean="0"/>
              <a:t>CIDR block: 10.0.0.0/18</a:t>
            </a:r>
          </a:p>
          <a:p>
            <a:r>
              <a:rPr lang="en-US" sz="2000" dirty="0" smtClean="0"/>
              <a:t>Create two subnets in VPC on separate AZs</a:t>
            </a:r>
          </a:p>
          <a:p>
            <a:pPr lvl="1"/>
            <a:r>
              <a:rPr lang="en-US" sz="2000" dirty="0" smtClean="0"/>
              <a:t>Public subnet</a:t>
            </a:r>
          </a:p>
          <a:p>
            <a:pPr lvl="2"/>
            <a:r>
              <a:rPr lang="en-US" sz="2000" dirty="0" smtClean="0"/>
              <a:t>Name: class-public</a:t>
            </a:r>
          </a:p>
          <a:p>
            <a:pPr lvl="2"/>
            <a:r>
              <a:rPr lang="en-US" sz="2000" dirty="0" smtClean="0"/>
              <a:t>AZ: us-east-1a</a:t>
            </a:r>
          </a:p>
          <a:p>
            <a:pPr lvl="2"/>
            <a:r>
              <a:rPr lang="en-US" sz="2000" dirty="0" smtClean="0"/>
              <a:t>CIDR block: 10.0.1.0/24</a:t>
            </a:r>
          </a:p>
          <a:p>
            <a:pPr lvl="1"/>
            <a:r>
              <a:rPr lang="en-US" sz="2000" dirty="0" smtClean="0"/>
              <a:t>Private subnet</a:t>
            </a:r>
          </a:p>
          <a:p>
            <a:pPr lvl="2"/>
            <a:r>
              <a:rPr lang="en-US" sz="2000" dirty="0" smtClean="0"/>
              <a:t>Name: class-private</a:t>
            </a:r>
          </a:p>
          <a:p>
            <a:pPr lvl="2"/>
            <a:r>
              <a:rPr lang="en-US" sz="2000" dirty="0" smtClean="0"/>
              <a:t>AZ: us-east-1b</a:t>
            </a:r>
          </a:p>
          <a:p>
            <a:pPr lvl="2"/>
            <a:r>
              <a:rPr lang="en-US" sz="2000" dirty="0" smtClean="0"/>
              <a:t>CIDR block: 10.0.2.0/24</a:t>
            </a:r>
          </a:p>
          <a:p>
            <a:r>
              <a:rPr lang="en-US" sz="2000" dirty="0" smtClean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Internet Gateway to VPC</a:t>
            </a:r>
          </a:p>
          <a:p>
            <a:pPr lvl="1"/>
            <a:r>
              <a:rPr lang="en-US" dirty="0" smtClean="0"/>
              <a:t>Name: class-IG</a:t>
            </a:r>
          </a:p>
          <a:p>
            <a:pPr lvl="1"/>
            <a:r>
              <a:rPr lang="en-US" dirty="0" smtClean="0"/>
              <a:t>Attach to new VPC</a:t>
            </a:r>
          </a:p>
          <a:p>
            <a:r>
              <a:rPr lang="en-US" dirty="0" smtClean="0"/>
              <a:t>Launch one instance into each subnet</a:t>
            </a:r>
          </a:p>
          <a:p>
            <a:r>
              <a:rPr lang="en-US" dirty="0" smtClean="0"/>
              <a:t>Configure routing tables for public and private subnets</a:t>
            </a:r>
          </a:p>
          <a:p>
            <a:pPr lvl="1"/>
            <a:r>
              <a:rPr lang="en-US" dirty="0" smtClean="0"/>
              <a:t>Public routing table routes through IG</a:t>
            </a:r>
          </a:p>
          <a:p>
            <a:r>
              <a:rPr lang="en-US" dirty="0" smtClean="0"/>
              <a:t>Setup a NAT in the public subnet</a:t>
            </a:r>
          </a:p>
          <a:p>
            <a:pPr lvl="1"/>
            <a:r>
              <a:rPr lang="en-US" dirty="0" smtClean="0"/>
              <a:t>Modify private subnet route table to route through NAT</a:t>
            </a:r>
          </a:p>
          <a:p>
            <a:r>
              <a:rPr lang="en-US" dirty="0" smtClean="0"/>
              <a:t>Terminal into public and private servers to verify access</a:t>
            </a:r>
          </a:p>
        </p:txBody>
      </p:sp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Service (RDS)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database service supporting traditional relational databases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 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managed load balancer for EC2 instances</a:t>
            </a:r>
          </a:p>
          <a:p>
            <a:r>
              <a:rPr lang="en-US" dirty="0" smtClean="0"/>
              <a:t>Provides an endpoint for external users and redirects incoming requests to instances</a:t>
            </a:r>
          </a:p>
          <a:p>
            <a:r>
              <a:rPr lang="en-US" dirty="0" smtClean="0"/>
              <a:t>Monitors health of instances and routes requests to healthy instances</a:t>
            </a:r>
          </a:p>
          <a:p>
            <a:r>
              <a:rPr lang="en-US" dirty="0" smtClean="0"/>
              <a:t>Load balancing algorithms:</a:t>
            </a:r>
          </a:p>
          <a:p>
            <a:pPr lvl="1"/>
            <a:r>
              <a:rPr lang="en-US" dirty="0" smtClean="0"/>
              <a:t>Round-robin for TCP requests</a:t>
            </a:r>
          </a:p>
          <a:p>
            <a:pPr lvl="1"/>
            <a:r>
              <a:rPr lang="en-US" dirty="0" smtClean="0"/>
              <a:t>Least Outstanding Requests for HTTP/HTTPS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Supported databases: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MariaDB</a:t>
            </a:r>
            <a:r>
              <a:rPr lang="en-US" dirty="0" smtClean="0"/>
              <a:t> (MySQL fork)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Aurora (designed by AWS)</a:t>
            </a:r>
          </a:p>
          <a:p>
            <a:r>
              <a:rPr lang="en-US" dirty="0" smtClean="0"/>
              <a:t>RDS provides an endpoint for each database which is used by an application for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RDS supports two different database backup schemes: automated backups and snapshots</a:t>
            </a:r>
          </a:p>
          <a:p>
            <a:r>
              <a:rPr lang="en-US" dirty="0" smtClean="0"/>
              <a:t>Automated backups: RDS performs a full daily backup of the database and stores transaction logs since the backup job</a:t>
            </a:r>
          </a:p>
          <a:p>
            <a:pPr lvl="1"/>
            <a:r>
              <a:rPr lang="en-US" dirty="0" smtClean="0"/>
              <a:t>Retains backup data for 1 to 35 days</a:t>
            </a:r>
          </a:p>
          <a:p>
            <a:pPr lvl="1"/>
            <a:r>
              <a:rPr lang="en-US" dirty="0" smtClean="0"/>
              <a:t>During recovery full backup is restored and then transaction logs are replayed</a:t>
            </a:r>
          </a:p>
          <a:p>
            <a:pPr lvl="1"/>
            <a:r>
              <a:rPr lang="en-US" dirty="0" smtClean="0"/>
              <a:t>Backup data stored on S3</a:t>
            </a:r>
          </a:p>
          <a:p>
            <a:pPr lvl="1"/>
            <a:r>
              <a:rPr lang="en-US" dirty="0" smtClean="0"/>
              <a:t>Backups occur during a specified window and the database storage I/O may be significantly reduced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RDS snapshots are initiated manually by the user and exist indefinitely – even after database is removed</a:t>
            </a:r>
          </a:p>
          <a:p>
            <a:pPr lvl="1"/>
            <a:r>
              <a:rPr lang="en-US" dirty="0" smtClean="0"/>
              <a:t>It’s possible to use RDS data backups to copy databases (for testing or to move)</a:t>
            </a:r>
          </a:p>
          <a:p>
            <a:r>
              <a:rPr lang="en-US" dirty="0" smtClean="0"/>
              <a:t>Multi-AZ capability provides standby database instance in a separate AZ for fail-over purposes</a:t>
            </a:r>
          </a:p>
          <a:p>
            <a:pPr lvl="1"/>
            <a:r>
              <a:rPr lang="en-US" dirty="0" smtClean="0"/>
              <a:t>Writes to main database server are synchronized to the standby database</a:t>
            </a:r>
          </a:p>
          <a:p>
            <a:pPr lvl="1"/>
            <a:r>
              <a:rPr lang="en-US" dirty="0" smtClean="0"/>
              <a:t>Main purpose is for greater service resiliency, it does not improve performance</a:t>
            </a:r>
          </a:p>
          <a:p>
            <a:pPr lvl="2"/>
            <a:r>
              <a:rPr lang="en-US" dirty="0" smtClean="0"/>
              <a:t>Although, it allows RDS to update or backup a server without degrading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database types support Multi-AZ</a:t>
            </a:r>
          </a:p>
          <a:p>
            <a:pPr lvl="1"/>
            <a:r>
              <a:rPr lang="en-US" dirty="0" smtClean="0"/>
              <a:t>Aurora is special because it is only offered in a multi-AZ architecture (2 DBs in 3 AZs = 6 total!)</a:t>
            </a:r>
          </a:p>
          <a:p>
            <a:r>
              <a:rPr lang="en-US" dirty="0" smtClean="0"/>
              <a:t>Read Replica: a database instance in a separate AZ which asynchronously copies data from the main database</a:t>
            </a:r>
          </a:p>
          <a:p>
            <a:pPr lvl="1"/>
            <a:r>
              <a:rPr lang="en-US" dirty="0" smtClean="0"/>
              <a:t>Only used for READS</a:t>
            </a:r>
          </a:p>
          <a:p>
            <a:pPr lvl="1"/>
            <a:r>
              <a:rPr lang="en-US" dirty="0" smtClean="0"/>
              <a:t>Scales database performance by allowing database clients to read data from multiple instances</a:t>
            </a:r>
          </a:p>
          <a:p>
            <a:pPr lvl="1"/>
            <a:r>
              <a:rPr lang="en-US" dirty="0" smtClean="0"/>
              <a:t>Up to 5 read replicas supported </a:t>
            </a:r>
          </a:p>
          <a:p>
            <a:pPr lvl="1"/>
            <a:r>
              <a:rPr lang="en-US" dirty="0" smtClean="0"/>
              <a:t>Owner can promote a read replica into a separate database, splitting relationship with parent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RDS database</a:t>
            </a:r>
          </a:p>
          <a:p>
            <a:pPr lvl="1"/>
            <a:r>
              <a:rPr lang="en-US" dirty="0" smtClean="0"/>
              <a:t>Create database security group</a:t>
            </a:r>
          </a:p>
          <a:p>
            <a:r>
              <a:rPr lang="en-US" dirty="0" smtClean="0"/>
              <a:t>Locate database endpoint</a:t>
            </a:r>
          </a:p>
          <a:p>
            <a:r>
              <a:rPr lang="en-US" dirty="0" smtClean="0"/>
              <a:t>Review automatic backup schedule</a:t>
            </a:r>
          </a:p>
          <a:p>
            <a:r>
              <a:rPr lang="en-US" dirty="0" smtClean="0"/>
              <a:t>Perform a snapshot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NoSQL</a:t>
            </a:r>
            <a:r>
              <a:rPr lang="en-US" dirty="0" smtClean="0"/>
              <a:t> database based on document storage</a:t>
            </a:r>
          </a:p>
          <a:p>
            <a:pPr lvl="1"/>
            <a:r>
              <a:rPr lang="en-US" dirty="0" smtClean="0"/>
              <a:t>Each document is comprised of key/value pairs stored in JavaScript Object Notation (JSON)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Supports highly scalable number of reads and writes with unlimited data storage</a:t>
            </a:r>
          </a:p>
          <a:p>
            <a:pPr lvl="1"/>
            <a:r>
              <a:rPr lang="en-US" dirty="0" smtClean="0"/>
              <a:t>Automatically scales data storage, no need to reconfigure database like RDS (relational)</a:t>
            </a:r>
          </a:p>
          <a:p>
            <a:r>
              <a:rPr lang="en-US" dirty="0" smtClean="0"/>
              <a:t>Data replicated between 3 separate datacenters (not necessarily in separate AZs)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Managed data warehousing and analytics database (OLAP)</a:t>
            </a:r>
          </a:p>
          <a:p>
            <a:pPr lvl="1"/>
            <a:r>
              <a:rPr lang="en-US" dirty="0" smtClean="0"/>
              <a:t>Online Transaction Processing (OLTP) focuses on querying and maintaining individual transactions</a:t>
            </a:r>
          </a:p>
          <a:p>
            <a:pPr lvl="2"/>
            <a:r>
              <a:rPr lang="en-US" dirty="0" smtClean="0"/>
              <a:t>Products purchased in a specific order</a:t>
            </a:r>
          </a:p>
          <a:p>
            <a:pPr lvl="1"/>
            <a:r>
              <a:rPr lang="en-US" dirty="0" smtClean="0"/>
              <a:t>Online Analytical Processing (OLAP) focuses on the analysis of aggregate sets of data</a:t>
            </a:r>
          </a:p>
          <a:p>
            <a:pPr lvl="2"/>
            <a:r>
              <a:rPr lang="en-US" dirty="0" smtClean="0"/>
              <a:t>Total store sales across North America </a:t>
            </a:r>
          </a:p>
          <a:p>
            <a:r>
              <a:rPr lang="en-US" dirty="0" smtClean="0"/>
              <a:t>Uses columnar storage to improve performance</a:t>
            </a:r>
          </a:p>
          <a:p>
            <a:pPr lvl="1"/>
            <a:r>
              <a:rPr lang="en-US" dirty="0" smtClean="0"/>
              <a:t>Generally computation is performed on values within a column, so store them in the same page to improve query performance (reduce I/O)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5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 smtClean="0"/>
              <a:t>Web Operations </a:t>
            </a:r>
            <a:r>
              <a:rPr lang="en-US" dirty="0" smtClean="0"/>
              <a:t>Chapters 1 &amp; 2</a:t>
            </a:r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 application performance by adding more instances</a:t>
            </a:r>
          </a:p>
          <a:p>
            <a:pPr lvl="1"/>
            <a:r>
              <a:rPr lang="en-US" dirty="0" smtClean="0"/>
              <a:t>Automatically handle failed instances</a:t>
            </a:r>
          </a:p>
          <a:p>
            <a:pPr lvl="1"/>
            <a:r>
              <a:rPr lang="en-US" dirty="0" smtClean="0"/>
              <a:t>Protect against failure of an entire availability zone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ELB is priced on an hourly basis like EC2 instances</a:t>
            </a:r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Sticky sessions: bind a user’s session to a specific instance instead of randomly redirecting</a:t>
            </a:r>
          </a:p>
          <a:p>
            <a:pPr lvl="1"/>
            <a:r>
              <a:rPr lang="en-US" dirty="0" smtClean="0"/>
              <a:t>SSL support: install an SSL/TLS certificate directly on the ELB versus on individual instances</a:t>
            </a:r>
          </a:p>
          <a:p>
            <a:pPr lvl="1"/>
            <a:r>
              <a:rPr lang="en-US" dirty="0" smtClean="0"/>
              <a:t>Internal load-balancing: can also use to load balance internal traffic such as database connections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Launch two instances running webservers</a:t>
            </a:r>
          </a:p>
          <a:p>
            <a:r>
              <a:rPr lang="en-US" dirty="0" smtClean="0"/>
              <a:t>Create a new ELB</a:t>
            </a:r>
          </a:p>
          <a:p>
            <a:pPr lvl="1"/>
            <a:r>
              <a:rPr lang="en-US" dirty="0" smtClean="0"/>
              <a:t>Listen on HTTP</a:t>
            </a:r>
          </a:p>
          <a:p>
            <a:pPr lvl="1"/>
            <a:r>
              <a:rPr lang="en-US" dirty="0" smtClean="0"/>
              <a:t>Setup health check</a:t>
            </a:r>
          </a:p>
          <a:p>
            <a:pPr lvl="1"/>
            <a:r>
              <a:rPr lang="en-US" dirty="0" smtClean="0"/>
              <a:t>Add two instances</a:t>
            </a:r>
          </a:p>
          <a:p>
            <a:r>
              <a:rPr lang="en-US" dirty="0" smtClean="0"/>
              <a:t>Monitor status of ELB to verify service health</a:t>
            </a:r>
          </a:p>
          <a:p>
            <a:r>
              <a:rPr lang="en-US" dirty="0" smtClean="0"/>
              <a:t>Access webservers via ELB endpoint</a:t>
            </a:r>
          </a:p>
          <a:p>
            <a:r>
              <a:rPr lang="en-US" dirty="0" smtClean="0"/>
              <a:t>Remove one webserver instance to monitor ELB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Placement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set of EC2 instances placed together in a single AZ to improve network performance</a:t>
            </a:r>
          </a:p>
          <a:p>
            <a:pPr lvl="1"/>
            <a:r>
              <a:rPr lang="en-US" dirty="0" smtClean="0"/>
              <a:t>Very low latency 10Gbps network access</a:t>
            </a:r>
          </a:p>
          <a:p>
            <a:pPr lvl="1"/>
            <a:r>
              <a:rPr lang="en-US" dirty="0" smtClean="0"/>
              <a:t>Only supports certain types of instances</a:t>
            </a:r>
          </a:p>
          <a:p>
            <a:pPr lvl="1"/>
            <a:r>
              <a:rPr lang="en-US" dirty="0" smtClean="0"/>
              <a:t>Instances in a placement group should be similar type</a:t>
            </a:r>
          </a:p>
          <a:p>
            <a:r>
              <a:rPr lang="en-US" dirty="0" smtClean="0"/>
              <a:t>Define a placement group and launch instances into it</a:t>
            </a:r>
          </a:p>
          <a:p>
            <a:pPr lvl="1"/>
            <a:r>
              <a:rPr lang="en-US" dirty="0" smtClean="0"/>
              <a:t>Cannot move existing instances into group</a:t>
            </a:r>
          </a:p>
          <a:p>
            <a:pPr lvl="1"/>
            <a:r>
              <a:rPr lang="en-US" dirty="0" smtClean="0"/>
              <a:t>Cannot merge placement groups</a:t>
            </a:r>
          </a:p>
          <a:p>
            <a:r>
              <a:rPr lang="en-US" dirty="0" smtClean="0"/>
              <a:t>Use-cases: </a:t>
            </a:r>
            <a:r>
              <a:rPr lang="en-US" dirty="0" err="1" smtClean="0"/>
              <a:t>Sharded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databases,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File System (EFS)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system that can be shared across multiple EC2 instances</a:t>
            </a:r>
          </a:p>
          <a:p>
            <a:r>
              <a:rPr lang="en-US" dirty="0" smtClean="0"/>
              <a:t>Where EFS fits 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26539"/>
              </p:ext>
            </p:extLst>
          </p:nvPr>
        </p:nvGraphicFramePr>
        <p:xfrm>
          <a:off x="908610" y="3480279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/>
                <a:gridCol w="3475503"/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storage</a:t>
                      </a:r>
                    </a:p>
                    <a:p>
                      <a:r>
                        <a:rPr lang="en-US" dirty="0" smtClean="0"/>
                        <a:t>Data presented as buckets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storage</a:t>
                      </a:r>
                      <a:r>
                        <a:rPr lang="en-US" baseline="0" dirty="0" smtClean="0"/>
                        <a:t> (like a SAN)</a:t>
                      </a:r>
                    </a:p>
                    <a:p>
                      <a:r>
                        <a:rPr lang="en-US" baseline="0" dirty="0" smtClean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 (like a NAS)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managed file system for EC2 instances</a:t>
            </a:r>
          </a:p>
          <a:p>
            <a:pPr lvl="1"/>
            <a:r>
              <a:rPr lang="en-US" dirty="0" smtClean="0"/>
              <a:t>Shareable across thousands of instances</a:t>
            </a:r>
          </a:p>
          <a:p>
            <a:pPr lvl="1"/>
            <a:r>
              <a:rPr lang="en-US" dirty="0" smtClean="0"/>
              <a:t>Scalable to petabytes</a:t>
            </a:r>
          </a:p>
          <a:p>
            <a:pPr lvl="1"/>
            <a:r>
              <a:rPr lang="en-US" dirty="0" smtClean="0"/>
              <a:t>Works with standard operating system APIs</a:t>
            </a:r>
          </a:p>
          <a:p>
            <a:r>
              <a:rPr lang="en-US" dirty="0" smtClean="0"/>
              <a:t>Based on Network File System version 4 (NFSv4)</a:t>
            </a:r>
          </a:p>
          <a:p>
            <a:r>
              <a:rPr lang="en-US" dirty="0" smtClean="0"/>
              <a:t>Files redundantly stored across multiple AZs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1604</Words>
  <Application>Microsoft Macintosh PowerPoint</Application>
  <PresentationFormat>On-screen Show (4:3)</PresentationFormat>
  <Paragraphs>235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DevOps &amp; Cloud Infrastructure SEIS 6XX Week 5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VPC</vt:lpstr>
      <vt:lpstr>VPC IP addressing</vt:lpstr>
      <vt:lpstr>Elastic IP</vt:lpstr>
      <vt:lpstr>Internet Gateway</vt:lpstr>
      <vt:lpstr>NAT Gateway </vt:lpstr>
      <vt:lpstr>Virtual Private Gateway</vt:lpstr>
      <vt:lpstr>AWS Direct Connect</vt:lpstr>
      <vt:lpstr>Access Control Lists</vt:lpstr>
      <vt:lpstr>Access Control Lists</vt:lpstr>
      <vt:lpstr>VPC Tenancy</vt:lpstr>
      <vt:lpstr>VPC Peering</vt:lpstr>
      <vt:lpstr>Bastion Host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Jason Baker</cp:lastModifiedBy>
  <cp:revision>38</cp:revision>
  <dcterms:created xsi:type="dcterms:W3CDTF">2016-04-05T19:42:34Z</dcterms:created>
  <dcterms:modified xsi:type="dcterms:W3CDTF">2016-04-11T17:56:46Z</dcterms:modified>
</cp:coreProperties>
</file>