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8" r:id="rId2"/>
    <p:sldId id="263" r:id="rId3"/>
    <p:sldId id="257" r:id="rId4"/>
    <p:sldId id="261" r:id="rId5"/>
    <p:sldId id="269" r:id="rId6"/>
    <p:sldId id="270" r:id="rId7"/>
    <p:sldId id="271" r:id="rId8"/>
    <p:sldId id="264" r:id="rId9"/>
    <p:sldId id="265" r:id="rId10"/>
    <p:sldId id="266" r:id="rId11"/>
    <p:sldId id="267" r:id="rId12"/>
    <p:sldId id="268" r:id="rId13"/>
    <p:sldId id="272" r:id="rId14"/>
    <p:sldId id="274" r:id="rId15"/>
    <p:sldId id="275" r:id="rId16"/>
    <p:sldId id="276" r:id="rId17"/>
    <p:sldId id="282" r:id="rId18"/>
    <p:sldId id="283" r:id="rId19"/>
    <p:sldId id="284" r:id="rId20"/>
    <p:sldId id="277" r:id="rId21"/>
    <p:sldId id="278" r:id="rId22"/>
    <p:sldId id="279" r:id="rId23"/>
    <p:sldId id="280" r:id="rId24"/>
    <p:sldId id="297" r:id="rId25"/>
    <p:sldId id="281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8" r:id="rId36"/>
    <p:sldId id="300" r:id="rId37"/>
    <p:sldId id="299" r:id="rId38"/>
    <p:sldId id="294" r:id="rId39"/>
    <p:sldId id="295" r:id="rId40"/>
    <p:sldId id="296" r:id="rId41"/>
    <p:sldId id="273" r:id="rId42"/>
    <p:sldId id="259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2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328F-0131-7F43-AC75-B1BE9FD38BF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6F140-F91F-C64E-A791-8EEBE5B1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F140-F91F-C64E-A791-8EEBE5B18E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F140-F91F-C64E-A791-8EEBE5B18E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4/8/16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4/8/16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2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4/8/16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0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810F-92B1-F946-A788-203E54D97324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98562"/>
            <a:ext cx="42164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6XX</a:t>
            </a:r>
            <a:br>
              <a:rPr lang="en-US" sz="3600" dirty="0"/>
            </a:br>
            <a:r>
              <a:rPr lang="en-US" sz="3600" dirty="0"/>
              <a:t>Week 6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Auto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Auto scaling </a:t>
            </a:r>
            <a:r>
              <a:rPr lang="en-US" dirty="0" smtClean="0"/>
              <a:t>allows you to scale EC2 capacity up or down based on defined conditions</a:t>
            </a:r>
          </a:p>
          <a:p>
            <a:pPr lvl="1"/>
            <a:r>
              <a:rPr lang="en-US" dirty="0" smtClean="0"/>
              <a:t>Ensure a certain number of instances are always running</a:t>
            </a:r>
          </a:p>
          <a:p>
            <a:pPr lvl="1"/>
            <a:r>
              <a:rPr lang="en-US" dirty="0" smtClean="0"/>
              <a:t>Increase or decrease number of instances to support current demand and save costs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Only billed for instances created by Auto Scaling, </a:t>
            </a:r>
            <a:r>
              <a:rPr lang="en-US" u="sng" dirty="0" smtClean="0"/>
              <a:t>not</a:t>
            </a:r>
            <a:r>
              <a:rPr lang="en-US" dirty="0" smtClean="0"/>
              <a:t> the service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7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Auto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components of auto scaling configuration:</a:t>
            </a:r>
          </a:p>
          <a:p>
            <a:pPr lvl="1"/>
            <a:r>
              <a:rPr lang="en-US" b="1" dirty="0" smtClean="0"/>
              <a:t>Launch Configuration</a:t>
            </a:r>
            <a:r>
              <a:rPr lang="en-US" dirty="0" smtClean="0"/>
              <a:t>: specifies the type of EC2 instance created during the auto scaling process</a:t>
            </a:r>
          </a:p>
          <a:p>
            <a:pPr lvl="2"/>
            <a:r>
              <a:rPr lang="en-US" dirty="0" smtClean="0"/>
              <a:t>Very similar to launching an EC2 instance, in this case just the configuration is created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Auto Scaling Group</a:t>
            </a:r>
            <a:r>
              <a:rPr lang="en-US" dirty="0" smtClean="0"/>
              <a:t>: defines a set of EC2 instances and the the conditions which determine the number of instances in the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7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Auto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 Scaling Group configurations:</a:t>
            </a:r>
          </a:p>
          <a:p>
            <a:pPr lvl="1"/>
            <a:r>
              <a:rPr lang="en-US" b="1" dirty="0" smtClean="0"/>
              <a:t>Maintain minimum number of instances</a:t>
            </a:r>
            <a:r>
              <a:rPr lang="en-US" dirty="0" smtClean="0"/>
              <a:t>: automatically launches new instances if a current instance becomes unhealthy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Manual scaling</a:t>
            </a:r>
            <a:r>
              <a:rPr lang="en-US" dirty="0" smtClean="0"/>
              <a:t>: user manually changes auto scaling group configuration and AWS adjust instance count to match new configuration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Dynamic scaling</a:t>
            </a:r>
            <a:r>
              <a:rPr lang="en-US" dirty="0" smtClean="0"/>
              <a:t>: instances launched or removed based on </a:t>
            </a:r>
            <a:r>
              <a:rPr lang="en-US" dirty="0" err="1" smtClean="0"/>
              <a:t>CloudWatch</a:t>
            </a:r>
            <a:r>
              <a:rPr lang="en-US" dirty="0" smtClean="0"/>
              <a:t> metrics and alarms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9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Scaling 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launch group</a:t>
            </a:r>
          </a:p>
          <a:p>
            <a:endParaRPr lang="en-US" dirty="0" smtClean="0"/>
          </a:p>
          <a:p>
            <a:r>
              <a:rPr lang="en-US" dirty="0" smtClean="0"/>
              <a:t>Create an auto scaling group</a:t>
            </a:r>
          </a:p>
          <a:p>
            <a:pPr lvl="1"/>
            <a:r>
              <a:rPr lang="en-US" dirty="0" smtClean="0"/>
              <a:t>Group size = 2</a:t>
            </a:r>
          </a:p>
          <a:p>
            <a:pPr lvl="1"/>
            <a:r>
              <a:rPr lang="en-US" dirty="0" smtClean="0"/>
              <a:t>Keep group at its initial size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Watch AWS automatically launch EC2 instances</a:t>
            </a:r>
          </a:p>
          <a:p>
            <a:endParaRPr lang="en-US" dirty="0" smtClean="0"/>
          </a:p>
          <a:p>
            <a:r>
              <a:rPr lang="en-US" dirty="0" smtClean="0"/>
              <a:t>Manually fail one of the instances and watch automatic recovery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4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ElastiCache</a:t>
            </a:r>
            <a:r>
              <a:rPr lang="en-US" dirty="0" smtClean="0"/>
              <a:t> is a distributed in-memory caching system</a:t>
            </a:r>
          </a:p>
          <a:p>
            <a:pPr lvl="1"/>
            <a:r>
              <a:rPr lang="en-US" dirty="0" smtClean="0"/>
              <a:t>Huge performance improvement when reading from memory vs. disk</a:t>
            </a:r>
          </a:p>
          <a:p>
            <a:pPr lvl="2"/>
            <a:r>
              <a:rPr lang="en-US" dirty="0" smtClean="0"/>
              <a:t>Main memory reference = 100 ns</a:t>
            </a:r>
          </a:p>
          <a:p>
            <a:pPr lvl="2"/>
            <a:r>
              <a:rPr lang="en-US" dirty="0" smtClean="0"/>
              <a:t>Read 4k randomly from SSD = 150,000 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Cache frequent database queries </a:t>
            </a:r>
          </a:p>
          <a:p>
            <a:pPr lvl="2"/>
            <a:r>
              <a:rPr lang="en-US" dirty="0" smtClean="0"/>
              <a:t>List of US states</a:t>
            </a:r>
          </a:p>
          <a:p>
            <a:pPr lvl="2"/>
            <a:r>
              <a:rPr lang="en-US" dirty="0" smtClean="0"/>
              <a:t>Product listing</a:t>
            </a:r>
          </a:p>
          <a:p>
            <a:pPr lvl="1"/>
            <a:r>
              <a:rPr lang="en-US" dirty="0" smtClean="0"/>
              <a:t>Store frequently-accessed data</a:t>
            </a:r>
          </a:p>
          <a:p>
            <a:pPr lvl="2"/>
            <a:r>
              <a:rPr lang="en-US" dirty="0" smtClean="0"/>
              <a:t>Web sessions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Supports two types of cache systems:</a:t>
            </a:r>
          </a:p>
          <a:p>
            <a:pPr lvl="1"/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Memcached</a:t>
            </a:r>
            <a:endParaRPr lang="en-US" b="1" dirty="0" smtClean="0"/>
          </a:p>
          <a:p>
            <a:pPr lvl="1"/>
            <a:r>
              <a:rPr lang="en-US" dirty="0" smtClean="0"/>
              <a:t>Very reliable key/value store</a:t>
            </a:r>
          </a:p>
          <a:p>
            <a:pPr lvl="1"/>
            <a:r>
              <a:rPr lang="en-US" dirty="0" smtClean="0"/>
              <a:t>Simple to operate and use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Redis</a:t>
            </a:r>
            <a:r>
              <a:rPr lang="en-US" dirty="0" smtClean="0"/>
              <a:t> has more features today </a:t>
            </a:r>
          </a:p>
          <a:p>
            <a:pPr lvl="1"/>
            <a:r>
              <a:rPr lang="en-US" dirty="0" smtClean="0"/>
              <a:t>Storing data in a variety of formats beyond key/value: list, array, sets, and sorted sets</a:t>
            </a:r>
          </a:p>
          <a:p>
            <a:pPr lvl="1"/>
            <a:r>
              <a:rPr lang="en-US" dirty="0" smtClean="0"/>
              <a:t>More complex to operate</a:t>
            </a:r>
          </a:p>
          <a:p>
            <a:pPr lvl="1"/>
            <a:r>
              <a:rPr lang="en-US" dirty="0" smtClean="0"/>
              <a:t>AWS supports master/slave replication and cross AZ redundancy</a:t>
            </a:r>
          </a:p>
        </p:txBody>
      </p:sp>
    </p:spTree>
    <p:extLst>
      <p:ext uri="{BB962C8B-B14F-4D97-AF65-F5344CB8AC3E}">
        <p14:creationId xmlns:p14="http://schemas.microsoft.com/office/powerpoint/2010/main" val="153042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telnet mycachecluster.eaogs8.0001.usw2.cache.amazonaws.com 11211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500" dirty="0"/>
              <a:t>Trying 128.0.0.1...</a:t>
            </a:r>
          </a:p>
          <a:p>
            <a:pPr marL="0" indent="0">
              <a:buNone/>
            </a:pPr>
            <a:r>
              <a:rPr lang="en-US" sz="1500" dirty="0"/>
              <a:t>Connected to mycachecluster.eaogs8.0001.usw2.cache.amazonaws.com.</a:t>
            </a:r>
          </a:p>
          <a:p>
            <a:pPr marL="0" indent="0">
              <a:buNone/>
            </a:pPr>
            <a:r>
              <a:rPr lang="en-US" sz="1500" dirty="0"/>
              <a:t>Escape character is '^]'.</a:t>
            </a:r>
          </a:p>
          <a:p>
            <a:pPr marL="0" indent="0">
              <a:buNone/>
            </a:pPr>
            <a:r>
              <a:rPr lang="en-US" sz="1500" dirty="0"/>
              <a:t>&gt;</a:t>
            </a:r>
            <a:endParaRPr lang="en-US" sz="15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set a 0 0 5      </a:t>
            </a:r>
            <a:r>
              <a:rPr lang="en-US" sz="1600" dirty="0" smtClean="0"/>
              <a:t>	/</a:t>
            </a:r>
            <a:r>
              <a:rPr lang="en-US" sz="1600" dirty="0"/>
              <a:t>/ Set key "a" with no expiration and 5 byte value</a:t>
            </a:r>
          </a:p>
          <a:p>
            <a:pPr marL="0" indent="0">
              <a:buNone/>
            </a:pPr>
            <a:r>
              <a:rPr lang="en-US" sz="1600" dirty="0"/>
              <a:t>hello           </a:t>
            </a:r>
            <a:r>
              <a:rPr lang="en-US" sz="1600" dirty="0" smtClean="0"/>
              <a:t>		/</a:t>
            </a:r>
            <a:r>
              <a:rPr lang="en-US" sz="1600" dirty="0"/>
              <a:t>/ Set value as "hello"</a:t>
            </a:r>
          </a:p>
          <a:p>
            <a:pPr marL="0" indent="0">
              <a:buNone/>
            </a:pPr>
            <a:r>
              <a:rPr lang="en-US" sz="1600" dirty="0"/>
              <a:t>STORED</a:t>
            </a:r>
          </a:p>
          <a:p>
            <a:pPr marL="0" indent="0">
              <a:buNone/>
            </a:pPr>
            <a:r>
              <a:rPr lang="en-US" sz="1600" dirty="0"/>
              <a:t>get a           </a:t>
            </a:r>
            <a:r>
              <a:rPr lang="en-US" sz="1600" dirty="0" smtClean="0"/>
              <a:t>		/</a:t>
            </a:r>
            <a:r>
              <a:rPr lang="en-US" sz="1600" dirty="0"/>
              <a:t>/ Get value for key "a"</a:t>
            </a:r>
          </a:p>
          <a:p>
            <a:pPr marL="0" indent="0">
              <a:buNone/>
            </a:pPr>
            <a:r>
              <a:rPr lang="ro-RO" sz="1600" dirty="0"/>
              <a:t>VALUE a 0 5</a:t>
            </a:r>
          </a:p>
          <a:p>
            <a:pPr marL="0" indent="0">
              <a:buNone/>
            </a:pPr>
            <a:r>
              <a:rPr lang="ro-RO" sz="1600" dirty="0"/>
              <a:t>hello</a:t>
            </a:r>
          </a:p>
          <a:p>
            <a:pPr marL="0" indent="0">
              <a:buNone/>
            </a:pPr>
            <a:r>
              <a:rPr lang="ro-RO" sz="1600" dirty="0"/>
              <a:t>END</a:t>
            </a:r>
          </a:p>
          <a:p>
            <a:pPr marL="0" indent="0">
              <a:buNone/>
            </a:pPr>
            <a:r>
              <a:rPr lang="ro-RO" sz="1600" dirty="0"/>
              <a:t>get b           </a:t>
            </a:r>
            <a:r>
              <a:rPr lang="ro-RO" sz="1600" dirty="0" smtClean="0"/>
              <a:t>		/</a:t>
            </a:r>
            <a:r>
              <a:rPr lang="ro-RO" sz="1600" dirty="0"/>
              <a:t>/ Get value for key "b" results in miss</a:t>
            </a:r>
          </a:p>
          <a:p>
            <a:pPr marL="0" indent="0">
              <a:buNone/>
            </a:pPr>
            <a:r>
              <a:rPr lang="ro-RO" sz="1600" dirty="0"/>
              <a:t>END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461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Notification Service (SNS)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SNS makes it easy to publish messages from an application and deliver them to subscribers or other applications</a:t>
            </a:r>
          </a:p>
          <a:p>
            <a:endParaRPr lang="en-US" dirty="0" smtClean="0"/>
          </a:p>
          <a:p>
            <a:r>
              <a:rPr lang="en-US" dirty="0" smtClean="0"/>
              <a:t>Send messages via: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SMS (text message)</a:t>
            </a:r>
          </a:p>
          <a:p>
            <a:pPr lvl="1"/>
            <a:r>
              <a:rPr lang="en-US" dirty="0" smtClean="0"/>
              <a:t>Mobile push (Apple, Google, Fire OS, Windows)</a:t>
            </a:r>
          </a:p>
          <a:p>
            <a:pPr lvl="1"/>
            <a:r>
              <a:rPr lang="en-US" dirty="0" smtClean="0"/>
              <a:t>SQS queues</a:t>
            </a:r>
          </a:p>
          <a:p>
            <a:pPr lvl="1"/>
            <a:r>
              <a:rPr lang="en-US" dirty="0" smtClean="0"/>
              <a:t>HTTP endpoints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16" y="274638"/>
            <a:ext cx="521367" cy="5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4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topic </a:t>
            </a:r>
            <a:r>
              <a:rPr lang="en-US" dirty="0" smtClean="0"/>
              <a:t>is created as an access point to allow multiple recipients to receive a message</a:t>
            </a:r>
          </a:p>
          <a:p>
            <a:pPr lvl="1"/>
            <a:r>
              <a:rPr lang="en-US" dirty="0" smtClean="0"/>
              <a:t>A single topic can support multiple endpoint types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Messages published to SNS are stored in multiple AZs for redundancy</a:t>
            </a:r>
          </a:p>
          <a:p>
            <a:endParaRPr lang="en-US" dirty="0" smtClean="0"/>
          </a:p>
          <a:p>
            <a:r>
              <a:rPr lang="en-US" dirty="0" smtClean="0"/>
              <a:t>Recipients must subscribe to a topic in order to receive published messages</a:t>
            </a:r>
          </a:p>
          <a:p>
            <a:endParaRPr lang="en-US" dirty="0" smtClean="0"/>
          </a:p>
          <a:p>
            <a:r>
              <a:rPr lang="en-US" dirty="0" smtClean="0"/>
              <a:t>Messages are </a:t>
            </a:r>
            <a:r>
              <a:rPr lang="en-US" u="sng" dirty="0" smtClean="0"/>
              <a:t>pushed</a:t>
            </a:r>
            <a:r>
              <a:rPr lang="en-US" dirty="0" smtClean="0"/>
              <a:t> to topic recipients</a:t>
            </a:r>
          </a:p>
          <a:p>
            <a:endParaRPr lang="en-US" dirty="0" smtClean="0"/>
          </a:p>
          <a:p>
            <a:r>
              <a:rPr lang="en-US" dirty="0" smtClean="0"/>
              <a:t>Use-cases: event notifications (triggers, alerts, auto scaling notifications,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4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topic</a:t>
            </a:r>
          </a:p>
          <a:p>
            <a:r>
              <a:rPr lang="en-US" dirty="0" smtClean="0"/>
              <a:t>Add a recipient to the topic</a:t>
            </a:r>
          </a:p>
          <a:p>
            <a:r>
              <a:rPr lang="en-US" dirty="0" smtClean="0"/>
              <a:t>Publish a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4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Operations readings</a:t>
            </a:r>
          </a:p>
          <a:p>
            <a:r>
              <a:rPr lang="en-US" dirty="0" smtClean="0"/>
              <a:t>AWS</a:t>
            </a:r>
          </a:p>
          <a:p>
            <a:pPr lvl="1"/>
            <a:r>
              <a:rPr lang="en-US" dirty="0"/>
              <a:t>Cloud </a:t>
            </a:r>
            <a:r>
              <a:rPr lang="en-US" dirty="0" smtClean="0"/>
              <a:t>Watch</a:t>
            </a:r>
            <a:endParaRPr lang="en-US" dirty="0" smtClean="0"/>
          </a:p>
          <a:p>
            <a:pPr lvl="1"/>
            <a:r>
              <a:rPr lang="en-US" dirty="0" smtClean="0"/>
              <a:t>EC2 user data</a:t>
            </a:r>
          </a:p>
          <a:p>
            <a:pPr lvl="1"/>
            <a:r>
              <a:rPr lang="en-US" dirty="0" smtClean="0"/>
              <a:t>EC2 Auto-scaling</a:t>
            </a:r>
            <a:endParaRPr lang="en-US" dirty="0" smtClean="0"/>
          </a:p>
          <a:p>
            <a:pPr lvl="1"/>
            <a:r>
              <a:rPr lang="en-US" dirty="0" err="1" smtClean="0"/>
              <a:t>ElastiCache</a:t>
            </a:r>
            <a:endParaRPr lang="en-US" dirty="0" smtClean="0"/>
          </a:p>
          <a:p>
            <a:pPr lvl="1"/>
            <a:r>
              <a:rPr lang="en-US" dirty="0" smtClean="0"/>
              <a:t>SNS</a:t>
            </a:r>
            <a:endParaRPr lang="en-US" dirty="0" smtClean="0"/>
          </a:p>
          <a:p>
            <a:pPr lvl="1"/>
            <a:r>
              <a:rPr lang="en-US" dirty="0" smtClean="0"/>
              <a:t>SQS</a:t>
            </a:r>
            <a:endParaRPr lang="en-US" dirty="0" smtClean="0"/>
          </a:p>
          <a:p>
            <a:pPr lvl="1"/>
            <a:r>
              <a:rPr lang="en-US" dirty="0" smtClean="0"/>
              <a:t>SES</a:t>
            </a:r>
          </a:p>
          <a:p>
            <a:pPr lvl="1"/>
            <a:r>
              <a:rPr lang="en-US" dirty="0" smtClean="0"/>
              <a:t>Route 53</a:t>
            </a:r>
            <a:endParaRPr lang="en-US" dirty="0" smtClean="0"/>
          </a:p>
          <a:p>
            <a:pPr lvl="1"/>
            <a:r>
              <a:rPr lang="en-US" dirty="0" smtClean="0"/>
              <a:t>Elastic Beanstalk</a:t>
            </a:r>
          </a:p>
          <a:p>
            <a:r>
              <a:rPr lang="en-US" dirty="0" smtClean="0"/>
              <a:t>AWS Security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83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Queue Service (SQS)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97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SQS is a distributed queue system that allows messages generated by one system component to be consumed by another</a:t>
            </a:r>
          </a:p>
          <a:p>
            <a:pPr lvl="1"/>
            <a:r>
              <a:rPr lang="en-US" dirty="0" smtClean="0"/>
              <a:t>First web service launched by Amazon in 2005</a:t>
            </a:r>
          </a:p>
          <a:p>
            <a:endParaRPr lang="en-US" dirty="0" smtClean="0"/>
          </a:p>
          <a:p>
            <a:r>
              <a:rPr lang="en-US" u="sng" dirty="0" smtClean="0"/>
              <a:t>Asynchronous</a:t>
            </a:r>
            <a:r>
              <a:rPr lang="en-US" dirty="0" smtClean="0"/>
              <a:t> application integration: message producers are decoupled from consumers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64" y="722254"/>
            <a:ext cx="544780" cy="653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464" y="4044148"/>
            <a:ext cx="5526809" cy="28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1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SQS use cases:</a:t>
            </a:r>
          </a:p>
          <a:p>
            <a:pPr lvl="1"/>
            <a:r>
              <a:rPr lang="en-US" dirty="0" smtClean="0"/>
              <a:t>Create thumbnails from user uploaded images or apply watermarks</a:t>
            </a:r>
          </a:p>
          <a:p>
            <a:pPr lvl="1"/>
            <a:r>
              <a:rPr lang="en-US" dirty="0" smtClean="0"/>
              <a:t>Video transcoding</a:t>
            </a:r>
          </a:p>
          <a:p>
            <a:pPr lvl="1"/>
            <a:r>
              <a:rPr lang="en-US" dirty="0" smtClean="0"/>
              <a:t>Support payment process workflow for orders</a:t>
            </a:r>
          </a:p>
          <a:p>
            <a:pPr lvl="1"/>
            <a:r>
              <a:rPr lang="en-US" dirty="0" smtClean="0"/>
              <a:t>Scale </a:t>
            </a:r>
            <a:r>
              <a:rPr lang="en-US" dirty="0" err="1" smtClean="0"/>
              <a:t>bursty</a:t>
            </a:r>
            <a:r>
              <a:rPr lang="en-US" dirty="0" smtClean="0"/>
              <a:t> applications that are trying to balance data consumption with backend data processing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Messages are added to a queue by an application, and then </a:t>
            </a:r>
            <a:r>
              <a:rPr lang="en-US" u="sng" dirty="0" smtClean="0"/>
              <a:t>pulled</a:t>
            </a:r>
            <a:r>
              <a:rPr lang="en-US" dirty="0" smtClean="0"/>
              <a:t> from the queue by another application.</a:t>
            </a:r>
          </a:p>
          <a:p>
            <a:pPr lvl="1"/>
            <a:r>
              <a:rPr lang="en-US" dirty="0" smtClean="0"/>
              <a:t>Consumer app must process message within a certain amount of time called the visibility timeout</a:t>
            </a:r>
          </a:p>
          <a:p>
            <a:pPr lvl="1"/>
            <a:r>
              <a:rPr lang="en-US" dirty="0" smtClean="0"/>
              <a:t>Consumer app must delete the message from the queue when complete</a:t>
            </a:r>
          </a:p>
        </p:txBody>
      </p:sp>
    </p:spTree>
    <p:extLst>
      <p:ext uri="{BB962C8B-B14F-4D97-AF65-F5344CB8AC3E}">
        <p14:creationId xmlns:p14="http://schemas.microsoft.com/office/powerpoint/2010/main" val="295112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601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6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SQS guarantees that a message will be received </a:t>
            </a:r>
            <a:r>
              <a:rPr lang="en-US" u="sng" dirty="0" smtClean="0"/>
              <a:t>at least </a:t>
            </a:r>
            <a:r>
              <a:rPr lang="en-US" dirty="0" smtClean="0"/>
              <a:t>once (but possibly more than once!)</a:t>
            </a:r>
          </a:p>
          <a:p>
            <a:pPr lvl="1"/>
            <a:r>
              <a:rPr lang="en-US" dirty="0" smtClean="0"/>
              <a:t>Action taken on message should be </a:t>
            </a:r>
            <a:r>
              <a:rPr lang="en-US" b="1" dirty="0" smtClean="0"/>
              <a:t>idempotent</a:t>
            </a:r>
            <a:r>
              <a:rPr lang="en-US" dirty="0" smtClean="0"/>
              <a:t> (repeat action multiple times with same result)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Because messages are pulled, requests must be made every few seconds to see if anything in the queue</a:t>
            </a:r>
          </a:p>
          <a:p>
            <a:pPr lvl="1"/>
            <a:r>
              <a:rPr lang="en-US" dirty="0" smtClean="0"/>
              <a:t>1 request every 5 sec = 12*60*24*7*4.3= 520,128/</a:t>
            </a:r>
            <a:r>
              <a:rPr lang="en-US" dirty="0" err="1" smtClean="0"/>
              <a:t>mo</a:t>
            </a:r>
            <a:endParaRPr lang="en-US" dirty="0" smtClean="0"/>
          </a:p>
          <a:p>
            <a:pPr lvl="1"/>
            <a:r>
              <a:rPr lang="en-US" dirty="0" smtClean="0"/>
              <a:t>4 backend workers &gt; 2 million requests/</a:t>
            </a:r>
            <a:r>
              <a:rPr lang="en-US" dirty="0" err="1" smtClean="0"/>
              <a:t>mo</a:t>
            </a:r>
            <a:endParaRPr lang="en-US" dirty="0" smtClean="0"/>
          </a:p>
          <a:p>
            <a:pPr lvl="1"/>
            <a:r>
              <a:rPr lang="en-US" dirty="0" smtClean="0"/>
              <a:t>Wasteful if queue is empty at times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Long polling</a:t>
            </a:r>
            <a:r>
              <a:rPr lang="en-US" dirty="0" smtClean="0"/>
              <a:t>: keep message pull call open for up to 20 seconds, streaming in new messages as they arrive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22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 Priority Queuing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417638"/>
            <a:ext cx="4457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4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 Fan-out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64" y="1263950"/>
            <a:ext cx="4493739" cy="52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2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Email Service (SES)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SES is a scalable email service to support sending and receiving email from AWS</a:t>
            </a:r>
          </a:p>
          <a:p>
            <a:endParaRPr lang="en-US" dirty="0" smtClean="0"/>
          </a:p>
          <a:p>
            <a:r>
              <a:rPr lang="en-US" dirty="0" smtClean="0"/>
              <a:t>Building and maintaining a scalable email platform is challenging and expensive (personal experience)</a:t>
            </a:r>
          </a:p>
          <a:p>
            <a:pPr lvl="1"/>
            <a:r>
              <a:rPr lang="en-US" dirty="0" smtClean="0"/>
              <a:t>Building a secure platform is tricky</a:t>
            </a:r>
          </a:p>
          <a:p>
            <a:pPr lvl="1"/>
            <a:r>
              <a:rPr lang="en-US" dirty="0" smtClean="0"/>
              <a:t>Spam and virus filtering expensive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AWS customers must get approval to run mail servers (</a:t>
            </a:r>
            <a:r>
              <a:rPr lang="en-US" dirty="0" err="1" smtClean="0"/>
              <a:t>smtp</a:t>
            </a:r>
            <a:r>
              <a:rPr lang="en-US" dirty="0" smtClean="0"/>
              <a:t>) on EC2 instances</a:t>
            </a:r>
          </a:p>
          <a:p>
            <a:pPr lvl="1"/>
            <a:r>
              <a:rPr lang="en-US" dirty="0" smtClean="0"/>
              <a:t>Service providers have to constantly combat abuse by spammers leveraging platform</a:t>
            </a:r>
          </a:p>
          <a:p>
            <a:pPr lvl="1"/>
            <a:r>
              <a:rPr lang="en-US" dirty="0" smtClean="0"/>
              <a:t>Public IP addresses eventually get blacklisted by spam monitors eventually leading to blacklisting of entire networks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09" y="393385"/>
            <a:ext cx="542268" cy="6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1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Email Service (SES)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Messages sent via standard SMTP, received messages are stored in S3</a:t>
            </a:r>
          </a:p>
          <a:p>
            <a:endParaRPr lang="en-US" dirty="0" smtClean="0"/>
          </a:p>
          <a:p>
            <a:r>
              <a:rPr lang="en-US" dirty="0" smtClean="0"/>
              <a:t>SES provides greater message delivery assurance by supporting authentication mechanisms:</a:t>
            </a:r>
          </a:p>
          <a:p>
            <a:pPr lvl="1"/>
            <a:r>
              <a:rPr lang="en-US" dirty="0" smtClean="0"/>
              <a:t>Sender Policy Framework (SPF)</a:t>
            </a:r>
          </a:p>
          <a:p>
            <a:pPr lvl="1"/>
            <a:r>
              <a:rPr lang="en-US" dirty="0" err="1" smtClean="0"/>
              <a:t>DomainKeys</a:t>
            </a:r>
            <a:r>
              <a:rPr lang="en-US" dirty="0" smtClean="0"/>
              <a:t> Identified Mail (DKIM)</a:t>
            </a:r>
          </a:p>
          <a:p>
            <a:pPr lvl="1"/>
            <a:r>
              <a:rPr lang="en-US" dirty="0" smtClean="0"/>
              <a:t>Both use DNS records to verify that SES is allowed to send email on behalf of the domain owner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Billing is based on number of messages sent and received per month (first 62k sent free)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30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Scalable domain name hosting and registration service</a:t>
            </a:r>
          </a:p>
          <a:p>
            <a:endParaRPr lang="en-US" dirty="0" smtClean="0"/>
          </a:p>
          <a:p>
            <a:r>
              <a:rPr lang="en-US" dirty="0" smtClean="0"/>
              <a:t>Route 53 name based on famous Route 66 highway across America, 53 is DNS port number</a:t>
            </a:r>
          </a:p>
          <a:p>
            <a:endParaRPr lang="en-US" dirty="0" smtClean="0"/>
          </a:p>
          <a:p>
            <a:r>
              <a:rPr lang="en-US" dirty="0" smtClean="0"/>
              <a:t>Domain Name Services (DNS) are a critical part of Internet infrastructure</a:t>
            </a:r>
          </a:p>
          <a:p>
            <a:pPr lvl="1"/>
            <a:r>
              <a:rPr lang="en-US" dirty="0" smtClean="0"/>
              <a:t>DNS translates domain names (</a:t>
            </a:r>
            <a:r>
              <a:rPr lang="en-US" dirty="0" err="1" smtClean="0"/>
              <a:t>domain.com</a:t>
            </a:r>
            <a:r>
              <a:rPr lang="en-US" dirty="0" smtClean="0"/>
              <a:t>) into IP addresses</a:t>
            </a:r>
          </a:p>
          <a:p>
            <a:pPr lvl="1"/>
            <a:r>
              <a:rPr lang="en-US" dirty="0" smtClean="0"/>
              <a:t>Availability of DNS services directly impacts service availability</a:t>
            </a:r>
          </a:p>
          <a:p>
            <a:pPr lvl="2"/>
            <a:r>
              <a:rPr lang="en-US" dirty="0" smtClean="0"/>
              <a:t>Service isn’t really “up” if nobody can find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82" y="498411"/>
            <a:ext cx="537318" cy="6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80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45" y="1187980"/>
            <a:ext cx="6129482" cy="5359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727" y="2228165"/>
            <a:ext cx="3859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17375E"/>
                </a:solidFill>
                <a:latin typeface="Avenir Black"/>
                <a:cs typeface="Avenir Black"/>
              </a:rPr>
              <a:t>How DNS Works</a:t>
            </a:r>
            <a:endParaRPr lang="en-US" sz="3600" dirty="0">
              <a:solidFill>
                <a:srgbClr val="17375E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6723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Operations Chapter 1: The Career</a:t>
            </a:r>
            <a:endParaRPr lang="en-US" dirty="0"/>
          </a:p>
          <a:p>
            <a:pPr lvl="1"/>
            <a:r>
              <a:rPr lang="en-US" dirty="0" smtClean="0"/>
              <a:t>Web Operations/ </a:t>
            </a:r>
            <a:r>
              <a:rPr lang="en-US" b="1" dirty="0" smtClean="0"/>
              <a:t>Site Reliability Engineer </a:t>
            </a:r>
            <a:r>
              <a:rPr lang="en-US" dirty="0" smtClean="0"/>
              <a:t>(SRE)</a:t>
            </a:r>
          </a:p>
          <a:p>
            <a:pPr lvl="2"/>
            <a:r>
              <a:rPr lang="en-US" dirty="0" smtClean="0"/>
              <a:t>Modern-day system architect/admin/engineer</a:t>
            </a:r>
            <a:endParaRPr lang="en-US" dirty="0"/>
          </a:p>
          <a:p>
            <a:pPr lvl="2"/>
            <a:r>
              <a:rPr lang="en-US" dirty="0" smtClean="0"/>
              <a:t>Requires multi-disciplinary technology background</a:t>
            </a:r>
          </a:p>
          <a:p>
            <a:pPr lvl="2"/>
            <a:r>
              <a:rPr lang="en-US" dirty="0" smtClean="0"/>
              <a:t>Broad knowledge </a:t>
            </a:r>
            <a:r>
              <a:rPr lang="en-US" dirty="0" smtClean="0"/>
              <a:t>vs. deep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Knowledge vs. experience</a:t>
            </a:r>
          </a:p>
          <a:p>
            <a:pPr lvl="2"/>
            <a:r>
              <a:rPr lang="en-US" b="1" dirty="0" smtClean="0"/>
              <a:t>Knowledge</a:t>
            </a:r>
            <a:r>
              <a:rPr lang="en-US" dirty="0" smtClean="0"/>
              <a:t> = studying of experiences of others (like this class!)</a:t>
            </a:r>
          </a:p>
          <a:p>
            <a:pPr lvl="2"/>
            <a:r>
              <a:rPr lang="en-US" b="1" dirty="0" smtClean="0"/>
              <a:t>Experience</a:t>
            </a:r>
            <a:r>
              <a:rPr lang="en-US" dirty="0" smtClean="0"/>
              <a:t> = the process of making and surviving bad judgments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12" y="274638"/>
            <a:ext cx="101210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29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AWS can serve as a domain registrar and name server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name server </a:t>
            </a:r>
            <a:r>
              <a:rPr lang="en-US" dirty="0" smtClean="0"/>
              <a:t>provides all authoritative records for a domain name</a:t>
            </a:r>
          </a:p>
          <a:p>
            <a:endParaRPr lang="en-US" dirty="0" smtClean="0"/>
          </a:p>
          <a:p>
            <a:r>
              <a:rPr lang="en-US" dirty="0" smtClean="0"/>
              <a:t>Record types:</a:t>
            </a:r>
          </a:p>
          <a:p>
            <a:pPr lvl="1"/>
            <a:r>
              <a:rPr lang="en-US" b="1" dirty="0" smtClean="0"/>
              <a:t>Start of authority </a:t>
            </a:r>
            <a:r>
              <a:rPr lang="en-US" dirty="0" smtClean="0"/>
              <a:t>(SOA):  administrator name, version, and TTL information</a:t>
            </a:r>
          </a:p>
          <a:p>
            <a:pPr lvl="1"/>
            <a:r>
              <a:rPr lang="en-US" b="1" dirty="0" smtClean="0"/>
              <a:t>Name Server </a:t>
            </a:r>
            <a:r>
              <a:rPr lang="en-US" dirty="0" smtClean="0"/>
              <a:t>(NS): used by top level servers to locate authoritative name server</a:t>
            </a:r>
          </a:p>
          <a:p>
            <a:pPr lvl="1"/>
            <a:r>
              <a:rPr lang="en-US" b="1" dirty="0" smtClean="0"/>
              <a:t>Address</a:t>
            </a:r>
            <a:r>
              <a:rPr lang="en-US" dirty="0" smtClean="0"/>
              <a:t> (A): maps a hostname to an IP address</a:t>
            </a:r>
          </a:p>
          <a:p>
            <a:pPr lvl="1"/>
            <a:r>
              <a:rPr lang="en-US" b="1" dirty="0" smtClean="0"/>
              <a:t>CNAME</a:t>
            </a:r>
            <a:r>
              <a:rPr lang="en-US" dirty="0" smtClean="0"/>
              <a:t>: maps a hostname to a fully qualified domain name</a:t>
            </a:r>
          </a:p>
          <a:p>
            <a:pPr lvl="1"/>
            <a:r>
              <a:rPr lang="en-US" b="1" dirty="0" smtClean="0"/>
              <a:t>Alias</a:t>
            </a:r>
            <a:r>
              <a:rPr lang="en-US" dirty="0" smtClean="0"/>
              <a:t>: like a CNAME, but can use dynamic AWS targets</a:t>
            </a:r>
          </a:p>
          <a:p>
            <a:pPr lvl="2"/>
            <a:r>
              <a:rPr lang="en-US" dirty="0" smtClean="0"/>
              <a:t>Example: Elastic load balancers use a dynamic endpoint, not an IP address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98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 Routing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Routing policies are used to </a:t>
            </a:r>
            <a:r>
              <a:rPr lang="is-IS" dirty="0" smtClean="0"/>
              <a:t>distribute traffic over multiple regions using dynamic DNS responses</a:t>
            </a:r>
          </a:p>
          <a:p>
            <a:endParaRPr lang="is-IS" dirty="0" smtClean="0"/>
          </a:p>
          <a:p>
            <a:r>
              <a:rPr lang="is-IS" b="1" dirty="0" smtClean="0"/>
              <a:t>Simple</a:t>
            </a:r>
            <a:r>
              <a:rPr lang="is-IS" dirty="0" smtClean="0"/>
              <a:t>: default policy which maps a DNS response to a single region </a:t>
            </a:r>
          </a:p>
          <a:p>
            <a:endParaRPr lang="is-IS" dirty="0" smtClean="0"/>
          </a:p>
          <a:p>
            <a:r>
              <a:rPr lang="en-US" b="1" dirty="0" smtClean="0"/>
              <a:t>Weighted</a:t>
            </a:r>
            <a:r>
              <a:rPr lang="en-US" dirty="0" smtClean="0"/>
              <a:t>: distribute traffic over multiple regions based on the weighting assigned to each region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xample: 85% us-east, 15% us-west)</a:t>
            </a:r>
          </a:p>
          <a:p>
            <a:pPr lvl="1"/>
            <a:r>
              <a:rPr lang="en-US" dirty="0" smtClean="0"/>
              <a:t>May be useful for A/B testing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50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 Routing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Latency</a:t>
            </a:r>
            <a:r>
              <a:rPr lang="en-US" dirty="0" smtClean="0"/>
              <a:t>: distribute traffic by directing user to the lowest latency region</a:t>
            </a:r>
          </a:p>
          <a:p>
            <a:pPr lvl="1"/>
            <a:r>
              <a:rPr lang="en-US" dirty="0" smtClean="0"/>
              <a:t>Example: US customers directed to us-east and European customers direct to </a:t>
            </a:r>
            <a:r>
              <a:rPr lang="en-US" dirty="0" err="1" smtClean="0"/>
              <a:t>eu</a:t>
            </a:r>
            <a:r>
              <a:rPr lang="en-US" dirty="0" smtClean="0"/>
              <a:t>-west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Failover</a:t>
            </a:r>
            <a:r>
              <a:rPr lang="en-US" dirty="0" smtClean="0"/>
              <a:t>: monitor health of services and fail over to a secondary region if health check fails</a:t>
            </a:r>
          </a:p>
          <a:p>
            <a:pPr lvl="1"/>
            <a:r>
              <a:rPr lang="en-US" dirty="0" smtClean="0"/>
              <a:t>Example: us-east is primary, us-west is secondary</a:t>
            </a:r>
          </a:p>
          <a:p>
            <a:pPr lvl="1"/>
            <a:r>
              <a:rPr lang="en-US" dirty="0" smtClean="0"/>
              <a:t>Primarily used for disaster recovery purposes, protect against failure of an entire region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Geolocation</a:t>
            </a:r>
            <a:r>
              <a:rPr lang="en-US" dirty="0" smtClean="0"/>
              <a:t>: distribute traffic to a specific region based on physical location of user</a:t>
            </a:r>
          </a:p>
          <a:p>
            <a:pPr lvl="1"/>
            <a:r>
              <a:rPr lang="en-US" dirty="0" smtClean="0"/>
              <a:t>Example: All queries from European users go to </a:t>
            </a:r>
            <a:r>
              <a:rPr lang="en-US" dirty="0" err="1" smtClean="0"/>
              <a:t>eu</a:t>
            </a:r>
            <a:r>
              <a:rPr lang="en-US" dirty="0" smtClean="0"/>
              <a:t>-west</a:t>
            </a:r>
          </a:p>
          <a:p>
            <a:pPr lvl="1"/>
            <a:r>
              <a:rPr lang="en-US" dirty="0" smtClean="0"/>
              <a:t>Primarily used to meet regulatory and data privacy requirements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5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 Architecture Using Route 53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84" y="2032000"/>
            <a:ext cx="7468592" cy="42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40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Beanstalk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PaaS</a:t>
            </a:r>
            <a:r>
              <a:rPr lang="en-US" dirty="0" smtClean="0"/>
              <a:t> which automates the configuration and deployment of application stacks</a:t>
            </a:r>
          </a:p>
          <a:p>
            <a:pPr lvl="1"/>
            <a:r>
              <a:rPr lang="en-US" dirty="0" smtClean="0"/>
              <a:t>Automatically provisions and scales EC2, load balancing, networking, storage, and RDS</a:t>
            </a:r>
          </a:p>
          <a:p>
            <a:pPr lvl="1"/>
            <a:r>
              <a:rPr lang="en-US" dirty="0" smtClean="0"/>
              <a:t>Installs and manages application servers and frameworks</a:t>
            </a:r>
          </a:p>
          <a:p>
            <a:pPr lvl="1"/>
            <a:r>
              <a:rPr lang="en-US" dirty="0" smtClean="0"/>
              <a:t>AWS user just focuses on loading custom application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Benefit: designed primarily for application developers that don’t want to deal with infrastructure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32" y="346277"/>
            <a:ext cx="544781" cy="6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0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Beanstalk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support: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IIS/.NET</a:t>
            </a:r>
          </a:p>
          <a:p>
            <a:pPr lvl="1"/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EB controls capacity of resources, but you can still access infrastructure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3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Elastic Beanstalk Deployment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Deployment policies control how EB updates deployed application</a:t>
            </a:r>
          </a:p>
          <a:p>
            <a:pPr lvl="1"/>
            <a:r>
              <a:rPr lang="en-US" b="1" dirty="0" smtClean="0"/>
              <a:t>All at once</a:t>
            </a:r>
            <a:r>
              <a:rPr lang="en-US" dirty="0" smtClean="0"/>
              <a:t>: deploy application to all instances simultaneously (short service disruption)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Rolling</a:t>
            </a:r>
            <a:r>
              <a:rPr lang="en-US" dirty="0" smtClean="0"/>
              <a:t>: deploy new app in batches, reducing service capacity but causing no disruption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Rolling with additional batch</a:t>
            </a:r>
            <a:r>
              <a:rPr lang="en-US" dirty="0" smtClean="0"/>
              <a:t>: launch new resources before batch updates so that service capacity isn’t reduced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Immutable</a:t>
            </a:r>
            <a:r>
              <a:rPr lang="en-US" dirty="0" smtClean="0"/>
              <a:t>: deploy new application to a fresh group of instances (blue-green deployment)</a:t>
            </a:r>
          </a:p>
        </p:txBody>
      </p:sp>
    </p:spTree>
    <p:extLst>
      <p:ext uri="{BB962C8B-B14F-4D97-AF65-F5344CB8AC3E}">
        <p14:creationId xmlns:p14="http://schemas.microsoft.com/office/powerpoint/2010/main" val="2001788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Beanstalk 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auto-scaling PHP platform using sample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21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Shared Security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" y="1341298"/>
            <a:ext cx="9144000" cy="55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AWS network and Amazon network use similar infrastructure, but are logically separated from one another</a:t>
            </a:r>
          </a:p>
          <a:p>
            <a:endParaRPr lang="en-US" dirty="0" smtClean="0"/>
          </a:p>
          <a:p>
            <a:r>
              <a:rPr lang="en-US" dirty="0" smtClean="0"/>
              <a:t>AWS prevents IP spoofing: instance sending data with an IP or MAC address that’s not it’s own</a:t>
            </a:r>
          </a:p>
          <a:p>
            <a:endParaRPr lang="en-US" dirty="0" smtClean="0"/>
          </a:p>
          <a:p>
            <a:r>
              <a:rPr lang="en-US" dirty="0" smtClean="0"/>
              <a:t>Network port scans must be approved by AWS in advance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0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Operations Chapter </a:t>
            </a:r>
            <a:r>
              <a:rPr lang="en-US" dirty="0" smtClean="0"/>
              <a:t>2: Lessons Learned</a:t>
            </a:r>
            <a:endParaRPr lang="en-US" dirty="0"/>
          </a:p>
          <a:p>
            <a:pPr lvl="1"/>
            <a:r>
              <a:rPr lang="en-US" dirty="0" smtClean="0"/>
              <a:t>Provides an exampl</a:t>
            </a:r>
            <a:r>
              <a:rPr lang="en-US" dirty="0" smtClean="0"/>
              <a:t>e of </a:t>
            </a:r>
            <a:r>
              <a:rPr lang="en-US" dirty="0" err="1" smtClean="0"/>
              <a:t>Piknik’s</a:t>
            </a:r>
            <a:r>
              <a:rPr lang="en-US" dirty="0" smtClean="0"/>
              <a:t> journey with AWS</a:t>
            </a:r>
          </a:p>
          <a:p>
            <a:pPr lvl="1"/>
            <a:r>
              <a:rPr lang="en-US" dirty="0" smtClean="0"/>
              <a:t>Note that this story is 5+ years old</a:t>
            </a:r>
          </a:p>
          <a:p>
            <a:pPr lvl="2"/>
            <a:r>
              <a:rPr lang="en-US" dirty="0" smtClean="0"/>
              <a:t>AWS reliability </a:t>
            </a:r>
            <a:r>
              <a:rPr lang="en-US" dirty="0" smtClean="0"/>
              <a:t>is better</a:t>
            </a:r>
          </a:p>
          <a:p>
            <a:pPr lvl="2"/>
            <a:r>
              <a:rPr lang="en-US" dirty="0" smtClean="0"/>
              <a:t>Very high-end storage I/O options are now available (I2) as well as EFS (replacing NAS)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Lessons:</a:t>
            </a:r>
          </a:p>
          <a:p>
            <a:pPr lvl="2"/>
            <a:r>
              <a:rPr lang="en-US" dirty="0" smtClean="0"/>
              <a:t>Danger of </a:t>
            </a:r>
            <a:r>
              <a:rPr lang="en-US" dirty="0" smtClean="0"/>
              <a:t>“infinite” storage is that it’s easy to waste it</a:t>
            </a:r>
          </a:p>
          <a:p>
            <a:pPr lvl="2"/>
            <a:r>
              <a:rPr lang="en-US" dirty="0" smtClean="0"/>
              <a:t>I/O (network and/or disk) are typically the biggest performance constraints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12" y="274638"/>
            <a:ext cx="101210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21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Trusted Advisor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Originally an internal tool used by AWS consultants to audit customer service configuration</a:t>
            </a:r>
          </a:p>
          <a:p>
            <a:endParaRPr lang="en-US" dirty="0" smtClean="0"/>
          </a:p>
          <a:p>
            <a:r>
              <a:rPr lang="en-US" dirty="0" smtClean="0"/>
              <a:t>Audits four aspects of deployed services:</a:t>
            </a:r>
          </a:p>
          <a:p>
            <a:pPr lvl="1"/>
            <a:r>
              <a:rPr lang="en-US" dirty="0" smtClean="0"/>
              <a:t>Cost optimization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Basic review available for free, advanced reports require a support plan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20" y="476199"/>
            <a:ext cx="535849" cy="6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3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Resource Groups are collections of AWS resources that share tags</a:t>
            </a:r>
          </a:p>
          <a:p>
            <a:pPr lvl="1"/>
            <a:r>
              <a:rPr lang="en-US" dirty="0" smtClean="0"/>
              <a:t>Tags are user-definable metadata for resources</a:t>
            </a:r>
          </a:p>
          <a:p>
            <a:pPr lvl="1"/>
            <a:r>
              <a:rPr lang="en-US" dirty="0" smtClean="0"/>
              <a:t>One or more tags may be used in a resource group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Benefit: easily view associated resources across the entire AWS platform</a:t>
            </a:r>
          </a:p>
          <a:p>
            <a:pPr lvl="1"/>
            <a:r>
              <a:rPr lang="en-US" dirty="0" smtClean="0"/>
              <a:t>Tag and group resources by organization or project</a:t>
            </a:r>
          </a:p>
          <a:p>
            <a:pPr lvl="1"/>
            <a:r>
              <a:rPr lang="en-US" dirty="0" smtClean="0"/>
              <a:t>Group resources by owner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94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Study for Midterm Exam</a:t>
            </a:r>
          </a:p>
          <a:p>
            <a:endParaRPr lang="en-US" sz="2800" dirty="0" smtClean="0"/>
          </a:p>
          <a:p>
            <a:r>
              <a:rPr lang="en-US" sz="2800" dirty="0" smtClean="0"/>
              <a:t>Due in Week 8 class:</a:t>
            </a:r>
          </a:p>
          <a:p>
            <a:pPr lvl="1"/>
            <a:r>
              <a:rPr lang="en-US" sz="2400" dirty="0" smtClean="0"/>
              <a:t>Assignment 6</a:t>
            </a:r>
          </a:p>
          <a:p>
            <a:pPr lvl="1"/>
            <a:r>
              <a:rPr lang="en-US" sz="2400" dirty="0" smtClean="0"/>
              <a:t>Read </a:t>
            </a:r>
            <a:r>
              <a:rPr lang="en-US" sz="2400" i="1" dirty="0" smtClean="0"/>
              <a:t>Practice of Cloud Systems Administration </a:t>
            </a:r>
            <a:r>
              <a:rPr lang="en-US" sz="2400" dirty="0" smtClean="0"/>
              <a:t>Chapters 2 &amp;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3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CloudWatch</a:t>
            </a:r>
            <a:r>
              <a:rPr lang="en-US" dirty="0" smtClean="0"/>
              <a:t> is a monitoring service for AWS resources and applications</a:t>
            </a:r>
          </a:p>
          <a:p>
            <a:pPr lvl="1"/>
            <a:r>
              <a:rPr lang="en-US" dirty="0" smtClean="0"/>
              <a:t>Track performance metrics</a:t>
            </a:r>
          </a:p>
          <a:p>
            <a:pPr lvl="1"/>
            <a:r>
              <a:rPr lang="en-US" dirty="0" smtClean="0"/>
              <a:t>Collect and monitor log files</a:t>
            </a:r>
          </a:p>
          <a:p>
            <a:pPr lvl="1"/>
            <a:r>
              <a:rPr lang="en-US" dirty="0" smtClean="0"/>
              <a:t>Set alarms based on predefined thresholds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Supports EC2, RDS, </a:t>
            </a:r>
            <a:r>
              <a:rPr lang="en-US" dirty="0" err="1" smtClean="0"/>
              <a:t>DynamoDB</a:t>
            </a:r>
            <a:r>
              <a:rPr lang="en-US" dirty="0" smtClean="0"/>
              <a:t>, and other services</a:t>
            </a:r>
          </a:p>
          <a:p>
            <a:endParaRPr lang="en-US" dirty="0" smtClean="0"/>
          </a:p>
          <a:p>
            <a:r>
              <a:rPr lang="en-US" dirty="0" smtClean="0"/>
              <a:t>Basic monitoring is free, detailed costs extra</a:t>
            </a:r>
          </a:p>
          <a:p>
            <a:pPr lvl="1"/>
            <a:r>
              <a:rPr lang="en-US" dirty="0" smtClean="0"/>
              <a:t>Increased interval from 5 min to 1 min</a:t>
            </a:r>
          </a:p>
          <a:p>
            <a:pPr lvl="1"/>
            <a:r>
              <a:rPr lang="en-US" dirty="0" smtClean="0"/>
              <a:t>Monitor custom app metrics using an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618" y="274638"/>
            <a:ext cx="1316182" cy="13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6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r>
              <a:rPr lang="en-US" dirty="0" smtClean="0"/>
              <a:t> Instrumentation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09" y="1417638"/>
            <a:ext cx="5778500" cy="51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1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Metrics</a:t>
            </a:r>
          </a:p>
          <a:p>
            <a:pPr lvl="1"/>
            <a:r>
              <a:rPr lang="en-US" dirty="0" smtClean="0"/>
              <a:t>EC2 instance CPU utilization</a:t>
            </a:r>
          </a:p>
          <a:p>
            <a:pPr lvl="1"/>
            <a:r>
              <a:rPr lang="en-US" dirty="0" smtClean="0"/>
              <a:t>RDS database read IOPS</a:t>
            </a:r>
          </a:p>
          <a:p>
            <a:endParaRPr lang="en-US" dirty="0"/>
          </a:p>
          <a:p>
            <a:r>
              <a:rPr lang="en-US" dirty="0" smtClean="0"/>
              <a:t>Create Alarm</a:t>
            </a:r>
          </a:p>
          <a:p>
            <a:pPr lvl="1"/>
            <a:r>
              <a:rPr lang="en-US" dirty="0" smtClean="0"/>
              <a:t>S3ObjectCount: alarm when number of S3 objects in a bucket is over 1000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62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User Data </a:t>
            </a:r>
            <a:r>
              <a:rPr lang="en-US" dirty="0" smtClean="0"/>
              <a:t>is a set of shell script commands automatically executed by the instance during the initial launch</a:t>
            </a:r>
          </a:p>
          <a:p>
            <a:endParaRPr lang="en-US" dirty="0" smtClean="0"/>
          </a:p>
          <a:p>
            <a:r>
              <a:rPr lang="en-US" dirty="0" smtClean="0"/>
              <a:t>Commands are executed as root, so </a:t>
            </a:r>
            <a:r>
              <a:rPr lang="en-US" u="sng" dirty="0" smtClean="0"/>
              <a:t>do not</a:t>
            </a:r>
            <a:r>
              <a:rPr lang="en-US" dirty="0" smtClean="0"/>
              <a:t> need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Commands supplied via text entry or stored in a file</a:t>
            </a:r>
          </a:p>
          <a:p>
            <a:endParaRPr lang="en-US" dirty="0" smtClean="0"/>
          </a:p>
          <a:p>
            <a:r>
              <a:rPr lang="en-US" dirty="0" smtClean="0"/>
              <a:t>Benefit: automate installation and configuration of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3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User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5" y="1594417"/>
            <a:ext cx="8844179" cy="470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9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6010</TotalTime>
  <Words>1954</Words>
  <Application>Microsoft Macintosh PowerPoint</Application>
  <PresentationFormat>On-screen Show (4:3)</PresentationFormat>
  <Paragraphs>316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DevOps &amp; Cloud Infrastructure SEIS 6XX Week 6</vt:lpstr>
      <vt:lpstr>Agenda</vt:lpstr>
      <vt:lpstr>Readings</vt:lpstr>
      <vt:lpstr>Readings</vt:lpstr>
      <vt:lpstr>CloudWatch</vt:lpstr>
      <vt:lpstr>CloudWatch Instrumentation</vt:lpstr>
      <vt:lpstr>CloudWatch Hands-on</vt:lpstr>
      <vt:lpstr>EC2 User Data</vt:lpstr>
      <vt:lpstr>EC2 User Data</vt:lpstr>
      <vt:lpstr>EC2 Auto Scaling</vt:lpstr>
      <vt:lpstr>EC2 Auto Scaling</vt:lpstr>
      <vt:lpstr>EC2 Auto Scaling</vt:lpstr>
      <vt:lpstr>Auto Scaling Hands On</vt:lpstr>
      <vt:lpstr>ElastiCache</vt:lpstr>
      <vt:lpstr>ElastiCache</vt:lpstr>
      <vt:lpstr>Memcached Example</vt:lpstr>
      <vt:lpstr>Simple Notification Service (SNS)</vt:lpstr>
      <vt:lpstr>SNS</vt:lpstr>
      <vt:lpstr>SNS Hands-on</vt:lpstr>
      <vt:lpstr>Simple Queue Service (SQS)</vt:lpstr>
      <vt:lpstr>SQS</vt:lpstr>
      <vt:lpstr>PowerPoint Presentation</vt:lpstr>
      <vt:lpstr>SQS</vt:lpstr>
      <vt:lpstr>SQS Priority Queuing</vt:lpstr>
      <vt:lpstr>SQS Fan-out</vt:lpstr>
      <vt:lpstr>Simple Email Service (SES)</vt:lpstr>
      <vt:lpstr>Simple Email Service (SES)</vt:lpstr>
      <vt:lpstr>Route 53</vt:lpstr>
      <vt:lpstr>Route 53</vt:lpstr>
      <vt:lpstr>Route 53</vt:lpstr>
      <vt:lpstr>Route 53 Routing Policies</vt:lpstr>
      <vt:lpstr>Route 53 Routing Policies</vt:lpstr>
      <vt:lpstr>DR Architecture Using Route 53</vt:lpstr>
      <vt:lpstr>Elastic Beanstalk</vt:lpstr>
      <vt:lpstr>Elastic Beanstalk</vt:lpstr>
      <vt:lpstr>Elastic Beanstalk Deployment Policies</vt:lpstr>
      <vt:lpstr>Elastic Beanstalk Hands On</vt:lpstr>
      <vt:lpstr>AWS Shared Security Model</vt:lpstr>
      <vt:lpstr>AWS Network Security</vt:lpstr>
      <vt:lpstr>AWS Trusted Advisor</vt:lpstr>
      <vt:lpstr>Resource Groups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Baker</dc:creator>
  <cp:lastModifiedBy>Jason Baker</cp:lastModifiedBy>
  <cp:revision>48</cp:revision>
  <dcterms:created xsi:type="dcterms:W3CDTF">2016-03-21T04:38:02Z</dcterms:created>
  <dcterms:modified xsi:type="dcterms:W3CDTF">2016-04-13T03:00:42Z</dcterms:modified>
</cp:coreProperties>
</file>