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92" r:id="rId5"/>
    <p:sldId id="291" r:id="rId6"/>
    <p:sldId id="261" r:id="rId7"/>
    <p:sldId id="262" r:id="rId8"/>
    <p:sldId id="260" r:id="rId9"/>
    <p:sldId id="271" r:id="rId10"/>
    <p:sldId id="264" r:id="rId11"/>
    <p:sldId id="263" r:id="rId12"/>
    <p:sldId id="267" r:id="rId13"/>
    <p:sldId id="266" r:id="rId14"/>
    <p:sldId id="268" r:id="rId15"/>
    <p:sldId id="269" r:id="rId16"/>
    <p:sldId id="286" r:id="rId17"/>
    <p:sldId id="265" r:id="rId18"/>
    <p:sldId id="270" r:id="rId19"/>
    <p:sldId id="272" r:id="rId20"/>
    <p:sldId id="273" r:id="rId21"/>
    <p:sldId id="274" r:id="rId22"/>
    <p:sldId id="276" r:id="rId23"/>
    <p:sldId id="275" r:id="rId24"/>
    <p:sldId id="278" r:id="rId25"/>
    <p:sldId id="279" r:id="rId26"/>
    <p:sldId id="280" r:id="rId27"/>
    <p:sldId id="281" r:id="rId28"/>
    <p:sldId id="282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D1767-5D2B-3D44-AD25-F20FD82358E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2EB2-0090-174C-A81D-C1F739B70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2EB2-0090-174C-A81D-C1F739B700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FC7F-127C-9A47-BA20-D8F69BD63AB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3B5D-2040-3B42-AC01-B1BA2EE7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DevOps</a:t>
            </a:r>
            <a:r>
              <a:rPr lang="en-US" sz="3600" dirty="0" smtClean="0"/>
              <a:t> &amp; </a:t>
            </a:r>
            <a:r>
              <a:rPr lang="en-US" sz="3600" dirty="0"/>
              <a:t>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br>
              <a:rPr lang="en-US" sz="3600" dirty="0" smtClean="0"/>
            </a:br>
            <a:r>
              <a:rPr lang="en-US" sz="3600" dirty="0" smtClean="0"/>
              <a:t>Week 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28" y="2745796"/>
            <a:ext cx="3257549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54" y="1384300"/>
            <a:ext cx="6134100" cy="408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traditional way of building servers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 crafted,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hysical systems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equiring multiple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kills to provision.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Still a dominant form of infrastructure today.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6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8735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server build process:</a:t>
            </a:r>
          </a:p>
          <a:p>
            <a:pPr lvl="1"/>
            <a:r>
              <a:rPr lang="en-US" dirty="0" smtClean="0"/>
              <a:t>Purchase request</a:t>
            </a:r>
          </a:p>
          <a:p>
            <a:pPr lvl="1"/>
            <a:r>
              <a:rPr lang="en-US" dirty="0" smtClean="0"/>
              <a:t>Purchase order</a:t>
            </a:r>
          </a:p>
          <a:p>
            <a:pPr lvl="1"/>
            <a:r>
              <a:rPr lang="en-US" dirty="0" smtClean="0"/>
              <a:t>Receive components</a:t>
            </a:r>
          </a:p>
          <a:p>
            <a:pPr lvl="1"/>
            <a:r>
              <a:rPr lang="en-US" dirty="0" smtClean="0"/>
              <a:t>Build server</a:t>
            </a:r>
          </a:p>
          <a:p>
            <a:pPr lvl="1"/>
            <a:r>
              <a:rPr lang="en-US" dirty="0" smtClean="0"/>
              <a:t>Test build/ update firmware</a:t>
            </a:r>
          </a:p>
          <a:p>
            <a:pPr lvl="1"/>
            <a:r>
              <a:rPr lang="en-US" dirty="0" smtClean="0"/>
              <a:t>Install OS/Hypervisor</a:t>
            </a:r>
          </a:p>
          <a:p>
            <a:pPr lvl="1"/>
            <a:r>
              <a:rPr lang="en-US" dirty="0" smtClean="0"/>
              <a:t>Test server</a:t>
            </a:r>
          </a:p>
          <a:p>
            <a:pPr lvl="1"/>
            <a:r>
              <a:rPr lang="en-US" dirty="0" smtClean="0"/>
              <a:t>Rack server</a:t>
            </a:r>
          </a:p>
          <a:p>
            <a:pPr lvl="1"/>
            <a:r>
              <a:rPr lang="en-US" dirty="0" smtClean="0"/>
              <a:t>Network provisioning</a:t>
            </a:r>
          </a:p>
          <a:p>
            <a:pPr lvl="1"/>
            <a:r>
              <a:rPr lang="en-US" dirty="0" smtClean="0"/>
              <a:t>Storage provisioning</a:t>
            </a:r>
          </a:p>
          <a:p>
            <a:pPr lvl="1"/>
            <a:r>
              <a:rPr lang="en-US" dirty="0" smtClean="0"/>
              <a:t>Firewall provisioning</a:t>
            </a:r>
          </a:p>
          <a:p>
            <a:pPr lvl="1"/>
            <a:r>
              <a:rPr lang="en-US" dirty="0"/>
              <a:t>Application server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Backup/ Monitoring provisioning</a:t>
            </a:r>
          </a:p>
          <a:p>
            <a:pPr lvl="1"/>
            <a:r>
              <a:rPr lang="en-US" dirty="0" smtClean="0"/>
              <a:t>Disaster recovery provisioning</a:t>
            </a:r>
          </a:p>
          <a:p>
            <a:pPr lvl="1"/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Data migration</a:t>
            </a:r>
          </a:p>
          <a:p>
            <a:pPr lvl="1"/>
            <a:r>
              <a:rPr lang="en-US" dirty="0" smtClean="0"/>
              <a:t>Application service testing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93624">
            <a:off x="5261851" y="1702007"/>
            <a:ext cx="2464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1 to 6 months later you have a server!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60" y="3845940"/>
            <a:ext cx="3575312" cy="26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3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753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cloud server build process:</a:t>
            </a:r>
          </a:p>
          <a:p>
            <a:pPr lvl="1"/>
            <a:r>
              <a:rPr lang="en-US" dirty="0" smtClean="0"/>
              <a:t>Review current computing budget quotas</a:t>
            </a:r>
          </a:p>
          <a:p>
            <a:pPr lvl="1"/>
            <a:r>
              <a:rPr lang="en-US" dirty="0" smtClean="0"/>
              <a:t>Select pre-validated infrastructure stack </a:t>
            </a:r>
          </a:p>
          <a:p>
            <a:pPr lvl="1"/>
            <a:r>
              <a:rPr lang="en-US" dirty="0" smtClean="0"/>
              <a:t>Deploy stack into virtual data center</a:t>
            </a:r>
          </a:p>
          <a:p>
            <a:pPr lvl="1"/>
            <a:r>
              <a:rPr lang="en-US" dirty="0" smtClean="0"/>
              <a:t>Automatically load application services and data</a:t>
            </a:r>
          </a:p>
        </p:txBody>
      </p:sp>
      <p:sp>
        <p:nvSpPr>
          <p:cNvPr id="4" name="TextBox 3"/>
          <p:cNvSpPr txBox="1"/>
          <p:nvPr/>
        </p:nvSpPr>
        <p:spPr>
          <a:xfrm rot="233556">
            <a:off x="5959068" y="1501024"/>
            <a:ext cx="2543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venir Black"/>
                <a:cs typeface="Avenir Black"/>
              </a:rPr>
              <a:t>5 minutes later you have a server!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31" y="4020129"/>
            <a:ext cx="3124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Infrastructure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908" r="-12908"/>
          <a:stretch>
            <a:fillRect/>
          </a:stretch>
        </p:blipFill>
        <p:spPr>
          <a:xfrm>
            <a:off x="2910969" y="1417638"/>
            <a:ext cx="6539874" cy="359667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Scripted,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utomated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nfrastructure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vailable on</a:t>
            </a:r>
          </a:p>
          <a:p>
            <a:pPr marL="0" indent="0">
              <a:buNone/>
            </a:pPr>
            <a:r>
              <a:rPr lang="en-US" dirty="0" smtClean="0"/>
              <a:t>demand from a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lobal cloud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omputing service.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dirty="0" smtClean="0"/>
              <a:t>The fastest growing form of infrastructure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Source control management</a:t>
            </a:r>
          </a:p>
          <a:p>
            <a:pPr lvl="1"/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Shell scripting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Next Generation Data centers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28" y="1600200"/>
            <a:ext cx="2825879" cy="28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31" y="459524"/>
            <a:ext cx="6801048" cy="2235008"/>
          </a:xfrm>
        </p:spPr>
        <p:txBody>
          <a:bodyPr>
            <a:normAutofit fontScale="47500" lnSpcReduction="20000"/>
          </a:bodyPr>
          <a:lstStyle/>
          <a:p>
            <a:pPr marL="457200" lvl="1" indent="0" algn="ctr">
              <a:buNone/>
            </a:pPr>
            <a:endParaRPr lang="en-US" sz="4000" dirty="0" smtClean="0"/>
          </a:p>
          <a:p>
            <a:pPr marL="457200" lvl="1" indent="0" algn="ctr">
              <a:buNone/>
            </a:pPr>
            <a:endParaRPr lang="en-US" sz="4000" dirty="0"/>
          </a:p>
          <a:p>
            <a:pPr marL="457200" lvl="1" indent="0" algn="ctr">
              <a:buNone/>
            </a:pPr>
            <a:r>
              <a:rPr lang="en-US" sz="12600" dirty="0" smtClean="0">
                <a:solidFill>
                  <a:schemeClr val="tx2">
                    <a:lumMod val="75000"/>
                  </a:schemeClr>
                </a:solidFill>
                <a:latin typeface="Avenir Black"/>
                <a:cs typeface="Avenir Black"/>
              </a:rPr>
              <a:t>Course Syllabus</a:t>
            </a:r>
            <a:endParaRPr lang="en-US" sz="12600" dirty="0">
              <a:solidFill>
                <a:schemeClr val="tx2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870200"/>
            <a:ext cx="6959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a survey course and it will not turn you into an IT professional in 4 months. </a:t>
            </a:r>
          </a:p>
          <a:p>
            <a:endParaRPr lang="en-US" dirty="0" smtClean="0"/>
          </a:p>
          <a:p>
            <a:r>
              <a:rPr lang="en-US" dirty="0" smtClean="0"/>
              <a:t>Nobody is a true expert in all of these topics, including me. Share your knowledge and experience with the class. </a:t>
            </a:r>
          </a:p>
          <a:p>
            <a:endParaRPr lang="en-US" dirty="0" smtClean="0"/>
          </a:p>
          <a:p>
            <a:r>
              <a:rPr lang="en-US" dirty="0" smtClean="0"/>
              <a:t>Assignments will start out very prescriptive at first, but become less so over time.</a:t>
            </a:r>
          </a:p>
          <a:p>
            <a:endParaRPr lang="en-US" dirty="0" smtClean="0"/>
          </a:p>
          <a:p>
            <a:r>
              <a:rPr lang="en-US" dirty="0" smtClean="0"/>
              <a:t>I want this course to challenge you.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new course and we are all beta testers. I appreciate your feedback. </a:t>
            </a:r>
          </a:p>
          <a:p>
            <a:endParaRPr lang="en-US" dirty="0" smtClean="0"/>
          </a:p>
          <a:p>
            <a:r>
              <a:rPr lang="en-US" dirty="0" smtClean="0"/>
              <a:t>Syllabus is subject to change based on how much material we get through.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216" y="4403838"/>
            <a:ext cx="2421584" cy="24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Definition: “A </a:t>
            </a:r>
            <a:r>
              <a:rPr lang="en-US" sz="2800" dirty="0"/>
              <a:t>component of </a:t>
            </a:r>
            <a:r>
              <a:rPr lang="en-US" sz="2800" dirty="0" smtClean="0"/>
              <a:t>software configuration</a:t>
            </a:r>
            <a:r>
              <a:rPr lang="en-US" sz="2800" dirty="0"/>
              <a:t> management, version control, also known </a:t>
            </a:r>
            <a:r>
              <a:rPr lang="en-US" sz="2800" dirty="0" smtClean="0"/>
              <a:t>as revision</a:t>
            </a:r>
            <a:r>
              <a:rPr lang="en-US" sz="2800" dirty="0"/>
              <a:t> </a:t>
            </a:r>
            <a:r>
              <a:rPr lang="en-US" sz="2800" dirty="0" smtClean="0"/>
              <a:t>control</a:t>
            </a:r>
            <a:r>
              <a:rPr lang="en-US" sz="2800" dirty="0"/>
              <a:t> </a:t>
            </a:r>
            <a:r>
              <a:rPr lang="en-US" sz="2800" dirty="0" smtClean="0"/>
              <a:t> or</a:t>
            </a:r>
            <a:r>
              <a:rPr lang="en-US" sz="2800" dirty="0"/>
              <a:t> source control, is the </a:t>
            </a:r>
            <a:r>
              <a:rPr lang="en-US" sz="2800" dirty="0" smtClean="0"/>
              <a:t>management of </a:t>
            </a:r>
            <a:r>
              <a:rPr lang="en-US" sz="2800" dirty="0"/>
              <a:t>changes to documents, computer programs, large web sites, and other collections of information</a:t>
            </a:r>
            <a:r>
              <a:rPr lang="en-US" sz="2800" dirty="0" smtClean="0"/>
              <a:t>.” – </a:t>
            </a:r>
            <a:r>
              <a:rPr lang="en-US" sz="2800" i="1" dirty="0" smtClean="0"/>
              <a:t>Wikipedia</a:t>
            </a:r>
          </a:p>
          <a:p>
            <a:endParaRPr lang="en-US" sz="2800" i="1" dirty="0"/>
          </a:p>
          <a:p>
            <a:r>
              <a:rPr lang="en-US" sz="2800" dirty="0" smtClean="0"/>
              <a:t>In our world, source control is simply a database that stores all the changes made to a set of text files.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644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615" r="13615"/>
          <a:stretch/>
        </p:blipFill>
        <p:spPr>
          <a:xfrm>
            <a:off x="7101960" y="4582897"/>
            <a:ext cx="2041828" cy="1354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17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 use source control systems to:</a:t>
            </a:r>
          </a:p>
          <a:p>
            <a:pPr lvl="1"/>
            <a:r>
              <a:rPr lang="en-US" sz="2000" dirty="0" smtClean="0"/>
              <a:t>Store and track changes in software source code and application configurations (or most any sort of text-based artifact)</a:t>
            </a:r>
          </a:p>
          <a:p>
            <a:pPr lvl="1"/>
            <a:r>
              <a:rPr lang="en-US" sz="2000" dirty="0" smtClean="0"/>
              <a:t>Maintain different releases of software code</a:t>
            </a:r>
          </a:p>
          <a:p>
            <a:pPr lvl="1"/>
            <a:r>
              <a:rPr lang="en-US" sz="2000" dirty="0" smtClean="0"/>
              <a:t>Test different versions of software</a:t>
            </a:r>
          </a:p>
          <a:p>
            <a:pPr lvl="1"/>
            <a:r>
              <a:rPr lang="en-US" sz="2000" dirty="0" smtClean="0"/>
              <a:t>Effectively collaborate as a team on a single set of artifacts</a:t>
            </a:r>
          </a:p>
          <a:p>
            <a:r>
              <a:rPr lang="en-US" sz="2400" dirty="0" smtClean="0"/>
              <a:t>First systems was SCCS, written in 1972 by </a:t>
            </a:r>
            <a:r>
              <a:rPr lang="en-US" sz="2400" dirty="0" err="1" smtClean="0"/>
              <a:t>Rochkind</a:t>
            </a:r>
            <a:r>
              <a:rPr lang="en-US" sz="2400" dirty="0" smtClean="0"/>
              <a:t> at Bell Labs</a:t>
            </a:r>
          </a:p>
          <a:p>
            <a:r>
              <a:rPr lang="en-US" sz="2400" dirty="0" smtClean="0"/>
              <a:t>Then came RCS, CVS, and Subversion</a:t>
            </a:r>
          </a:p>
          <a:p>
            <a:pPr lvl="1"/>
            <a:r>
              <a:rPr lang="en-US" sz="2000" dirty="0" smtClean="0"/>
              <a:t>Dozens of commercial solutions available: Perforce, </a:t>
            </a:r>
            <a:r>
              <a:rPr lang="en-US" sz="2000" dirty="0" err="1" smtClean="0"/>
              <a:t>ClearCase</a:t>
            </a:r>
            <a:r>
              <a:rPr lang="en-US" sz="2000" dirty="0" smtClean="0"/>
              <a:t>, Microsoft TFS</a:t>
            </a:r>
          </a:p>
          <a:p>
            <a:pPr lvl="1"/>
            <a:endParaRPr lang="en-US" sz="2000" dirty="0"/>
          </a:p>
          <a:p>
            <a:r>
              <a:rPr lang="en-US" sz="2800" dirty="0" smtClean="0"/>
              <a:t>Isn’t this source control stuff just for developers?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course</a:t>
            </a:r>
          </a:p>
          <a:p>
            <a:endParaRPr lang="en-US" dirty="0" smtClean="0"/>
          </a:p>
          <a:p>
            <a:r>
              <a:rPr lang="en-US" dirty="0" smtClean="0"/>
              <a:t>Review syllabus</a:t>
            </a:r>
          </a:p>
          <a:p>
            <a:endParaRPr lang="en-US" dirty="0" smtClean="0"/>
          </a:p>
          <a:p>
            <a:r>
              <a:rPr lang="en-US" dirty="0" smtClean="0"/>
              <a:t>Source control management &amp;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46" y="1733047"/>
            <a:ext cx="1946711" cy="1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of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Simple file </a:t>
            </a:r>
          </a:p>
          <a:p>
            <a:pPr marL="457200" lvl="1" indent="0">
              <a:buNone/>
            </a:pPr>
            <a:r>
              <a:rPr lang="en-US" dirty="0" smtClean="0"/>
              <a:t>versioning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RCS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74" y="1600200"/>
            <a:ext cx="4830653" cy="4126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3774" y="5726383"/>
            <a:ext cx="3711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https://</a:t>
            </a:r>
            <a:r>
              <a:rPr lang="en-US" sz="800" dirty="0" err="1" smtClean="0"/>
              <a:t>git-scm.com</a:t>
            </a:r>
            <a:r>
              <a:rPr lang="en-US" sz="800" dirty="0" smtClean="0"/>
              <a:t>/book/en/v2/Getting-Started-About-Version-Control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096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of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Team approach</a:t>
            </a:r>
            <a:endParaRPr lang="en-US" dirty="0"/>
          </a:p>
          <a:p>
            <a:pPr lvl="1"/>
            <a:r>
              <a:rPr lang="en-US" dirty="0" smtClean="0"/>
              <a:t>Everyone works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 same files</a:t>
            </a:r>
          </a:p>
          <a:p>
            <a:pPr lvl="1"/>
            <a:r>
              <a:rPr lang="en-US" dirty="0" smtClean="0"/>
              <a:t>Server = single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oint of failure</a:t>
            </a:r>
          </a:p>
          <a:p>
            <a:pPr lvl="1"/>
            <a:r>
              <a:rPr lang="en-US" dirty="0" smtClean="0"/>
              <a:t>Hard to branch</a:t>
            </a:r>
          </a:p>
          <a:p>
            <a:pPr lvl="1"/>
            <a:r>
              <a:rPr lang="en-US" dirty="0" smtClean="0"/>
              <a:t>Subversion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72" y="1785266"/>
            <a:ext cx="5176023" cy="359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72" y="5418847"/>
            <a:ext cx="3711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https://</a:t>
            </a:r>
            <a:r>
              <a:rPr lang="en-US" sz="800" dirty="0" err="1" smtClean="0"/>
              <a:t>git-scm.com</a:t>
            </a:r>
            <a:r>
              <a:rPr lang="en-US" sz="800" dirty="0" smtClean="0"/>
              <a:t>/book/en/v2/Getting-Started-About-Version-Control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703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of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Team approach</a:t>
            </a:r>
            <a:endParaRPr lang="en-US" dirty="0"/>
          </a:p>
          <a:p>
            <a:pPr lvl="1"/>
            <a:r>
              <a:rPr lang="en-US" dirty="0" smtClean="0"/>
              <a:t>Everyone works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 their </a:t>
            </a:r>
            <a:r>
              <a:rPr lang="en-US" u="sng" dirty="0" smtClean="0"/>
              <a:t>own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Easy to branch</a:t>
            </a:r>
          </a:p>
          <a:p>
            <a:pPr lvl="1"/>
            <a:r>
              <a:rPr lang="en-US" dirty="0" smtClean="0"/>
              <a:t>Need to handle merge</a:t>
            </a:r>
          </a:p>
          <a:p>
            <a:pPr marL="457200" lvl="1" indent="0">
              <a:buNone/>
            </a:pPr>
            <a:r>
              <a:rPr lang="en-US" dirty="0" smtClean="0"/>
              <a:t>conflicts</a:t>
            </a:r>
          </a:p>
          <a:p>
            <a:pPr lvl="1"/>
            <a:r>
              <a:rPr lang="en-US" dirty="0" err="1" smtClean="0"/>
              <a:t>Git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94" y="1417638"/>
            <a:ext cx="4217725" cy="5050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6100" y="6468161"/>
            <a:ext cx="3711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https://</a:t>
            </a:r>
            <a:r>
              <a:rPr lang="en-US" sz="800" dirty="0" err="1" smtClean="0"/>
              <a:t>git-scm.com</a:t>
            </a:r>
            <a:r>
              <a:rPr lang="en-US" sz="800" dirty="0" smtClean="0"/>
              <a:t>/book/en/v2/Getting-Started-About-Version-Control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760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popular distributed source control management system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Initially designed by Linus Torvalds (Linux) in 2005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Super fast patching</a:t>
            </a:r>
          </a:p>
          <a:p>
            <a:pPr lvl="1"/>
            <a:r>
              <a:rPr lang="en-US" dirty="0" smtClean="0"/>
              <a:t>Supports one developer or thousands of developers</a:t>
            </a:r>
          </a:p>
          <a:p>
            <a:pPr lvl="1"/>
            <a:r>
              <a:rPr lang="en-US" dirty="0" smtClean="0"/>
              <a:t>Designed from a file-system perspective, not a source control management perspective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51" y="274638"/>
            <a:ext cx="1390549" cy="13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file system (directory) snapshots over a period of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15" y="3099574"/>
            <a:ext cx="5575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never duplicated and changes stored as deltas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6" y="2767761"/>
            <a:ext cx="8066864" cy="3079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821" y="6126163"/>
            <a:ext cx="3147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https</a:t>
            </a:r>
            <a:r>
              <a:rPr lang="en-US" sz="800" dirty="0"/>
              <a:t>://</a:t>
            </a:r>
            <a:r>
              <a:rPr lang="en-US" sz="800" dirty="0" err="1"/>
              <a:t>git-scm.com</a:t>
            </a:r>
            <a:r>
              <a:rPr lang="en-US" sz="800" dirty="0"/>
              <a:t>/book/en/v2/Getting-Started-</a:t>
            </a:r>
            <a:r>
              <a:rPr lang="en-US" sz="800" dirty="0" err="1"/>
              <a:t>Git</a:t>
            </a:r>
            <a:r>
              <a:rPr lang="en-US" sz="800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72782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Nearly every operation is local</a:t>
            </a:r>
          </a:p>
          <a:p>
            <a:pPr lvl="1"/>
            <a:r>
              <a:rPr lang="en-US" dirty="0" smtClean="0"/>
              <a:t>You modify your local files and then “push” them up to a central server</a:t>
            </a:r>
          </a:p>
          <a:p>
            <a:pPr lvl="1"/>
            <a:r>
              <a:rPr lang="en-US" dirty="0" smtClean="0"/>
              <a:t>You can pull files down from a central server to synchronize with team members</a:t>
            </a:r>
          </a:p>
          <a:p>
            <a:pPr lvl="1"/>
            <a:r>
              <a:rPr lang="en-US" dirty="0" smtClean="0"/>
              <a:t>Constant cycle of:</a:t>
            </a:r>
          </a:p>
          <a:p>
            <a:pPr lvl="2"/>
            <a:r>
              <a:rPr lang="en-US" dirty="0" smtClean="0"/>
              <a:t>developing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committing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/>
              <a:t>pulling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rebasing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pushing</a:t>
            </a:r>
          </a:p>
          <a:p>
            <a:r>
              <a:rPr lang="en-US" dirty="0" smtClean="0"/>
              <a:t>All changes in </a:t>
            </a:r>
            <a:r>
              <a:rPr lang="en-US" dirty="0" err="1" smtClean="0"/>
              <a:t>Git</a:t>
            </a:r>
            <a:r>
              <a:rPr lang="en-US" dirty="0" smtClean="0"/>
              <a:t> are recorded with a hash</a:t>
            </a:r>
          </a:p>
          <a:p>
            <a:r>
              <a:rPr lang="en-US" dirty="0" smtClean="0"/>
              <a:t>Almost everything is additive, it’s hard to delete anything from </a:t>
            </a:r>
            <a:r>
              <a:rPr lang="en-US" dirty="0" err="1" smtClean="0"/>
              <a:t>Git</a:t>
            </a:r>
            <a:r>
              <a:rPr lang="en-US" dirty="0" smtClean="0"/>
              <a:t> by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8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in a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directory (repository) are in one of three states: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2" y="2868752"/>
            <a:ext cx="6640107" cy="3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best way to learn </a:t>
            </a:r>
            <a:r>
              <a:rPr lang="en-US" dirty="0" err="1" smtClean="0"/>
              <a:t>Git</a:t>
            </a:r>
            <a:r>
              <a:rPr lang="en-US" dirty="0" smtClean="0"/>
              <a:t> is by using the </a:t>
            </a:r>
            <a:r>
              <a:rPr lang="en-US" dirty="0" err="1" smtClean="0"/>
              <a:t>git</a:t>
            </a:r>
            <a:r>
              <a:rPr lang="en-US" dirty="0" smtClean="0"/>
              <a:t> command using a command line interface (terminal shell)</a:t>
            </a:r>
          </a:p>
          <a:p>
            <a:r>
              <a:rPr lang="en-US" dirty="0" smtClean="0"/>
              <a:t>You can also use graphical </a:t>
            </a:r>
            <a:r>
              <a:rPr lang="en-US" dirty="0" err="1" smtClean="0"/>
              <a:t>Git</a:t>
            </a:r>
            <a:r>
              <a:rPr lang="en-US" dirty="0" smtClean="0"/>
              <a:t> clients such as Source Tree</a:t>
            </a:r>
          </a:p>
          <a:p>
            <a:pPr lvl="1"/>
            <a:r>
              <a:rPr lang="en-US" dirty="0" smtClean="0"/>
              <a:t>These are very helpful when working with large teams</a:t>
            </a:r>
          </a:p>
          <a:p>
            <a:r>
              <a:rPr lang="en-US" dirty="0" smtClean="0"/>
              <a:t>Refer to </a:t>
            </a:r>
            <a:r>
              <a:rPr lang="en-US" dirty="0" err="1" smtClean="0"/>
              <a:t>Git</a:t>
            </a:r>
            <a:r>
              <a:rPr lang="en-US" dirty="0" smtClean="0"/>
              <a:t> Hands-On Guide</a:t>
            </a:r>
          </a:p>
          <a:p>
            <a:r>
              <a:rPr lang="en-US" dirty="0" smtClean="0"/>
              <a:t>Book: </a:t>
            </a:r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70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1: Set up accounts</a:t>
            </a:r>
          </a:p>
          <a:p>
            <a:r>
              <a:rPr lang="en-US" dirty="0" smtClean="0"/>
              <a:t>Read </a:t>
            </a:r>
            <a:r>
              <a:rPr lang="en-US" i="1" dirty="0"/>
              <a:t>Practice of Cloud </a:t>
            </a:r>
            <a:r>
              <a:rPr lang="en-US" i="1" dirty="0" smtClean="0"/>
              <a:t>Systems Administration </a:t>
            </a:r>
            <a:r>
              <a:rPr lang="en-US" dirty="0"/>
              <a:t>Chapter </a:t>
            </a:r>
            <a:r>
              <a:rPr lang="en-US" dirty="0" smtClean="0"/>
              <a:t>12, sections 12.1-12.6</a:t>
            </a:r>
          </a:p>
          <a:p>
            <a:r>
              <a:rPr lang="en-US" dirty="0" smtClean="0"/>
              <a:t>Read </a:t>
            </a:r>
            <a:r>
              <a:rPr lang="en-US" i="1" dirty="0" err="1" smtClean="0"/>
              <a:t>Git</a:t>
            </a:r>
            <a:r>
              <a:rPr lang="en-US" i="1" dirty="0" smtClean="0"/>
              <a:t> Hands On Guide</a:t>
            </a:r>
          </a:p>
          <a:p>
            <a:r>
              <a:rPr lang="en-US" dirty="0" smtClean="0"/>
              <a:t>Start reading </a:t>
            </a:r>
            <a:r>
              <a:rPr lang="en-US" i="1" dirty="0" smtClean="0"/>
              <a:t>Linux Hands On Guide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Your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2015 Graduate of UST GPS program with M.S. in Software Engineering </a:t>
            </a:r>
          </a:p>
          <a:p>
            <a:r>
              <a:rPr lang="en-US" sz="2800" dirty="0" smtClean="0"/>
              <a:t>20+ years in IT working mainly with Internet startups</a:t>
            </a:r>
          </a:p>
          <a:p>
            <a:r>
              <a:rPr lang="en-US" sz="2800" dirty="0" smtClean="0"/>
              <a:t>Technical co-founder of a large regional datacenter and managed hosting company</a:t>
            </a:r>
          </a:p>
          <a:p>
            <a:r>
              <a:rPr lang="en-US" sz="2800" dirty="0" smtClean="0"/>
              <a:t>AWS Certified Solutions Architect &amp; Developer</a:t>
            </a:r>
          </a:p>
          <a:p>
            <a:r>
              <a:rPr lang="en-US" sz="2800" dirty="0" smtClean="0"/>
              <a:t>Hobbies include underwater photography, cycling, and analog music synthesizers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10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Topics this semester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2" y="1497022"/>
            <a:ext cx="3657600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4343232"/>
            <a:ext cx="4146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Deploy and manage software using some of the same techniques developers use to build software.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-2540" b="38140"/>
          <a:stretch/>
        </p:blipFill>
        <p:spPr>
          <a:xfrm>
            <a:off x="4900662" y="1408176"/>
            <a:ext cx="3897154" cy="25272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0662" y="4334371"/>
            <a:ext cx="414621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Infrastructure and applications made available via the Internet as a utility service.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1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mean by “infrastructure”?</a:t>
            </a:r>
          </a:p>
          <a:p>
            <a:pPr lvl="1"/>
            <a:r>
              <a:rPr lang="en-US" dirty="0" smtClean="0"/>
              <a:t>IT infrastructure provides all the necessary hardware and software components necessary to deliver a service.</a:t>
            </a:r>
          </a:p>
          <a:p>
            <a:pPr lvl="1"/>
            <a:r>
              <a:rPr lang="en-US" dirty="0" smtClean="0"/>
              <a:t>Almost every software application consumes some amount computation power, data storage, and network bandwidth.</a:t>
            </a:r>
          </a:p>
          <a:p>
            <a:pPr lvl="1"/>
            <a:r>
              <a:rPr lang="en-US" dirty="0" smtClean="0"/>
              <a:t>We usually don’t think about infrastructure… until it fails.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9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Service Stack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1869761"/>
            <a:ext cx="7036736" cy="4029718"/>
            <a:chOff x="735891" y="2415781"/>
            <a:chExt cx="7036736" cy="4029718"/>
          </a:xfrm>
        </p:grpSpPr>
        <p:sp>
          <p:nvSpPr>
            <p:cNvPr id="5" name="Rectangle 4"/>
            <p:cNvSpPr/>
            <p:nvPr/>
          </p:nvSpPr>
          <p:spPr>
            <a:xfrm>
              <a:off x="735891" y="5757029"/>
              <a:ext cx="7036735" cy="68847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center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5892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1635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9284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5892" y="3260477"/>
              <a:ext cx="7036734" cy="688470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Servers (Web/Database/Messaging)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2415781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System/ Virtual Instance/ Container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05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in this course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1869761"/>
            <a:ext cx="7036736" cy="4029718"/>
            <a:chOff x="735891" y="2415781"/>
            <a:chExt cx="7036736" cy="4029718"/>
          </a:xfrm>
        </p:grpSpPr>
        <p:sp>
          <p:nvSpPr>
            <p:cNvPr id="5" name="Rectangle 4"/>
            <p:cNvSpPr/>
            <p:nvPr/>
          </p:nvSpPr>
          <p:spPr>
            <a:xfrm>
              <a:off x="735891" y="5757029"/>
              <a:ext cx="7036735" cy="68847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center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5892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1635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9284" y="4924203"/>
              <a:ext cx="224334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5892" y="3260477"/>
              <a:ext cx="7036734" cy="688470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Servers (Web/Database/Messaging)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2415781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System/ Virtual Instance/ Container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7216" y="3193080"/>
            <a:ext cx="7774552" cy="2207855"/>
          </a:xfrm>
          <a:prstGeom prst="rect">
            <a:avLst/>
          </a:prstGeom>
          <a:noFill/>
          <a:ln w="28575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034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way IT organizations are acquiring, provisioning, and maintaining infrastructure is rapidly changing.</a:t>
            </a:r>
          </a:p>
          <a:p>
            <a:endParaRPr lang="en-US" dirty="0"/>
          </a:p>
          <a:p>
            <a:r>
              <a:rPr lang="en-US" dirty="0" smtClean="0"/>
              <a:t>IT Infrastructure needs to be as agile and flexible as modern software applications.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28" y="4403686"/>
            <a:ext cx="4550872" cy="2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is being driven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Commoditization of compute/storage/network</a:t>
            </a:r>
          </a:p>
          <a:p>
            <a:r>
              <a:rPr lang="en-US" dirty="0" smtClean="0"/>
              <a:t>Widespread adopt of virtualization</a:t>
            </a:r>
          </a:p>
          <a:p>
            <a:r>
              <a:rPr lang="en-US" dirty="0" smtClean="0"/>
              <a:t>Cloud computing business models</a:t>
            </a:r>
          </a:p>
          <a:p>
            <a:r>
              <a:rPr lang="en-US" dirty="0" smtClean="0"/>
              <a:t>Scale-out application architecture </a:t>
            </a:r>
          </a:p>
          <a:p>
            <a:r>
              <a:rPr lang="en-US" dirty="0" smtClean="0"/>
              <a:t>Agile and LEAN practices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82" y="4534410"/>
            <a:ext cx="3397306" cy="20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1094</Words>
  <Application>Microsoft Macintosh PowerPoint</Application>
  <PresentationFormat>On-screen Show (4:3)</PresentationFormat>
  <Paragraphs>204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DevOps &amp; Cloud Infrastructure SEIS 665 Week 1</vt:lpstr>
      <vt:lpstr>Agenda</vt:lpstr>
      <vt:lpstr>About Your Instructor</vt:lpstr>
      <vt:lpstr>Class Topics this semester</vt:lpstr>
      <vt:lpstr>Infrastructure</vt:lpstr>
      <vt:lpstr>IT Service Stack</vt:lpstr>
      <vt:lpstr>Our focus in this course</vt:lpstr>
      <vt:lpstr>Change in IT Infrastructure</vt:lpstr>
      <vt:lpstr>Change is being driven by…</vt:lpstr>
      <vt:lpstr>The traditional way of building servers</vt:lpstr>
      <vt:lpstr>The traditional way</vt:lpstr>
      <vt:lpstr>The new way</vt:lpstr>
      <vt:lpstr>Cloud Infrastructure</vt:lpstr>
      <vt:lpstr>Topics this semester</vt:lpstr>
      <vt:lpstr>PowerPoint Presentation</vt:lpstr>
      <vt:lpstr>Syllabus Notes</vt:lpstr>
      <vt:lpstr>Course caveats</vt:lpstr>
      <vt:lpstr>Source Control Management</vt:lpstr>
      <vt:lpstr>Source Control Management</vt:lpstr>
      <vt:lpstr>Types of source control</vt:lpstr>
      <vt:lpstr>Types of source control</vt:lpstr>
      <vt:lpstr>Types of source control</vt:lpstr>
      <vt:lpstr>Git</vt:lpstr>
      <vt:lpstr>How Git Works</vt:lpstr>
      <vt:lpstr>How Git Works</vt:lpstr>
      <vt:lpstr>How Git Works</vt:lpstr>
      <vt:lpstr>How Git works</vt:lpstr>
      <vt:lpstr>Git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59</cp:revision>
  <dcterms:created xsi:type="dcterms:W3CDTF">2016-03-17T15:27:29Z</dcterms:created>
  <dcterms:modified xsi:type="dcterms:W3CDTF">2016-08-13T21:02:14Z</dcterms:modified>
</cp:coreProperties>
</file>