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8" r:id="rId6"/>
    <p:sldId id="269" r:id="rId7"/>
    <p:sldId id="262" r:id="rId8"/>
    <p:sldId id="263" r:id="rId9"/>
    <p:sldId id="264" r:id="rId10"/>
    <p:sldId id="265" r:id="rId11"/>
    <p:sldId id="266" r:id="rId12"/>
    <p:sldId id="271" r:id="rId13"/>
    <p:sldId id="270" r:id="rId14"/>
    <p:sldId id="273" r:id="rId15"/>
    <p:sldId id="275" r:id="rId16"/>
    <p:sldId id="276" r:id="rId17"/>
    <p:sldId id="272" r:id="rId18"/>
    <p:sldId id="274" r:id="rId19"/>
    <p:sldId id="277" r:id="rId20"/>
    <p:sldId id="286" r:id="rId21"/>
    <p:sldId id="281" r:id="rId22"/>
    <p:sldId id="282" r:id="rId23"/>
    <p:sldId id="284" r:id="rId24"/>
    <p:sldId id="278" r:id="rId25"/>
    <p:sldId id="280" r:id="rId26"/>
    <p:sldId id="279" r:id="rId27"/>
    <p:sldId id="283" r:id="rId28"/>
    <p:sldId id="285" r:id="rId29"/>
    <p:sldId id="267" r:id="rId30"/>
    <p:sldId id="287" r:id="rId31"/>
    <p:sldId id="291" r:id="rId32"/>
    <p:sldId id="292" r:id="rId33"/>
    <p:sldId id="293" r:id="rId34"/>
    <p:sldId id="294" r:id="rId35"/>
    <p:sldId id="288" r:id="rId36"/>
    <p:sldId id="289" r:id="rId37"/>
    <p:sldId id="290" r:id="rId38"/>
    <p:sldId id="259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104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6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4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8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2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1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2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4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9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9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4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92B2E-871F-DF41-938B-F17F540EA4B5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prstClr val="black"/>
                </a:solidFill>
              </a:rPr>
              <a:t>DevOps</a:t>
            </a:r>
            <a:r>
              <a:rPr lang="en-US" sz="3600" dirty="0">
                <a:solidFill>
                  <a:prstClr val="black"/>
                </a:solidFill>
              </a:rPr>
              <a:t> &amp; Cloud Infrastructure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SEIS </a:t>
            </a:r>
            <a:r>
              <a:rPr lang="en-US" sz="3600" dirty="0" smtClean="0">
                <a:solidFill>
                  <a:prstClr val="black"/>
                </a:solidFill>
              </a:rPr>
              <a:t>665</a:t>
            </a:r>
            <a:r>
              <a:rPr lang="en-US" sz="3600" dirty="0">
                <a:solidFill>
                  <a:prstClr val="black"/>
                </a:solidFill>
              </a:rPr>
              <a:t/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Week </a:t>
            </a:r>
            <a:r>
              <a:rPr lang="en-US" sz="3600" dirty="0" smtClean="0">
                <a:solidFill>
                  <a:prstClr val="black"/>
                </a:solidFill>
              </a:rPr>
              <a:t>5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020" y="3779029"/>
            <a:ext cx="2892033" cy="295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Scalable content repository</a:t>
            </a:r>
          </a:p>
          <a:p>
            <a:pPr lvl="1"/>
            <a:r>
              <a:rPr lang="en-US" dirty="0" smtClean="0"/>
              <a:t>Deploying website files across scalable set of deployed EC2 instances</a:t>
            </a:r>
          </a:p>
          <a:p>
            <a:pPr lvl="1"/>
            <a:r>
              <a:rPr lang="en-US" dirty="0" smtClean="0"/>
              <a:t>Sharing home directories across instances</a:t>
            </a:r>
          </a:p>
          <a:p>
            <a:pPr lvl="1"/>
            <a:r>
              <a:rPr lang="en-US" dirty="0" smtClean="0"/>
              <a:t>Native file system interaction with OS and applications</a:t>
            </a:r>
          </a:p>
          <a:p>
            <a:pPr lvl="1"/>
            <a:r>
              <a:rPr lang="en-US" dirty="0" smtClean="0"/>
              <a:t>AWS managed infrastructure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73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Private Cloud (VPC)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74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VPC is a logically isolated virtual network within a region that is used to partition resources</a:t>
            </a:r>
          </a:p>
          <a:p>
            <a:endParaRPr lang="en-US" dirty="0" smtClean="0"/>
          </a:p>
          <a:p>
            <a:r>
              <a:rPr lang="en-US" dirty="0" smtClean="0"/>
              <a:t>It’s like a private cloud-based data center</a:t>
            </a:r>
          </a:p>
          <a:p>
            <a:endParaRPr lang="en-US" dirty="0" smtClean="0"/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Allow you to build secure application architectures</a:t>
            </a:r>
          </a:p>
          <a:p>
            <a:pPr lvl="1"/>
            <a:r>
              <a:rPr lang="en-US" dirty="0" smtClean="0"/>
              <a:t>Securely partition applications and organizations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VPCs are hard to understand at first, but are critically important to working with AWS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922" y="274638"/>
            <a:ext cx="1102734" cy="110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88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Example use case: public webservers with backend database servers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46" y="2423137"/>
            <a:ext cx="5693822" cy="413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29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69522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region may contain multiple VPCs</a:t>
            </a:r>
          </a:p>
          <a:p>
            <a:endParaRPr lang="en-US" sz="2800" dirty="0" smtClean="0"/>
          </a:p>
          <a:p>
            <a:r>
              <a:rPr lang="en-US" sz="2800" dirty="0" smtClean="0"/>
              <a:t>Each VPC has its own privately-routable network.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422" y="1600200"/>
            <a:ext cx="38989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52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2674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VPC network is partitioned into one or more subnets.</a:t>
            </a:r>
          </a:p>
          <a:p>
            <a:endParaRPr lang="en-US" dirty="0" smtClean="0"/>
          </a:p>
          <a:p>
            <a:r>
              <a:rPr lang="en-US" dirty="0" smtClean="0"/>
              <a:t>Each subnet is associated with one AZ.</a:t>
            </a:r>
          </a:p>
          <a:p>
            <a:endParaRPr lang="en-US" dirty="0" smtClean="0"/>
          </a:p>
          <a:p>
            <a:r>
              <a:rPr lang="en-US" dirty="0" smtClean="0"/>
              <a:t>Each subnet is associated with one route table.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27" y="1600200"/>
            <a:ext cx="4764097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71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IP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Every EC2 instance has a private IP address, automatically assigned based on the subnet</a:t>
            </a:r>
          </a:p>
          <a:p>
            <a:endParaRPr lang="en-US" dirty="0" smtClean="0"/>
          </a:p>
          <a:p>
            <a:r>
              <a:rPr lang="en-US" dirty="0" smtClean="0"/>
              <a:t>Some instances may have a dynamically assigned public IP address based on subnet setting</a:t>
            </a:r>
          </a:p>
          <a:p>
            <a:endParaRPr lang="en-US" dirty="0" smtClean="0"/>
          </a:p>
          <a:p>
            <a:r>
              <a:rPr lang="en-US" dirty="0" smtClean="0"/>
              <a:t>Dynamically assigned public IP addresses are pulled from a general pool and change every time an instance starts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68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 elastic IP is a permanent public IP address that is associated with an instance.</a:t>
            </a:r>
          </a:p>
          <a:p>
            <a:pPr lvl="1"/>
            <a:r>
              <a:rPr lang="en-US" dirty="0" smtClean="0"/>
              <a:t>IP address doesn’t change when the instance is restarted.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AWS user can provision elastic IP addresses and assign the addresses to instances as needed</a:t>
            </a:r>
          </a:p>
          <a:p>
            <a:pPr lvl="1"/>
            <a:r>
              <a:rPr lang="en-US" dirty="0" smtClean="0"/>
              <a:t>Small monthly fee for each IP address (even if not associated with instance)</a:t>
            </a:r>
          </a:p>
        </p:txBody>
      </p:sp>
    </p:spTree>
    <p:extLst>
      <p:ext uri="{BB962C8B-B14F-4D97-AF65-F5344CB8AC3E}">
        <p14:creationId xmlns:p14="http://schemas.microsoft.com/office/powerpoint/2010/main" val="739478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0083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To access the Internet directly an instance </a:t>
            </a:r>
            <a:r>
              <a:rPr lang="en-US" sz="2800" u="sng" dirty="0" smtClean="0"/>
              <a:t>must</a:t>
            </a:r>
            <a:r>
              <a:rPr lang="en-US" sz="2800" dirty="0" smtClean="0"/>
              <a:t> have a public IP address and be on a subnet that routes through an Internet Gateway.</a:t>
            </a:r>
          </a:p>
          <a:p>
            <a:endParaRPr lang="en-US" sz="2800" dirty="0" smtClean="0"/>
          </a:p>
          <a:p>
            <a:r>
              <a:rPr lang="en-US" sz="2800" dirty="0" smtClean="0"/>
              <a:t>Only one IG allowed per VPC.</a:t>
            </a:r>
          </a:p>
          <a:p>
            <a:endParaRPr lang="en-US" sz="2800" dirty="0" smtClean="0"/>
          </a:p>
          <a:p>
            <a:r>
              <a:rPr lang="en-US" sz="2800" dirty="0" smtClean="0"/>
              <a:t>No extra fee for an IG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77" y="2021442"/>
            <a:ext cx="4991341" cy="410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80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 Gateway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9544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NAT Gateway allows an instance on a private subnet to communicate with the Internet.</a:t>
            </a:r>
          </a:p>
          <a:p>
            <a:endParaRPr lang="en-US" sz="2400" dirty="0"/>
          </a:p>
          <a:p>
            <a:r>
              <a:rPr lang="en-US" sz="2400" dirty="0" smtClean="0"/>
              <a:t>Hourly fee for a NAT (it’s basically an EC2 instance)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201" y="1600200"/>
            <a:ext cx="5023076" cy="43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98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Private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0650" cy="16392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VPG securely connects a VPC to a corporate network.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11" y="2228769"/>
            <a:ext cx="7244767" cy="411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7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EC2</a:t>
            </a:r>
          </a:p>
          <a:p>
            <a:pPr lvl="1"/>
            <a:r>
              <a:rPr lang="en-US" dirty="0" smtClean="0"/>
              <a:t>Elastic Load Balancing</a:t>
            </a:r>
          </a:p>
          <a:p>
            <a:pPr lvl="1"/>
            <a:r>
              <a:rPr lang="en-US" dirty="0" smtClean="0"/>
              <a:t>Placement Groups</a:t>
            </a:r>
          </a:p>
          <a:p>
            <a:pPr lvl="1"/>
            <a:r>
              <a:rPr lang="en-US" dirty="0" smtClean="0"/>
              <a:t>EFS</a:t>
            </a:r>
          </a:p>
          <a:p>
            <a:r>
              <a:rPr lang="en-US" dirty="0" smtClean="0"/>
              <a:t>VPC</a:t>
            </a:r>
          </a:p>
          <a:p>
            <a:pPr lvl="1"/>
            <a:r>
              <a:rPr lang="en-US" dirty="0" smtClean="0"/>
              <a:t>Bastion hosts</a:t>
            </a:r>
          </a:p>
          <a:p>
            <a:pPr lvl="1"/>
            <a:r>
              <a:rPr lang="en-US" dirty="0" err="1" smtClean="0"/>
              <a:t>NATing</a:t>
            </a:r>
            <a:endParaRPr lang="en-US" dirty="0" smtClean="0"/>
          </a:p>
          <a:p>
            <a:r>
              <a:rPr lang="en-US" dirty="0" smtClean="0"/>
              <a:t>RDS</a:t>
            </a:r>
          </a:p>
          <a:p>
            <a:r>
              <a:rPr lang="en-US" dirty="0" err="1" smtClean="0"/>
              <a:t>DynamoDB</a:t>
            </a:r>
            <a:r>
              <a:rPr lang="en-US" dirty="0" smtClean="0"/>
              <a:t>, Redshift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6232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Direct 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87871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Dedicated physical network connection between enterprise and AWS network</a:t>
            </a:r>
          </a:p>
          <a:p>
            <a:endParaRPr lang="en-US" sz="2800" dirty="0" smtClean="0"/>
          </a:p>
          <a:p>
            <a:r>
              <a:rPr lang="en-US" sz="2800" dirty="0" smtClean="0"/>
              <a:t>Network equipment co-located at meet-me room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504" y="1417638"/>
            <a:ext cx="3554960" cy="514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98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ACLs define rules to filter network traffic to and from subnets</a:t>
            </a:r>
          </a:p>
          <a:p>
            <a:pPr lvl="1"/>
            <a:r>
              <a:rPr lang="en-US" dirty="0" smtClean="0"/>
              <a:t>It’s like a firewall for subnets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Filters traffic outside of subnet and before security groups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Rules are </a:t>
            </a:r>
            <a:r>
              <a:rPr lang="en-US" u="sng" dirty="0" smtClean="0"/>
              <a:t>stateless</a:t>
            </a:r>
            <a:r>
              <a:rPr lang="en-US" dirty="0" smtClean="0"/>
              <a:t>, meaning ingress and egress rules must be explicitly defined.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Default rule is all ingress/egress data allowed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New rules start by denying all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2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Lists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21" y="1277612"/>
            <a:ext cx="4927430" cy="525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76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Tenancy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VPCs can support three different tenancy options:</a:t>
            </a:r>
          </a:p>
          <a:p>
            <a:pPr lvl="1"/>
            <a:r>
              <a:rPr lang="en-US" dirty="0" smtClean="0"/>
              <a:t>Default: instances run on shared hardware</a:t>
            </a:r>
          </a:p>
          <a:p>
            <a:pPr lvl="1"/>
            <a:r>
              <a:rPr lang="en-US" dirty="0" smtClean="0"/>
              <a:t>Dedicated: instances run on single-tenant hardware</a:t>
            </a:r>
          </a:p>
          <a:p>
            <a:pPr lvl="1"/>
            <a:r>
              <a:rPr lang="en-US" dirty="0" smtClean="0"/>
              <a:t>Host: an instance runs on a dedicated host (bare-metal)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Single tenant options help meet certain regulatory requirements, but at a much higher cost.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79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Peering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754385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It’s possible to route traffic between VPCs</a:t>
            </a:r>
          </a:p>
          <a:p>
            <a:endParaRPr lang="en-US" sz="2400" dirty="0" smtClean="0"/>
          </a:p>
          <a:p>
            <a:r>
              <a:rPr lang="en-US" sz="2400" dirty="0" smtClean="0"/>
              <a:t>Traffic routing cannot be transitive (VPC C cannot communicate with VPC F</a:t>
            </a:r>
          </a:p>
          <a:p>
            <a:endParaRPr lang="en-US" sz="2400" dirty="0" smtClean="0"/>
          </a:p>
          <a:p>
            <a:r>
              <a:rPr lang="en-US" sz="2400" dirty="0" smtClean="0"/>
              <a:t>A star topology is the recommended peering strategy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1600200"/>
            <a:ext cx="4368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91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Bastion 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10119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Bastion host is an instance in a public subnet that is used to proxy secure communications to an instance on a private subnet.</a:t>
            </a:r>
          </a:p>
          <a:p>
            <a:endParaRPr lang="en-US" sz="2400" dirty="0" smtClean="0"/>
          </a:p>
          <a:p>
            <a:r>
              <a:rPr lang="en-US" sz="2400" dirty="0" smtClean="0"/>
              <a:t>Not an AWS service, just a special type of configuration.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430" y="2125105"/>
            <a:ext cx="5158771" cy="374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38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74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Your account has a default VPC setup in each AWS region</a:t>
            </a:r>
          </a:p>
          <a:p>
            <a:endParaRPr lang="en-US" dirty="0" smtClean="0"/>
          </a:p>
          <a:p>
            <a:r>
              <a:rPr lang="en-US" dirty="0" smtClean="0"/>
              <a:t>The default VPC has an Internet Gateway and all subnets will route public traffic through it.</a:t>
            </a:r>
          </a:p>
          <a:p>
            <a:endParaRPr lang="en-US" dirty="0" smtClean="0"/>
          </a:p>
          <a:p>
            <a:r>
              <a:rPr lang="en-US" dirty="0" smtClean="0"/>
              <a:t>All subnets will dynamically assign public IPs to new instances.</a:t>
            </a:r>
          </a:p>
          <a:p>
            <a:endParaRPr lang="en-US" dirty="0" smtClean="0"/>
          </a:p>
          <a:p>
            <a:r>
              <a:rPr lang="en-US" dirty="0" smtClean="0"/>
              <a:t>Default VPC is great for learning AWS, but may not be appropriate for production.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17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Create a new VPC</a:t>
            </a:r>
          </a:p>
          <a:p>
            <a:pPr lvl="1"/>
            <a:r>
              <a:rPr lang="en-US" sz="2000" dirty="0" smtClean="0"/>
              <a:t>Name: </a:t>
            </a:r>
            <a:r>
              <a:rPr lang="en-US" sz="2000" dirty="0" err="1" smtClean="0"/>
              <a:t>classvpc</a:t>
            </a:r>
            <a:endParaRPr lang="en-US" sz="2000" dirty="0" smtClean="0"/>
          </a:p>
          <a:p>
            <a:pPr lvl="1"/>
            <a:r>
              <a:rPr lang="en-US" sz="2000" dirty="0" smtClean="0"/>
              <a:t>CIDR block: 10.0.0.0/18</a:t>
            </a:r>
          </a:p>
          <a:p>
            <a:r>
              <a:rPr lang="en-US" sz="2000" dirty="0" smtClean="0"/>
              <a:t>Create two subnets in VPC on separate AZs</a:t>
            </a:r>
          </a:p>
          <a:p>
            <a:pPr lvl="1"/>
            <a:r>
              <a:rPr lang="en-US" sz="2000" dirty="0" smtClean="0"/>
              <a:t>Public subnet</a:t>
            </a:r>
          </a:p>
          <a:p>
            <a:pPr lvl="2"/>
            <a:r>
              <a:rPr lang="en-US" sz="2000" dirty="0" smtClean="0"/>
              <a:t>Name: class-public</a:t>
            </a:r>
          </a:p>
          <a:p>
            <a:pPr lvl="2"/>
            <a:r>
              <a:rPr lang="en-US" sz="2000" dirty="0" smtClean="0"/>
              <a:t>AZ: us-east-1a</a:t>
            </a:r>
          </a:p>
          <a:p>
            <a:pPr lvl="2"/>
            <a:r>
              <a:rPr lang="en-US" sz="2000" dirty="0" smtClean="0"/>
              <a:t>CIDR block: 10.0.1.0/24</a:t>
            </a:r>
          </a:p>
          <a:p>
            <a:pPr lvl="1"/>
            <a:r>
              <a:rPr lang="en-US" sz="2000" dirty="0" smtClean="0"/>
              <a:t>Private subnet</a:t>
            </a:r>
          </a:p>
          <a:p>
            <a:pPr lvl="2"/>
            <a:r>
              <a:rPr lang="en-US" sz="2000" dirty="0" smtClean="0"/>
              <a:t>Name: class-private</a:t>
            </a:r>
          </a:p>
          <a:p>
            <a:pPr lvl="2"/>
            <a:r>
              <a:rPr lang="en-US" sz="2000" dirty="0" smtClean="0"/>
              <a:t>AZ: us-east-1b</a:t>
            </a:r>
          </a:p>
          <a:p>
            <a:pPr lvl="2"/>
            <a:r>
              <a:rPr lang="en-US" sz="2000" dirty="0" smtClean="0"/>
              <a:t>CIDR block: 10.0.2.0/24</a:t>
            </a:r>
          </a:p>
          <a:p>
            <a:r>
              <a:rPr lang="en-US" sz="2000" dirty="0" smtClean="0"/>
              <a:t>Review main route table for VPC and current subnet association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43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Add Internet Gateway to VPC</a:t>
            </a:r>
          </a:p>
          <a:p>
            <a:pPr lvl="1"/>
            <a:r>
              <a:rPr lang="en-US" dirty="0" smtClean="0"/>
              <a:t>Name: class-IG</a:t>
            </a:r>
          </a:p>
          <a:p>
            <a:pPr lvl="1"/>
            <a:r>
              <a:rPr lang="en-US" dirty="0" smtClean="0"/>
              <a:t>Attach to new VPC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Launch one instance into each subnet</a:t>
            </a:r>
          </a:p>
          <a:p>
            <a:endParaRPr lang="en-US" dirty="0" smtClean="0"/>
          </a:p>
          <a:p>
            <a:r>
              <a:rPr lang="en-US" dirty="0" smtClean="0"/>
              <a:t>Configure routing tables for public and private subnets</a:t>
            </a:r>
          </a:p>
          <a:p>
            <a:pPr lvl="1"/>
            <a:r>
              <a:rPr lang="en-US" dirty="0" smtClean="0"/>
              <a:t>Public routing table routes through IG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Setup a NAT in the public subnet</a:t>
            </a:r>
          </a:p>
          <a:p>
            <a:pPr lvl="1"/>
            <a:r>
              <a:rPr lang="en-US" dirty="0" smtClean="0"/>
              <a:t>Modify private subnet route table to route through NAT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Terminal into public and private servers to verify access</a:t>
            </a:r>
          </a:p>
        </p:txBody>
      </p:sp>
    </p:spTree>
    <p:extLst>
      <p:ext uri="{BB962C8B-B14F-4D97-AF65-F5344CB8AC3E}">
        <p14:creationId xmlns:p14="http://schemas.microsoft.com/office/powerpoint/2010/main" val="1641155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 Service (RDS)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Managed database service supporting traditional relational databases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179" y="1417638"/>
            <a:ext cx="901621" cy="9016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492" y="2879202"/>
            <a:ext cx="3667320" cy="1714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193" y="3187658"/>
            <a:ext cx="3494607" cy="311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0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Load Balancing (ELB)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managed load balancer for EC2 instances</a:t>
            </a:r>
          </a:p>
          <a:p>
            <a:endParaRPr lang="en-US" dirty="0" smtClean="0"/>
          </a:p>
          <a:p>
            <a:r>
              <a:rPr lang="en-US" dirty="0" smtClean="0"/>
              <a:t>Provides an endpoint for external users and redirects incoming requests to instances</a:t>
            </a:r>
          </a:p>
          <a:p>
            <a:endParaRPr lang="en-US" dirty="0" smtClean="0"/>
          </a:p>
          <a:p>
            <a:r>
              <a:rPr lang="en-US" dirty="0" smtClean="0"/>
              <a:t>Monitors health of instances and routes requests to healthy instances</a:t>
            </a:r>
          </a:p>
          <a:p>
            <a:endParaRPr lang="en-US" dirty="0" smtClean="0"/>
          </a:p>
          <a:p>
            <a:r>
              <a:rPr lang="en-US" dirty="0" smtClean="0"/>
              <a:t>Load balancing algorithms:</a:t>
            </a:r>
          </a:p>
          <a:p>
            <a:pPr lvl="1"/>
            <a:r>
              <a:rPr lang="en-US" dirty="0" smtClean="0"/>
              <a:t>Round-robin for TCP requests</a:t>
            </a:r>
          </a:p>
          <a:p>
            <a:pPr lvl="1"/>
            <a:r>
              <a:rPr lang="en-US" dirty="0" smtClean="0"/>
              <a:t>Least Outstanding Requests for HTTP/HTTPS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941" y="998844"/>
            <a:ext cx="837588" cy="83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45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Supported databases:</a:t>
            </a:r>
          </a:p>
          <a:p>
            <a:pPr lvl="1"/>
            <a:r>
              <a:rPr lang="en-US" dirty="0" smtClean="0"/>
              <a:t>MySQL</a:t>
            </a:r>
          </a:p>
          <a:p>
            <a:pPr lvl="1"/>
            <a:r>
              <a:rPr lang="en-US" dirty="0" err="1" smtClean="0"/>
              <a:t>MariaDB</a:t>
            </a:r>
            <a:r>
              <a:rPr lang="en-US" dirty="0" smtClean="0"/>
              <a:t> (MySQL fork)</a:t>
            </a:r>
          </a:p>
          <a:p>
            <a:pPr lvl="1"/>
            <a:r>
              <a:rPr lang="en-US" dirty="0" smtClean="0"/>
              <a:t>Microsoft SQL Server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err="1" smtClean="0"/>
              <a:t>PostgreSQL</a:t>
            </a:r>
            <a:endParaRPr lang="en-US" dirty="0" smtClean="0"/>
          </a:p>
          <a:p>
            <a:pPr lvl="1"/>
            <a:r>
              <a:rPr lang="en-US" dirty="0" smtClean="0"/>
              <a:t>Aurora (designed by AWS)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RDS provides an endpoint for each database which is used by an application for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07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691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RDS supports two different database backup schemes: automated backups and snapshots.</a:t>
            </a:r>
          </a:p>
          <a:p>
            <a:endParaRPr lang="en-US" dirty="0" smtClean="0"/>
          </a:p>
          <a:p>
            <a:r>
              <a:rPr lang="en-US" dirty="0" smtClean="0"/>
              <a:t>Automated backups: RDS performs a full daily backup of the database and stores transaction logs since the backup job</a:t>
            </a:r>
          </a:p>
          <a:p>
            <a:pPr lvl="1"/>
            <a:r>
              <a:rPr lang="en-US" dirty="0" smtClean="0"/>
              <a:t>Retains backup data for 1 to 35 days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During recovery full backup is restored and then transaction logs are replayed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Backup data stored on S3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Backups occur during a specified window and the database storage I/O may be significantly reduced</a:t>
            </a:r>
          </a:p>
        </p:txBody>
      </p:sp>
    </p:spTree>
    <p:extLst>
      <p:ext uri="{BB962C8B-B14F-4D97-AF65-F5344CB8AC3E}">
        <p14:creationId xmlns:p14="http://schemas.microsoft.com/office/powerpoint/2010/main" val="3250670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996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RDS snapshots are initiated manually by the user and exist indefinitely – even after database is removed</a:t>
            </a:r>
          </a:p>
          <a:p>
            <a:pPr lvl="1"/>
            <a:r>
              <a:rPr lang="en-US" dirty="0" smtClean="0"/>
              <a:t>It’s possible to use RDS data backups to copy databases (for testing or to move)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Multi-AZ capability provides standby database instance in a separate AZ for fail-over purposes</a:t>
            </a:r>
          </a:p>
          <a:p>
            <a:pPr lvl="1"/>
            <a:r>
              <a:rPr lang="en-US" dirty="0" smtClean="0"/>
              <a:t>Writes to main database server are synchronized to the standby database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Main purpose is for greater service resiliency, it does not improve performance</a:t>
            </a:r>
          </a:p>
          <a:p>
            <a:pPr lvl="2"/>
            <a:r>
              <a:rPr lang="en-US" dirty="0" smtClean="0"/>
              <a:t>Although, it allows RDS to update or backup a server without degrading I/O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12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195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All database types support Multi-AZ</a:t>
            </a:r>
          </a:p>
          <a:p>
            <a:pPr lvl="1"/>
            <a:r>
              <a:rPr lang="en-US" dirty="0" smtClean="0"/>
              <a:t>Aurora is special because it is </a:t>
            </a:r>
            <a:r>
              <a:rPr lang="en-US" u="sng" dirty="0" smtClean="0"/>
              <a:t>only</a:t>
            </a:r>
            <a:r>
              <a:rPr lang="en-US" dirty="0" smtClean="0"/>
              <a:t> offered in a multi-AZ architecture (2 DBs in 3 AZs = 6 total!)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Read Replica: a database instance in a separate AZ which asynchronously copies data from the main database</a:t>
            </a:r>
          </a:p>
          <a:p>
            <a:pPr lvl="1"/>
            <a:r>
              <a:rPr lang="en-US" dirty="0" smtClean="0"/>
              <a:t>Only used for READS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Scales database performance by allowing database clients to read data from multiple instances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Up to 5 read replicas supported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Owner can promote a read replica into a separate database, splitting relationship with parent</a:t>
            </a:r>
          </a:p>
        </p:txBody>
      </p:sp>
    </p:spTree>
    <p:extLst>
      <p:ext uri="{BB962C8B-B14F-4D97-AF65-F5344CB8AC3E}">
        <p14:creationId xmlns:p14="http://schemas.microsoft.com/office/powerpoint/2010/main" val="719303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an RDS database</a:t>
            </a:r>
          </a:p>
          <a:p>
            <a:pPr lvl="1"/>
            <a:r>
              <a:rPr lang="en-US" dirty="0" smtClean="0"/>
              <a:t>Create database security group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Locate database endpoint</a:t>
            </a:r>
          </a:p>
          <a:p>
            <a:endParaRPr lang="en-US" dirty="0" smtClean="0"/>
          </a:p>
          <a:p>
            <a:r>
              <a:rPr lang="en-US" dirty="0" smtClean="0"/>
              <a:t>Review automatic backup schedule</a:t>
            </a:r>
          </a:p>
          <a:p>
            <a:endParaRPr lang="en-US" dirty="0" smtClean="0"/>
          </a:p>
          <a:p>
            <a:r>
              <a:rPr lang="en-US" dirty="0" smtClean="0"/>
              <a:t>Perform a snapshot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87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05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AWS </a:t>
            </a:r>
            <a:r>
              <a:rPr lang="en-US" dirty="0" err="1" smtClean="0"/>
              <a:t>NoSQL</a:t>
            </a:r>
            <a:r>
              <a:rPr lang="en-US" dirty="0" smtClean="0"/>
              <a:t> database based on document storage</a:t>
            </a:r>
          </a:p>
          <a:p>
            <a:pPr lvl="1"/>
            <a:r>
              <a:rPr lang="en-US" dirty="0" smtClean="0"/>
              <a:t>Each document is comprised of key/value pairs stored in JavaScript Object Notation (JSON)</a:t>
            </a:r>
          </a:p>
          <a:p>
            <a:pPr lvl="1"/>
            <a:r>
              <a:rPr lang="en-US" dirty="0" smtClean="0"/>
              <a:t>Similar to </a:t>
            </a:r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Supports highly scalable number of reads and writes with unlimited data storage</a:t>
            </a:r>
          </a:p>
          <a:p>
            <a:pPr lvl="1"/>
            <a:r>
              <a:rPr lang="en-US" dirty="0" smtClean="0"/>
              <a:t>Automatically scales data storage, no need to reconfigure database like RDS (relational)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Data replicated between 3 separate datacenters (not necessarily in separate AZs)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059" y="401695"/>
            <a:ext cx="1389741" cy="138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45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DynamoDB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005" y="1441756"/>
            <a:ext cx="6168353" cy="527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431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24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Managed data warehousing and analytics database (OLAP)</a:t>
            </a:r>
          </a:p>
          <a:p>
            <a:pPr lvl="1"/>
            <a:r>
              <a:rPr lang="en-US" dirty="0" smtClean="0"/>
              <a:t>Online Transaction Processing (OLTP) focuses on querying and maintaining individual transactions</a:t>
            </a:r>
          </a:p>
          <a:p>
            <a:pPr lvl="2"/>
            <a:r>
              <a:rPr lang="en-US" dirty="0" smtClean="0"/>
              <a:t>Products purchased in a specific order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Online Analytical Processing (OLAP) focuses on the analysis of aggregate sets of data</a:t>
            </a:r>
          </a:p>
          <a:p>
            <a:pPr lvl="2"/>
            <a:r>
              <a:rPr lang="en-US" dirty="0" smtClean="0"/>
              <a:t>Total store sales across North America 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Uses columnar storage to improve performance</a:t>
            </a:r>
          </a:p>
          <a:p>
            <a:pPr lvl="1"/>
            <a:r>
              <a:rPr lang="en-US" dirty="0" smtClean="0"/>
              <a:t>Generally computation is performed on values within a column, so store them in the same page to improve query performance (reduce I/O)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745" y="274638"/>
            <a:ext cx="1480447" cy="148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426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</a:t>
            </a:r>
            <a:r>
              <a:rPr lang="en-US" dirty="0" smtClean="0"/>
              <a:t>5</a:t>
            </a:r>
            <a:endParaRPr lang="en-US" dirty="0" smtClean="0"/>
          </a:p>
          <a:p>
            <a:r>
              <a:rPr lang="en-US" dirty="0" smtClean="0"/>
              <a:t>Read </a:t>
            </a:r>
            <a:r>
              <a:rPr lang="en-US" i="1" dirty="0" smtClean="0"/>
              <a:t>Infrastructure as Code </a:t>
            </a:r>
            <a:r>
              <a:rPr lang="en-US" dirty="0" smtClean="0"/>
              <a:t>Chapters 3 &amp; 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59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2846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Scale application performance by adding more instances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Automatically handle failed instances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Protect against failure of an entire availability zone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737" y="1624966"/>
            <a:ext cx="43307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7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ELB is priced on an hourly basis like EC2 instances</a:t>
            </a:r>
          </a:p>
          <a:p>
            <a:endParaRPr lang="en-US" dirty="0" smtClean="0"/>
          </a:p>
          <a:p>
            <a:r>
              <a:rPr lang="en-US" dirty="0" smtClean="0"/>
              <a:t>Additional features:</a:t>
            </a:r>
          </a:p>
          <a:p>
            <a:pPr lvl="1"/>
            <a:r>
              <a:rPr lang="en-US" dirty="0" smtClean="0"/>
              <a:t>Sticky sessions: bind a user’s session to a specific instance instead of randomly redirecting (session affinity)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SSL support: install an SSL/TLS certificate directly on the ELB versus on individual instances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Internal load-balancing: can also use to load balance internal traffic such as database connections</a:t>
            </a:r>
          </a:p>
        </p:txBody>
      </p:sp>
    </p:spTree>
    <p:extLst>
      <p:ext uri="{BB962C8B-B14F-4D97-AF65-F5344CB8AC3E}">
        <p14:creationId xmlns:p14="http://schemas.microsoft.com/office/powerpoint/2010/main" val="209062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Launch two instances running webservers</a:t>
            </a:r>
          </a:p>
          <a:p>
            <a:endParaRPr lang="en-US" dirty="0" smtClean="0"/>
          </a:p>
          <a:p>
            <a:r>
              <a:rPr lang="en-US" dirty="0" smtClean="0"/>
              <a:t>Create a new ELB</a:t>
            </a:r>
          </a:p>
          <a:p>
            <a:pPr lvl="1"/>
            <a:r>
              <a:rPr lang="en-US" dirty="0" smtClean="0"/>
              <a:t>Listen on HTTP</a:t>
            </a:r>
          </a:p>
          <a:p>
            <a:pPr lvl="1"/>
            <a:r>
              <a:rPr lang="en-US" dirty="0" smtClean="0"/>
              <a:t>Setup health check</a:t>
            </a:r>
          </a:p>
          <a:p>
            <a:pPr lvl="1"/>
            <a:r>
              <a:rPr lang="en-US" dirty="0" smtClean="0"/>
              <a:t>Add two instances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Monitor status of ELB to verify service health</a:t>
            </a:r>
          </a:p>
          <a:p>
            <a:r>
              <a:rPr lang="en-US" dirty="0" smtClean="0"/>
              <a:t>Access webservers via ELB endpoint</a:t>
            </a:r>
          </a:p>
          <a:p>
            <a:r>
              <a:rPr lang="en-US" dirty="0" smtClean="0"/>
              <a:t>Remove one webserver instance to monitor ELB status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Placement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897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set of EC2 instances placed together in a single AZ to improve network performance</a:t>
            </a:r>
          </a:p>
          <a:p>
            <a:pPr lvl="1"/>
            <a:r>
              <a:rPr lang="en-US" dirty="0" smtClean="0"/>
              <a:t>Very low latency 10Gbps network access</a:t>
            </a:r>
          </a:p>
          <a:p>
            <a:pPr lvl="1"/>
            <a:r>
              <a:rPr lang="en-US" dirty="0" smtClean="0"/>
              <a:t>Only supports certain types of instances</a:t>
            </a:r>
          </a:p>
          <a:p>
            <a:pPr lvl="1"/>
            <a:r>
              <a:rPr lang="en-US" dirty="0" smtClean="0"/>
              <a:t>Instances in a placement group should be similar type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Define a placement group and launch instances into it</a:t>
            </a:r>
          </a:p>
          <a:p>
            <a:pPr lvl="1"/>
            <a:r>
              <a:rPr lang="en-US" dirty="0" smtClean="0"/>
              <a:t>Cannot move existing instances into group</a:t>
            </a:r>
          </a:p>
          <a:p>
            <a:pPr lvl="1"/>
            <a:r>
              <a:rPr lang="en-US" dirty="0" smtClean="0"/>
              <a:t>Cannot merge placement groups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Use-cases: </a:t>
            </a:r>
            <a:r>
              <a:rPr lang="en-US" dirty="0" err="1" smtClean="0"/>
              <a:t>Sharded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 databases, </a:t>
            </a:r>
            <a:r>
              <a:rPr lang="en-US" dirty="0" err="1" smtClean="0"/>
              <a:t>Hadoop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4256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File System (EFS)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file system that can be shared across multiple EC2 instances</a:t>
            </a:r>
          </a:p>
          <a:p>
            <a:r>
              <a:rPr lang="en-US" dirty="0" smtClean="0"/>
              <a:t>Where EFS fits in: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194" y="625497"/>
            <a:ext cx="1008606" cy="97470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26539"/>
              </p:ext>
            </p:extLst>
          </p:nvPr>
        </p:nvGraphicFramePr>
        <p:xfrm>
          <a:off x="908610" y="3480279"/>
          <a:ext cx="6951006" cy="264588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475503"/>
                <a:gridCol w="3475503"/>
              </a:tblGrid>
              <a:tr h="428269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storage</a:t>
                      </a:r>
                    </a:p>
                    <a:p>
                      <a:r>
                        <a:rPr lang="en-US" dirty="0" smtClean="0"/>
                        <a:t>Data presented as buckets</a:t>
                      </a:r>
                      <a:endParaRPr lang="en-US" dirty="0"/>
                    </a:p>
                  </a:txBody>
                  <a:tcPr/>
                </a:tc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 smtClean="0"/>
                        <a:t>EBS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 storage</a:t>
                      </a:r>
                      <a:r>
                        <a:rPr lang="en-US" baseline="0" dirty="0" smtClean="0"/>
                        <a:t> (like a SAN)</a:t>
                      </a:r>
                    </a:p>
                    <a:p>
                      <a:r>
                        <a:rPr lang="en-US" baseline="0" dirty="0" smtClean="0"/>
                        <a:t>Data presented as volumes</a:t>
                      </a:r>
                      <a:endParaRPr lang="en-US" dirty="0"/>
                    </a:p>
                  </a:txBody>
                  <a:tcPr/>
                </a:tc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 smtClean="0"/>
                        <a:t>EFS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storage (like a NAS)</a:t>
                      </a:r>
                    </a:p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presented as file systems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65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managed file system for EC2 instances</a:t>
            </a:r>
          </a:p>
          <a:p>
            <a:pPr lvl="1"/>
            <a:r>
              <a:rPr lang="en-US" dirty="0" smtClean="0"/>
              <a:t>Shareable across thousands of instances</a:t>
            </a:r>
          </a:p>
          <a:p>
            <a:pPr lvl="1"/>
            <a:r>
              <a:rPr lang="en-US" dirty="0" smtClean="0"/>
              <a:t>Scalable to petabytes</a:t>
            </a:r>
          </a:p>
          <a:p>
            <a:pPr lvl="1"/>
            <a:r>
              <a:rPr lang="en-US" dirty="0" smtClean="0"/>
              <a:t>Works with standard operating system APIs</a:t>
            </a:r>
          </a:p>
          <a:p>
            <a:r>
              <a:rPr lang="en-US" dirty="0" smtClean="0"/>
              <a:t>Based on Network File System version 4 (NFSv4)</a:t>
            </a:r>
          </a:p>
          <a:p>
            <a:r>
              <a:rPr lang="en-US" dirty="0" smtClean="0"/>
              <a:t>Files redundantly stored across multiple AZs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5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4390</TotalTime>
  <Words>1619</Words>
  <Application>Microsoft Macintosh PowerPoint</Application>
  <PresentationFormat>On-screen Show (4:3)</PresentationFormat>
  <Paragraphs>288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DevOps &amp; Cloud Infrastructure SEIS 665 Week 5</vt:lpstr>
      <vt:lpstr>Agenda</vt:lpstr>
      <vt:lpstr>Elastic Load Balancing (ELB)</vt:lpstr>
      <vt:lpstr>ELB</vt:lpstr>
      <vt:lpstr>ELB</vt:lpstr>
      <vt:lpstr>ELB Hands-on</vt:lpstr>
      <vt:lpstr>EC2 Placement Groups</vt:lpstr>
      <vt:lpstr>Elastic File System (EFS)</vt:lpstr>
      <vt:lpstr>EFS</vt:lpstr>
      <vt:lpstr>EFS</vt:lpstr>
      <vt:lpstr>Virtual Private Cloud (VPC)</vt:lpstr>
      <vt:lpstr>VPC</vt:lpstr>
      <vt:lpstr>VPC</vt:lpstr>
      <vt:lpstr>VPC</vt:lpstr>
      <vt:lpstr>VPC IP addressing</vt:lpstr>
      <vt:lpstr>Elastic IP</vt:lpstr>
      <vt:lpstr>Internet Gateway</vt:lpstr>
      <vt:lpstr>NAT Gateway </vt:lpstr>
      <vt:lpstr>Virtual Private Gateway</vt:lpstr>
      <vt:lpstr>AWS Direct Connect</vt:lpstr>
      <vt:lpstr>Access Control Lists</vt:lpstr>
      <vt:lpstr>Access Control Lists</vt:lpstr>
      <vt:lpstr>VPC Tenancy</vt:lpstr>
      <vt:lpstr>VPC Peering</vt:lpstr>
      <vt:lpstr>Bastion Host</vt:lpstr>
      <vt:lpstr>Default VPC</vt:lpstr>
      <vt:lpstr>VPC Hands-on</vt:lpstr>
      <vt:lpstr>VPC Hands-on</vt:lpstr>
      <vt:lpstr>Relational Database Service (RDS)</vt:lpstr>
      <vt:lpstr>RDS</vt:lpstr>
      <vt:lpstr>RDS</vt:lpstr>
      <vt:lpstr>RDS</vt:lpstr>
      <vt:lpstr>RDS</vt:lpstr>
      <vt:lpstr>RDS Hands-on</vt:lpstr>
      <vt:lpstr>DynamoDB</vt:lpstr>
      <vt:lpstr>DynamoDB</vt:lpstr>
      <vt:lpstr>Redshift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 Week 5</dc:title>
  <dc:creator>Jason Baker</dc:creator>
  <cp:lastModifiedBy>Jason Baker</cp:lastModifiedBy>
  <cp:revision>45</cp:revision>
  <dcterms:created xsi:type="dcterms:W3CDTF">2016-04-05T19:42:34Z</dcterms:created>
  <dcterms:modified xsi:type="dcterms:W3CDTF">2016-08-13T21:18:02Z</dcterms:modified>
</cp:coreProperties>
</file>