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73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99DA-2177-1C48-B660-A407EC34892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26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11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79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Build the application stack once and run it anywhere.</a:t>
            </a:r>
          </a:p>
          <a:p>
            <a:pPr lvl="1"/>
            <a:r>
              <a:rPr lang="en-US" dirty="0" smtClean="0"/>
              <a:t>Eliminate concerns about compatibility on different hardware platforms</a:t>
            </a:r>
          </a:p>
          <a:p>
            <a:pPr lvl="2"/>
            <a:r>
              <a:rPr lang="en-US" dirty="0" smtClean="0"/>
              <a:t>The application will in </a:t>
            </a:r>
            <a:r>
              <a:rPr lang="en-US" dirty="0" err="1" smtClean="0"/>
              <a:t>dev</a:t>
            </a:r>
            <a:r>
              <a:rPr lang="en-US" dirty="0" smtClean="0"/>
              <a:t>, testing, and at the customer site.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 worries about missing application dependencies like required packages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application runs in its own container to eliminate conflicts like different shared libraries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automate application testing and deployments using scripting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Much less performance penalty than virtual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Operations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the application once, run it anywhere.</a:t>
            </a:r>
          </a:p>
          <a:p>
            <a:pPr lvl="1"/>
            <a:r>
              <a:rPr lang="en-US" dirty="0" smtClean="0"/>
              <a:t>Application lifecycle (develop/test/deploy) becomes much more repeatable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Eliminate inconsistencies between development, testing, and production environments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Simplifies continuous integration/deployment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Addresses performance and financial costs associated with virtual machines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24444" cy="3385278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Focused on stuff </a:t>
            </a:r>
            <a:r>
              <a:rPr lang="en-US" u="sng" dirty="0" smtClean="0"/>
              <a:t>inside</a:t>
            </a:r>
            <a:r>
              <a:rPr lang="en-US" dirty="0" smtClean="0"/>
              <a:t> the container</a:t>
            </a:r>
          </a:p>
          <a:p>
            <a:pPr lvl="2"/>
            <a:r>
              <a:rPr lang="en-US" dirty="0" smtClean="0"/>
              <a:t>App code</a:t>
            </a:r>
          </a:p>
          <a:p>
            <a:pPr lvl="2"/>
            <a:r>
              <a:rPr lang="en-US" dirty="0" smtClean="0"/>
              <a:t>Required libraries</a:t>
            </a:r>
          </a:p>
          <a:p>
            <a:pPr lvl="2"/>
            <a:r>
              <a:rPr lang="en-US" dirty="0" smtClean="0"/>
              <a:t>Package management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4044" y="1600200"/>
            <a:ext cx="4124444" cy="3385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Focused on stuff </a:t>
            </a:r>
            <a:r>
              <a:rPr lang="en-US" u="sng" dirty="0" smtClean="0"/>
              <a:t>outside</a:t>
            </a:r>
            <a:r>
              <a:rPr lang="en-US" dirty="0" smtClean="0"/>
              <a:t> the container</a:t>
            </a:r>
          </a:p>
          <a:p>
            <a:pPr lvl="2"/>
            <a:r>
              <a:rPr lang="en-US" dirty="0" smtClean="0"/>
              <a:t>Hardware/OS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Log management</a:t>
            </a:r>
          </a:p>
          <a:p>
            <a:pPr lvl="2"/>
            <a:r>
              <a:rPr lang="en-US" dirty="0" smtClean="0"/>
              <a:t>Service monitoring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087" y="5365326"/>
            <a:ext cx="795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Developers can write awesome code and hand it off to operations in containers.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doesn’t have to worry about the code, just the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1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container feels like a lightweight VM</a:t>
            </a:r>
          </a:p>
          <a:p>
            <a:pPr lvl="1"/>
            <a:r>
              <a:rPr lang="en-US" dirty="0" smtClean="0"/>
              <a:t>You can log into it and get a shell.</a:t>
            </a:r>
          </a:p>
          <a:p>
            <a:pPr lvl="1"/>
            <a:r>
              <a:rPr lang="en-US" dirty="0" smtClean="0"/>
              <a:t>It has its own process space.</a:t>
            </a:r>
          </a:p>
          <a:p>
            <a:pPr lvl="1"/>
            <a:r>
              <a:rPr lang="en-US" dirty="0" smtClean="0"/>
              <a:t>You can run commands within the container as root.</a:t>
            </a:r>
          </a:p>
          <a:p>
            <a:pPr lvl="1"/>
            <a:r>
              <a:rPr lang="en-US" dirty="0" smtClean="0"/>
              <a:t>You can install packages in the container.</a:t>
            </a:r>
          </a:p>
          <a:p>
            <a:pPr lvl="1"/>
            <a:r>
              <a:rPr lang="en-US" dirty="0" smtClean="0"/>
              <a:t>The container can run services.</a:t>
            </a:r>
          </a:p>
          <a:p>
            <a:pPr lvl="1"/>
            <a:r>
              <a:rPr lang="en-US" dirty="0" smtClean="0"/>
              <a:t>You can modify network settings 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125480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But</a:t>
            </a:r>
            <a:r>
              <a:rPr lang="is-IS" dirty="0" smtClean="0"/>
              <a:t>… it’s not quite like a virtual machine.</a:t>
            </a:r>
          </a:p>
          <a:p>
            <a:pPr lvl="1"/>
            <a:r>
              <a:rPr lang="is-IS" dirty="0" smtClean="0"/>
              <a:t>It uses the host kernel.</a:t>
            </a:r>
          </a:p>
          <a:p>
            <a:pPr lvl="1"/>
            <a:r>
              <a:rPr lang="is-IS" dirty="0" smtClean="0"/>
              <a:t>It can’t run a different OS than the host.</a:t>
            </a:r>
          </a:p>
          <a:p>
            <a:pPr lvl="1"/>
            <a:r>
              <a:rPr lang="is-IS" dirty="0" smtClean="0"/>
              <a:t>It can’t load its own kernel modules.</a:t>
            </a:r>
          </a:p>
          <a:p>
            <a:pPr lvl="1"/>
            <a:r>
              <a:rPr lang="is-IS" dirty="0" smtClean="0"/>
              <a:t>It can’t emulate devices like usb, storage, etc.</a:t>
            </a:r>
          </a:p>
          <a:p>
            <a:pPr lvl="1"/>
            <a:r>
              <a:rPr lang="is-IS" dirty="0" smtClean="0"/>
              <a:t>Network using port forwarding</a:t>
            </a:r>
          </a:p>
          <a:p>
            <a:pPr lvl="1"/>
            <a:r>
              <a:rPr lang="is-IS" dirty="0" smtClean="0"/>
              <a:t>It doesn’t need to run OS-type processes like syslogd and cron.</a:t>
            </a:r>
          </a:p>
          <a:p>
            <a:pPr lvl="1"/>
            <a:r>
              <a:rPr lang="en-US" dirty="0" smtClean="0"/>
              <a:t>It’s like </a:t>
            </a:r>
            <a:r>
              <a:rPr lang="en-US" dirty="0" err="1" smtClean="0"/>
              <a:t>chroot</a:t>
            </a:r>
            <a:r>
              <a:rPr lang="en-US" dirty="0" smtClean="0"/>
              <a:t> on steroids.</a:t>
            </a:r>
          </a:p>
          <a:p>
            <a:pPr lvl="2"/>
            <a:r>
              <a:rPr lang="en-US" dirty="0" err="1" smtClean="0"/>
              <a:t>chroot</a:t>
            </a:r>
            <a:r>
              <a:rPr lang="en-US" dirty="0" smtClean="0"/>
              <a:t> = process jail that prevents the process from accessing external files outside an “apparent root directory”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vs. 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8259" y="1614345"/>
            <a:ext cx="657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difference: Each virtual machine contains an OS whereas all containers share the same OS.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1" y="2825104"/>
            <a:ext cx="3210487" cy="3522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1" y="4048636"/>
            <a:ext cx="3244973" cy="22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advantages over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can a container do that a VM cannot?</a:t>
            </a:r>
          </a:p>
          <a:p>
            <a:pPr lvl="1"/>
            <a:r>
              <a:rPr lang="en-US" dirty="0" smtClean="0"/>
              <a:t>Really simple app deployment with a single command line</a:t>
            </a:r>
          </a:p>
          <a:p>
            <a:pPr lvl="1"/>
            <a:r>
              <a:rPr lang="en-US" dirty="0" smtClean="0"/>
              <a:t>“Boot” in a fraction of a second compared to a minute for a VM</a:t>
            </a:r>
          </a:p>
          <a:p>
            <a:pPr lvl="1"/>
            <a:r>
              <a:rPr lang="en-US" dirty="0" smtClean="0"/>
              <a:t>Enables very granular services (micro-service architecture)</a:t>
            </a:r>
          </a:p>
          <a:p>
            <a:pPr lvl="1"/>
            <a:r>
              <a:rPr lang="en-US" dirty="0" smtClean="0"/>
              <a:t>Significantly reduce testing and development footprint</a:t>
            </a:r>
          </a:p>
          <a:p>
            <a:pPr lvl="2"/>
            <a:r>
              <a:rPr lang="en-US" dirty="0" smtClean="0"/>
              <a:t>Imagine the resource savings when launching hundreds of containers </a:t>
            </a:r>
            <a:r>
              <a:rPr lang="en-US" dirty="0" err="1" smtClean="0"/>
              <a:t>vs</a:t>
            </a:r>
            <a:r>
              <a:rPr lang="en-US" dirty="0" smtClean="0"/>
              <a:t>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3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open-source Linux-based container implementation started by Solomon </a:t>
            </a:r>
            <a:r>
              <a:rPr lang="en-US" dirty="0" err="1" smtClean="0"/>
              <a:t>Hykes</a:t>
            </a:r>
            <a:r>
              <a:rPr lang="en-US" dirty="0" smtClean="0"/>
              <a:t> in France.</a:t>
            </a:r>
          </a:p>
          <a:p>
            <a:endParaRPr lang="en-US" dirty="0" smtClean="0"/>
          </a:p>
          <a:p>
            <a:r>
              <a:rPr lang="en-US" dirty="0" smtClean="0"/>
              <a:t>Initially released in 2013 and now in widespread use by cloud providers and enterprises.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It’s really an API and toolset that utilizes existing Linux facilities like </a:t>
            </a:r>
            <a:r>
              <a:rPr lang="en-US" dirty="0" err="1" smtClean="0"/>
              <a:t>cgroups</a:t>
            </a:r>
            <a:r>
              <a:rPr lang="en-US" dirty="0"/>
              <a:t> </a:t>
            </a:r>
            <a:r>
              <a:rPr lang="en-US" dirty="0" smtClean="0"/>
              <a:t>and namespaces.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wasn’t the first Linux-based container solution</a:t>
            </a:r>
          </a:p>
          <a:p>
            <a:pPr lvl="1"/>
            <a:r>
              <a:rPr lang="en-US" dirty="0" smtClean="0"/>
              <a:t>Google developed </a:t>
            </a:r>
            <a:r>
              <a:rPr lang="en-US" dirty="0" err="1" smtClean="0"/>
              <a:t>cgroups</a:t>
            </a:r>
            <a:r>
              <a:rPr lang="en-US" dirty="0" smtClean="0"/>
              <a:t> 10 years earlier</a:t>
            </a:r>
          </a:p>
          <a:p>
            <a:pPr lvl="1"/>
            <a:r>
              <a:rPr lang="en-US" dirty="0" err="1" smtClean="0"/>
              <a:t>OpenVZ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00" y="203418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Docker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6879" cy="45010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as a client-server system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daemon (engine) runs on a host</a:t>
            </a:r>
          </a:p>
          <a:p>
            <a:pPr lvl="2"/>
            <a:r>
              <a:rPr lang="en-US" dirty="0" smtClean="0"/>
              <a:t>Daemon builds, runs, and manages containers.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CLI is the client app</a:t>
            </a:r>
          </a:p>
          <a:p>
            <a:pPr lvl="2"/>
            <a:r>
              <a:rPr lang="en-US" dirty="0" smtClean="0"/>
              <a:t>Takes user input and sends it to the daemon</a:t>
            </a:r>
          </a:p>
          <a:p>
            <a:pPr lvl="2"/>
            <a:r>
              <a:rPr lang="en-US" dirty="0" smtClean="0"/>
              <a:t>CLI can run on the host or a different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54" y="1600200"/>
            <a:ext cx="4426606" cy="28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" y="807570"/>
            <a:ext cx="8681088" cy="453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995" y="5342235"/>
            <a:ext cx="11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Dockers</a:t>
            </a:r>
          </a:p>
        </p:txBody>
      </p:sp>
    </p:spTree>
    <p:extLst>
      <p:ext uri="{BB962C8B-B14F-4D97-AF65-F5344CB8AC3E}">
        <p14:creationId xmlns:p14="http://schemas.microsoft.com/office/powerpoint/2010/main" val="183306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Host</a:t>
            </a:r>
            <a:r>
              <a:rPr lang="en-US" dirty="0" smtClean="0"/>
              <a:t>: machine running containers</a:t>
            </a:r>
          </a:p>
          <a:p>
            <a:endParaRPr lang="en-US" dirty="0" smtClean="0"/>
          </a:p>
          <a:p>
            <a:r>
              <a:rPr lang="en-US" b="1" dirty="0" smtClean="0"/>
              <a:t>Image</a:t>
            </a:r>
            <a:r>
              <a:rPr lang="en-US" dirty="0" smtClean="0"/>
              <a:t>: a read only template containing files and meta-data used to create containers</a:t>
            </a:r>
          </a:p>
          <a:p>
            <a:endParaRPr lang="en-US" dirty="0" smtClean="0"/>
          </a:p>
          <a:p>
            <a:r>
              <a:rPr lang="en-US" b="1" dirty="0" smtClean="0"/>
              <a:t>Container</a:t>
            </a:r>
            <a:r>
              <a:rPr lang="en-US" dirty="0" smtClean="0"/>
              <a:t>: an isolated application platform containing everything needed to run an application</a:t>
            </a:r>
          </a:p>
          <a:p>
            <a:endParaRPr lang="en-US" dirty="0" smtClean="0"/>
          </a:p>
          <a:p>
            <a:r>
              <a:rPr lang="en-US" b="1" dirty="0" smtClean="0"/>
              <a:t>Registry</a:t>
            </a:r>
            <a:r>
              <a:rPr lang="en-US" dirty="0" smtClean="0"/>
              <a:t>: a repository of images</a:t>
            </a:r>
          </a:p>
          <a:p>
            <a:endParaRPr lang="en-US" dirty="0" smtClean="0"/>
          </a:p>
          <a:p>
            <a:r>
              <a:rPr lang="en-US" b="1" dirty="0" smtClean="0"/>
              <a:t>Volume</a:t>
            </a:r>
            <a:r>
              <a:rPr lang="en-US" dirty="0" smtClean="0"/>
              <a:t>: data storage outside the container</a:t>
            </a:r>
          </a:p>
          <a:p>
            <a:endParaRPr lang="en-US" dirty="0" smtClean="0"/>
          </a:p>
          <a:p>
            <a:r>
              <a:rPr lang="en-US" b="1" dirty="0" err="1" smtClean="0"/>
              <a:t>Dockerfile</a:t>
            </a:r>
            <a:r>
              <a:rPr lang="en-US" dirty="0" smtClean="0"/>
              <a:t>: a script for creating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31" y="2139409"/>
            <a:ext cx="2540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Container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Google Container Engine</a:t>
            </a:r>
          </a:p>
          <a:p>
            <a:r>
              <a:rPr lang="en-US" dirty="0" smtClean="0"/>
              <a:t>Microsoft Containers</a:t>
            </a:r>
          </a:p>
          <a:p>
            <a:r>
              <a:rPr lang="en-US" dirty="0" smtClean="0"/>
              <a:t>FreeBSD jails/ Solaris zones</a:t>
            </a:r>
          </a:p>
          <a:p>
            <a:r>
              <a:rPr lang="en-US" dirty="0" smtClean="0"/>
              <a:t>Some vendors offer “containers” that are really slimmed down VMs (</a:t>
            </a:r>
            <a:r>
              <a:rPr lang="en-US" dirty="0" err="1" smtClean="0"/>
              <a:t>VMWare</a:t>
            </a:r>
            <a:r>
              <a:rPr lang="en-US" dirty="0" smtClean="0"/>
              <a:t> Integrated Containers).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: build and manage server clusters to quickly deploy containers</a:t>
            </a:r>
          </a:p>
          <a:p>
            <a:r>
              <a:rPr lang="en-US" dirty="0" smtClean="0"/>
              <a:t>Rancher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10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Web Operations Chapter 4 &amp; 10</a:t>
            </a:r>
          </a:p>
          <a:p>
            <a:r>
              <a:rPr lang="en-US" dirty="0" smtClean="0"/>
              <a:t>Read</a:t>
            </a:r>
            <a:r>
              <a:rPr lang="en-US" i="1" dirty="0" smtClean="0"/>
              <a:t> Practice of Cloud Systems Administration Chapter 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27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3964642"/>
            <a:ext cx="9144000" cy="2893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417638"/>
            <a:ext cx="9144000" cy="25470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Fragile IT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01902" y="2507203"/>
            <a:ext cx="1769986" cy="1023720"/>
            <a:chOff x="617216" y="1486380"/>
            <a:chExt cx="1769986" cy="10237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79" y="1486380"/>
              <a:ext cx="407916" cy="4697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16" y="1956102"/>
              <a:ext cx="1769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Static website</a:t>
              </a:r>
            </a:p>
            <a:p>
              <a:r>
                <a:rPr lang="en-US" sz="1200" dirty="0" err="1" smtClean="0"/>
                <a:t>Nginx</a:t>
              </a:r>
              <a:r>
                <a:rPr lang="en-US" sz="1200" dirty="0" smtClean="0"/>
                <a:t> + bootstrap + </a:t>
              </a:r>
              <a:r>
                <a:rPr lang="en-US" sz="1200" dirty="0" err="1" smtClean="0"/>
                <a:t>jekyll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63836" y="2317809"/>
            <a:ext cx="1517137" cy="971375"/>
            <a:chOff x="2805843" y="2364665"/>
            <a:chExt cx="1517137" cy="9713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602" y="2364665"/>
              <a:ext cx="410803" cy="473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05843" y="2782042"/>
              <a:ext cx="1517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</a:p>
            <a:p>
              <a:r>
                <a:rPr lang="en-US" sz="1200" dirty="0" err="1" smtClean="0"/>
                <a:t>Redis</a:t>
              </a:r>
              <a:r>
                <a:rPr lang="en-US" sz="1200" dirty="0" smtClean="0"/>
                <a:t> + </a:t>
              </a:r>
              <a:r>
                <a:rPr lang="en-US" sz="1200" dirty="0" err="1" smtClean="0"/>
                <a:t>redis</a:t>
              </a:r>
              <a:r>
                <a:rPr lang="en-US" sz="1200" dirty="0" smtClean="0"/>
                <a:t>-sentinel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52183" y="1939918"/>
            <a:ext cx="1497676" cy="1023720"/>
            <a:chOff x="4952183" y="1417638"/>
            <a:chExt cx="1497676" cy="1023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796" y="1417638"/>
              <a:ext cx="467613" cy="538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52183" y="1887360"/>
              <a:ext cx="14976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Analytics</a:t>
              </a:r>
            </a:p>
            <a:p>
              <a:r>
                <a:rPr lang="en-US" sz="1200" dirty="0" err="1" smtClean="0"/>
                <a:t>Hadoop</a:t>
              </a:r>
              <a:r>
                <a:rPr lang="en-US" sz="1200" dirty="0" smtClean="0"/>
                <a:t> + pig + spark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0910" y="2359682"/>
            <a:ext cx="2274982" cy="1009683"/>
            <a:chOff x="6932710" y="2364665"/>
            <a:chExt cx="2274982" cy="10096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40" y="2364665"/>
              <a:ext cx="441561" cy="5084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32710" y="2820350"/>
              <a:ext cx="22749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API</a:t>
              </a:r>
            </a:p>
            <a:p>
              <a:r>
                <a:rPr lang="en-US" sz="1200" dirty="0" smtClean="0"/>
                <a:t>Python + flask + celery + </a:t>
              </a:r>
              <a:r>
                <a:rPr lang="en-US" sz="1200" dirty="0" err="1" smtClean="0"/>
                <a:t>postgres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729" y="5135365"/>
            <a:ext cx="1666367" cy="1365678"/>
            <a:chOff x="1127607" y="3957506"/>
            <a:chExt cx="1666367" cy="1365678"/>
          </a:xfrm>
        </p:grpSpPr>
        <p:pic>
          <p:nvPicPr>
            <p:cNvPr id="15" name="Picture 14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27607" y="4676853"/>
              <a:ext cx="166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r>
                <a:rPr lang="en-US" dirty="0" smtClean="0"/>
                <a:t>Virtual machine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50772" y="4840599"/>
            <a:ext cx="1110926" cy="1088679"/>
            <a:chOff x="1127607" y="3957506"/>
            <a:chExt cx="1110926" cy="1088679"/>
          </a:xfrm>
        </p:grpSpPr>
        <p:pic>
          <p:nvPicPr>
            <p:cNvPr id="21" name="Picture 20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27607" y="4676853"/>
              <a:ext cx="111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 server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53021" y="5399911"/>
            <a:ext cx="121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</a:p>
          <a:p>
            <a:r>
              <a:rPr lang="en-US" dirty="0" smtClean="0"/>
              <a:t>servers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16049" y="5679705"/>
            <a:ext cx="1317075" cy="1072467"/>
            <a:chOff x="1654009" y="5237215"/>
            <a:chExt cx="1317075" cy="1072467"/>
          </a:xfrm>
        </p:grpSpPr>
        <p:pic>
          <p:nvPicPr>
            <p:cNvPr id="29" name="Picture 28" descr="AWS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787" y="5237215"/>
              <a:ext cx="731520" cy="731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54009" y="5940350"/>
              <a:ext cx="131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cloud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46901" y="4960358"/>
            <a:ext cx="1151953" cy="1365678"/>
            <a:chOff x="6449859" y="3871537"/>
            <a:chExt cx="1151953" cy="1365678"/>
          </a:xfrm>
        </p:grpSpPr>
        <p:pic>
          <p:nvPicPr>
            <p:cNvPr id="16" name="Picture 15" descr="AWS-Management-Conso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20" y="3871537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449859" y="4590884"/>
              <a:ext cx="1151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</a:p>
            <a:p>
              <a:r>
                <a:rPr lang="en-US" dirty="0" smtClean="0"/>
                <a:t>laptop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0430" y="1417638"/>
            <a:ext cx="3510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application </a:t>
            </a:r>
          </a:p>
          <a:p>
            <a:r>
              <a:rPr lang="en-US" sz="2400" dirty="0" smtClean="0"/>
              <a:t>stacks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94" y="3998446"/>
            <a:ext cx="333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hardware </a:t>
            </a:r>
          </a:p>
          <a:p>
            <a:r>
              <a:rPr lang="en-US" sz="2400" dirty="0" smtClean="0"/>
              <a:t>environments</a:t>
            </a:r>
            <a:endParaRPr lang="en-US" sz="2400" dirty="0"/>
          </a:p>
        </p:txBody>
      </p:sp>
      <p:sp>
        <p:nvSpPr>
          <p:cNvPr id="40" name="Quad Arrow 39"/>
          <p:cNvSpPr/>
          <p:nvPr/>
        </p:nvSpPr>
        <p:spPr>
          <a:xfrm rot="2800557">
            <a:off x="4157340" y="3389822"/>
            <a:ext cx="1110969" cy="1149641"/>
          </a:xfrm>
          <a:prstGeom prst="quadArrow">
            <a:avLst>
              <a:gd name="adj1" fmla="val 10417"/>
              <a:gd name="adj2" fmla="val 15195"/>
              <a:gd name="adj3" fmla="val 2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Forum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39" y="4668391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Service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1001"/>
              </p:ext>
            </p:extLst>
          </p:nvPr>
        </p:nvGraphicFramePr>
        <p:xfrm>
          <a:off x="961434" y="1631301"/>
          <a:ext cx="7725366" cy="403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61"/>
                <a:gridCol w="1287561"/>
                <a:gridCol w="1287561"/>
                <a:gridCol w="1287561"/>
                <a:gridCol w="1287561"/>
                <a:gridCol w="1287561"/>
              </a:tblGrid>
              <a:tr h="800389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Static website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Queue</a:t>
                      </a:r>
                    </a:p>
                    <a:p>
                      <a:endParaRPr lang="en-US" sz="1400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Analytics</a:t>
                      </a:r>
                    </a:p>
                    <a:p>
                      <a:endParaRPr lang="en-US" sz="1400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API</a:t>
                      </a:r>
                    </a:p>
                    <a:p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10425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 VM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QA Server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Cloud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Production servers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Developer laptop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0" y="1783121"/>
            <a:ext cx="407916" cy="469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3" y="2554332"/>
            <a:ext cx="410803" cy="473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1" y="3293121"/>
            <a:ext cx="407916" cy="469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1" y="3985898"/>
            <a:ext cx="407915" cy="469721"/>
          </a:xfrm>
          <a:prstGeom prst="rect">
            <a:avLst/>
          </a:prstGeom>
        </p:spPr>
      </p:pic>
      <p:pic>
        <p:nvPicPr>
          <p:cNvPr id="10" name="Picture 9" descr="Traditional-Serv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02" y="4937266"/>
            <a:ext cx="731520" cy="731520"/>
          </a:xfrm>
          <a:prstGeom prst="rect">
            <a:avLst/>
          </a:prstGeom>
        </p:spPr>
      </p:pic>
      <p:pic>
        <p:nvPicPr>
          <p:cNvPr id="11" name="Picture 10" descr="Traditional-Serv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49" y="4937266"/>
            <a:ext cx="731520" cy="731520"/>
          </a:xfrm>
          <a:prstGeom prst="rect">
            <a:avLst/>
          </a:prstGeom>
        </p:spPr>
      </p:pic>
      <p:pic>
        <p:nvPicPr>
          <p:cNvPr id="12" name="Picture 11" descr="AWS-Clou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47" y="4937266"/>
            <a:ext cx="731520" cy="731520"/>
          </a:xfrm>
          <a:prstGeom prst="rect">
            <a:avLst/>
          </a:prstGeom>
        </p:spPr>
      </p:pic>
      <p:pic>
        <p:nvPicPr>
          <p:cNvPr id="13" name="Picture 12" descr="Forum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28" y="5056700"/>
            <a:ext cx="623308" cy="623308"/>
          </a:xfrm>
          <a:prstGeom prst="rect">
            <a:avLst/>
          </a:prstGeom>
        </p:spPr>
      </p:pic>
      <p:pic>
        <p:nvPicPr>
          <p:cNvPr id="14" name="Picture 13" descr="AWS-Management-Conso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74" y="5056700"/>
            <a:ext cx="623308" cy="6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3964642"/>
            <a:ext cx="9144000" cy="28933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417638"/>
            <a:ext cx="9144000" cy="254700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Transporting Cargo Pre-1960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30" y="1417638"/>
            <a:ext cx="32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products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94" y="3998446"/>
            <a:ext cx="3300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transport</a:t>
            </a:r>
          </a:p>
          <a:p>
            <a:r>
              <a:rPr lang="en-US" sz="2400" dirty="0" smtClean="0"/>
              <a:t>methods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5" y="1962394"/>
            <a:ext cx="1933767" cy="1286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58" y="1608370"/>
            <a:ext cx="1419604" cy="106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29" y="2693371"/>
            <a:ext cx="1484195" cy="111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82" y="2740563"/>
            <a:ext cx="1599691" cy="1064522"/>
          </a:xfrm>
          <a:prstGeom prst="rect">
            <a:avLst/>
          </a:prstGeom>
        </p:spPr>
      </p:pic>
      <p:sp>
        <p:nvSpPr>
          <p:cNvPr id="40" name="Quad Arrow 39"/>
          <p:cNvSpPr/>
          <p:nvPr/>
        </p:nvSpPr>
        <p:spPr>
          <a:xfrm rot="2800557">
            <a:off x="4157340" y="3389822"/>
            <a:ext cx="1110969" cy="1149641"/>
          </a:xfrm>
          <a:prstGeom prst="quadArrow">
            <a:avLst>
              <a:gd name="adj1" fmla="val 10417"/>
              <a:gd name="adj2" fmla="val 15195"/>
              <a:gd name="adj3" fmla="val 2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27" y="4499328"/>
            <a:ext cx="1415451" cy="14154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220" y="5346541"/>
            <a:ext cx="1373434" cy="13734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53" y="5037894"/>
            <a:ext cx="876885" cy="8768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3520" y="5472086"/>
            <a:ext cx="1157027" cy="11570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5335447"/>
            <a:ext cx="1158663" cy="11586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324" y="1733046"/>
            <a:ext cx="1359840" cy="11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Cargo Transport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35989"/>
              </p:ext>
            </p:extLst>
          </p:nvPr>
        </p:nvGraphicFramePr>
        <p:xfrm>
          <a:off x="866474" y="1631301"/>
          <a:ext cx="7725366" cy="461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61"/>
                <a:gridCol w="1287561"/>
                <a:gridCol w="1287561"/>
                <a:gridCol w="1287561"/>
                <a:gridCol w="1287561"/>
                <a:gridCol w="1287561"/>
              </a:tblGrid>
              <a:tr h="624034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65778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10425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52" y="1631301"/>
            <a:ext cx="1004079" cy="668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7" y="2413408"/>
            <a:ext cx="983252" cy="654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67" y="3170862"/>
            <a:ext cx="800797" cy="5998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17" y="3800915"/>
            <a:ext cx="912032" cy="683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523" y="5384887"/>
            <a:ext cx="707341" cy="7073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049" y="5421506"/>
            <a:ext cx="529892" cy="529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962" y="5519637"/>
            <a:ext cx="579642" cy="5796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020" y="5302222"/>
            <a:ext cx="870793" cy="8707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810" y="5293172"/>
            <a:ext cx="879843" cy="879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8897" y="4552409"/>
            <a:ext cx="774558" cy="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0601" y="4693698"/>
            <a:ext cx="759931" cy="759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Intermodal Transport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8" y="1453729"/>
            <a:ext cx="1468596" cy="977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27" y="1557687"/>
            <a:ext cx="1228220" cy="9199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129" y="1453729"/>
            <a:ext cx="1484195" cy="111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164" y="1605167"/>
            <a:ext cx="1082238" cy="7201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727" y="5213662"/>
            <a:ext cx="1415451" cy="14154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523" y="5346541"/>
            <a:ext cx="1373434" cy="13734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164" y="5569674"/>
            <a:ext cx="876885" cy="8768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2327" y="5472086"/>
            <a:ext cx="1157027" cy="11570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5335447"/>
            <a:ext cx="1158663" cy="1158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6783" y="1605167"/>
            <a:ext cx="1244678" cy="100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5831" y="3124958"/>
            <a:ext cx="2080896" cy="1548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262" y="2750124"/>
            <a:ext cx="3020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Intermodal shipping container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Shipping container sizes standardized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loaded with almost any cargo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Supports wide variety of transport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01" y="2388767"/>
            <a:ext cx="759931" cy="7599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91817" y="2791157"/>
            <a:ext cx="30201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ship cars next to beans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Don’t need to worry about transitioning from ship to truck</a:t>
            </a:r>
          </a:p>
        </p:txBody>
      </p:sp>
    </p:spTree>
    <p:extLst>
      <p:ext uri="{BB962C8B-B14F-4D97-AF65-F5344CB8AC3E}">
        <p14:creationId xmlns:p14="http://schemas.microsoft.com/office/powerpoint/2010/main" val="16651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Intermodal Shipping 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541173"/>
            <a:ext cx="34798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1173"/>
            <a:ext cx="3492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65600"/>
            <a:ext cx="38100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0" y="4165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Transport Solution: Containers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4400" y="1500010"/>
            <a:ext cx="1493580" cy="839054"/>
            <a:chOff x="617216" y="1486380"/>
            <a:chExt cx="1493580" cy="8390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79" y="1486380"/>
              <a:ext cx="407916" cy="4697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16" y="1956102"/>
              <a:ext cx="1493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Static website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4040" y="1546563"/>
            <a:ext cx="812242" cy="786709"/>
            <a:chOff x="3068593" y="2364665"/>
            <a:chExt cx="812242" cy="786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602" y="2364665"/>
              <a:ext cx="410803" cy="473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68593" y="2782042"/>
              <a:ext cx="812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7725" y="1478839"/>
            <a:ext cx="1024026" cy="850937"/>
            <a:chOff x="5103393" y="1417638"/>
            <a:chExt cx="1024026" cy="8509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796" y="1417638"/>
              <a:ext cx="467613" cy="538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03393" y="1899243"/>
              <a:ext cx="10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Analytics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48916" y="1459134"/>
            <a:ext cx="989311" cy="879930"/>
            <a:chOff x="7171759" y="2364665"/>
            <a:chExt cx="989311" cy="8799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40" y="2364665"/>
              <a:ext cx="441561" cy="5084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71759" y="2875263"/>
              <a:ext cx="989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API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960" y="5246439"/>
            <a:ext cx="1666367" cy="1365678"/>
            <a:chOff x="1127607" y="3957506"/>
            <a:chExt cx="1666367" cy="1365678"/>
          </a:xfrm>
        </p:grpSpPr>
        <p:pic>
          <p:nvPicPr>
            <p:cNvPr id="15" name="Picture 14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27607" y="4676853"/>
              <a:ext cx="166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r>
                <a:rPr lang="en-US" dirty="0" smtClean="0"/>
                <a:t>Virtual machine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8576" y="5246439"/>
            <a:ext cx="1110926" cy="1088679"/>
            <a:chOff x="1127607" y="3957506"/>
            <a:chExt cx="1110926" cy="1088679"/>
          </a:xfrm>
        </p:grpSpPr>
        <p:pic>
          <p:nvPicPr>
            <p:cNvPr id="21" name="Picture 20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27607" y="4676853"/>
              <a:ext cx="111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 server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0650" y="5552941"/>
            <a:ext cx="1317075" cy="1072467"/>
            <a:chOff x="1654009" y="5237215"/>
            <a:chExt cx="1317075" cy="1072467"/>
          </a:xfrm>
        </p:grpSpPr>
        <p:pic>
          <p:nvPicPr>
            <p:cNvPr id="29" name="Picture 28" descr="AWS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787" y="5237215"/>
              <a:ext cx="731520" cy="731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54009" y="5940350"/>
              <a:ext cx="131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cloud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26105" y="5262651"/>
            <a:ext cx="1151953" cy="1365678"/>
            <a:chOff x="6449859" y="3871537"/>
            <a:chExt cx="1151953" cy="1365678"/>
          </a:xfrm>
        </p:grpSpPr>
        <p:pic>
          <p:nvPicPr>
            <p:cNvPr id="16" name="Picture 15" descr="AWS-Management-Conso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20" y="3871537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449859" y="4590884"/>
              <a:ext cx="1151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</a:p>
            <a:p>
              <a:r>
                <a:rPr lang="en-US" dirty="0" smtClean="0"/>
                <a:t>laptop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40914" y="5234266"/>
            <a:ext cx="1217889" cy="1377851"/>
            <a:chOff x="5553021" y="4668391"/>
            <a:chExt cx="1217889" cy="1377851"/>
          </a:xfrm>
        </p:grpSpPr>
        <p:sp>
          <p:nvSpPr>
            <p:cNvPr id="25" name="TextBox 24"/>
            <p:cNvSpPr txBox="1"/>
            <p:nvPr/>
          </p:nvSpPr>
          <p:spPr>
            <a:xfrm>
              <a:off x="5553021" y="5399911"/>
              <a:ext cx="121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Production</a:t>
              </a:r>
            </a:p>
            <a:p>
              <a:r>
                <a:rPr lang="en-US" dirty="0" smtClean="0"/>
                <a:t>servers</a:t>
              </a:r>
              <a:endParaRPr lang="en-US" dirty="0"/>
            </a:p>
          </p:txBody>
        </p:sp>
        <p:pic>
          <p:nvPicPr>
            <p:cNvPr id="41" name="Picture 40" descr="Forum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339" y="4668391"/>
              <a:ext cx="731520" cy="73152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0" y="2432845"/>
            <a:ext cx="3238500" cy="2514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0601" y="2246325"/>
            <a:ext cx="759931" cy="7599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130601" y="4793009"/>
            <a:ext cx="759931" cy="7599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2172" y="2637073"/>
            <a:ext cx="2964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container is the IT equivalent of a shipping container.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Encapsulates application stack in a lightweight and portable environment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162176" y="2613312"/>
            <a:ext cx="278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Can be manually composed using simple operations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Runs on almost any hardware platform using a modern OS kernel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48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962</Words>
  <Application>Microsoft Macintosh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DevOps &amp; Cloud Infrastructure SEIS 665 Week 11</vt:lpstr>
      <vt:lpstr>Agenda</vt:lpstr>
      <vt:lpstr>Fragile IT</vt:lpstr>
      <vt:lpstr>IT Service Matrix</vt:lpstr>
      <vt:lpstr>Transporting Cargo Pre-1960</vt:lpstr>
      <vt:lpstr>Cargo Transport Matrix</vt:lpstr>
      <vt:lpstr>Intermodal Transport Solution</vt:lpstr>
      <vt:lpstr>Intermodal Shipping Containers</vt:lpstr>
      <vt:lpstr>IT Transport Solution: Containers</vt:lpstr>
      <vt:lpstr>Developer Benefits</vt:lpstr>
      <vt:lpstr>IT Operations benefits</vt:lpstr>
      <vt:lpstr>Separation of Concerns</vt:lpstr>
      <vt:lpstr>High Level Overview</vt:lpstr>
      <vt:lpstr>Low Level Overview</vt:lpstr>
      <vt:lpstr>Virtual Machines vs. Containers</vt:lpstr>
      <vt:lpstr>Container advantages over VMs</vt:lpstr>
      <vt:lpstr>Docker</vt:lpstr>
      <vt:lpstr>How Docker Works</vt:lpstr>
      <vt:lpstr>PowerPoint Presentation</vt:lpstr>
      <vt:lpstr>Docker Terms</vt:lpstr>
      <vt:lpstr>Docker Image</vt:lpstr>
      <vt:lpstr>Other Container Technologies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11</dc:title>
  <dc:creator>Jason Baker</dc:creator>
  <cp:lastModifiedBy>Jason Baker</cp:lastModifiedBy>
  <cp:revision>36</cp:revision>
  <dcterms:created xsi:type="dcterms:W3CDTF">2016-04-27T16:52:20Z</dcterms:created>
  <dcterms:modified xsi:type="dcterms:W3CDTF">2016-08-13T21:44:54Z</dcterms:modified>
</cp:coreProperties>
</file>