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269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3" r:id="rId15"/>
    <p:sldId id="275" r:id="rId16"/>
    <p:sldId id="276" r:id="rId17"/>
    <p:sldId id="272" r:id="rId18"/>
    <p:sldId id="274" r:id="rId19"/>
    <p:sldId id="277" r:id="rId20"/>
    <p:sldId id="286" r:id="rId21"/>
    <p:sldId id="281" r:id="rId22"/>
    <p:sldId id="282" r:id="rId23"/>
    <p:sldId id="284" r:id="rId24"/>
    <p:sldId id="278" r:id="rId25"/>
    <p:sldId id="280" r:id="rId26"/>
    <p:sldId id="279" r:id="rId27"/>
    <p:sldId id="283" r:id="rId28"/>
    <p:sldId id="285" r:id="rId29"/>
    <p:sldId id="267" r:id="rId30"/>
    <p:sldId id="287" r:id="rId31"/>
    <p:sldId id="291" r:id="rId32"/>
    <p:sldId id="292" r:id="rId33"/>
    <p:sldId id="293" r:id="rId34"/>
    <p:sldId id="294" r:id="rId35"/>
    <p:sldId id="288" r:id="rId36"/>
    <p:sldId id="289" r:id="rId37"/>
    <p:sldId id="290" r:id="rId38"/>
    <p:sldId id="295" r:id="rId39"/>
    <p:sldId id="25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2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92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10/9/16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</a:t>
            </a:r>
            <a:r>
              <a:rPr lang="en-US" sz="3600" dirty="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Week </a:t>
            </a:r>
            <a:r>
              <a:rPr lang="en-US" sz="3600" dirty="0" smtClean="0">
                <a:solidFill>
                  <a:prstClr val="black"/>
                </a:solidFill>
              </a:rPr>
              <a:t>5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020" y="3779029"/>
            <a:ext cx="2892033" cy="29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7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 cases:</a:t>
            </a:r>
            <a:endParaRPr lang="en-US" dirty="0" smtClean="0"/>
          </a:p>
          <a:p>
            <a:pPr lvl="1"/>
            <a:r>
              <a:rPr lang="en-US" dirty="0" smtClean="0"/>
              <a:t>Scalable content </a:t>
            </a:r>
            <a:r>
              <a:rPr lang="en-US" dirty="0" smtClean="0"/>
              <a:t>repository storing customer uploads.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Deploying website files across </a:t>
            </a:r>
            <a:r>
              <a:rPr lang="en-US" dirty="0" smtClean="0"/>
              <a:t>fleet </a:t>
            </a:r>
            <a:r>
              <a:rPr lang="en-US" dirty="0" smtClean="0"/>
              <a:t>of </a:t>
            </a:r>
            <a:r>
              <a:rPr lang="en-US" dirty="0" smtClean="0"/>
              <a:t>deployed EC2 </a:t>
            </a:r>
            <a:r>
              <a:rPr lang="en-US" dirty="0" smtClean="0"/>
              <a:t>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Sharing home directories across </a:t>
            </a:r>
            <a:r>
              <a:rPr lang="en-US" dirty="0" smtClean="0"/>
              <a:t>instances.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Native file system interaction with OS and </a:t>
            </a:r>
            <a:r>
              <a:rPr lang="en-US" dirty="0" smtClean="0"/>
              <a:t>applications.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AWS managed </a:t>
            </a:r>
            <a:r>
              <a:rPr lang="en-US" dirty="0" smtClean="0"/>
              <a:t>infrastructure.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Cloud (VPC)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VPC is a logically isolated virtual network within a region that is used to partition resources.</a:t>
            </a:r>
          </a:p>
          <a:p>
            <a:endParaRPr lang="en-US" dirty="0" smtClean="0"/>
          </a:p>
          <a:p>
            <a:r>
              <a:rPr lang="en-US" dirty="0" smtClean="0"/>
              <a:t>It’s like a private cloud-based data center.</a:t>
            </a:r>
          </a:p>
          <a:p>
            <a:endParaRPr lang="en-US" dirty="0" smtClean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Allow you to build secure application architectures.</a:t>
            </a:r>
          </a:p>
          <a:p>
            <a:pPr lvl="1"/>
            <a:r>
              <a:rPr lang="en-US" dirty="0" smtClean="0"/>
              <a:t>Securely partition applications and organizations.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VPCs are hard to understand at first, but are critically important to working </a:t>
            </a:r>
            <a:r>
              <a:rPr lang="en-US" smtClean="0"/>
              <a:t>with AWS.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922" y="274638"/>
            <a:ext cx="1102734" cy="11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Example use case: public webservers with backend database servers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46" y="2423137"/>
            <a:ext cx="5693822" cy="413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69522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region may contain multiple </a:t>
            </a:r>
            <a:r>
              <a:rPr lang="en-US" sz="2800" dirty="0" smtClean="0"/>
              <a:t>VPCs.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Each VPC has its own privately-routable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22" y="1600200"/>
            <a:ext cx="389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674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VPC network is partitioned into one or more subnets.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AZ.</a:t>
            </a:r>
          </a:p>
          <a:p>
            <a:endParaRPr lang="en-US" dirty="0" smtClean="0"/>
          </a:p>
          <a:p>
            <a:r>
              <a:rPr lang="en-US" dirty="0" smtClean="0"/>
              <a:t>Each subnet is associated with one route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27" y="1600200"/>
            <a:ext cx="4764097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EC2 instance has a private IP address, automatically assigned based on the </a:t>
            </a:r>
            <a:r>
              <a:rPr lang="en-US" dirty="0" smtClean="0"/>
              <a:t>subnet.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Some instances may have a dynamically assigned public IP address based on subnet </a:t>
            </a:r>
            <a:r>
              <a:rPr lang="en-US" dirty="0" smtClean="0"/>
              <a:t>setting.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Dynamically assigned public IP addresses are pulled from a general pool and change every time an instance </a:t>
            </a:r>
            <a:r>
              <a:rPr lang="en-US" dirty="0" smtClean="0"/>
              <a:t>starts.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elastic IP is a permanent public IP address that is associated with an instance.</a:t>
            </a:r>
          </a:p>
          <a:p>
            <a:pPr lvl="1"/>
            <a:r>
              <a:rPr lang="en-US" dirty="0" smtClean="0"/>
              <a:t>IP address doesn’t change when the instance is restarted.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AWS user can provision elastic IP addresses and assign the addresses to instances as </a:t>
            </a:r>
            <a:r>
              <a:rPr lang="en-US" dirty="0" smtClean="0"/>
              <a:t>needed.</a:t>
            </a:r>
            <a:endParaRPr lang="en-US" dirty="0" smtClean="0"/>
          </a:p>
          <a:p>
            <a:pPr lvl="1"/>
            <a:r>
              <a:rPr lang="en-US" dirty="0" smtClean="0"/>
              <a:t>Small monthly fee for each IP address (even if not associated with instance</a:t>
            </a:r>
            <a:r>
              <a:rPr lang="en-US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47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0083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To access the Internet directly an instance </a:t>
            </a:r>
            <a:r>
              <a:rPr lang="en-US" sz="2800" u="sng" dirty="0" smtClean="0"/>
              <a:t>must</a:t>
            </a:r>
            <a:r>
              <a:rPr lang="en-US" sz="2800" dirty="0" smtClean="0"/>
              <a:t> have a public IP address and be on a subnet that routes through an Internet Gateway.</a:t>
            </a:r>
          </a:p>
          <a:p>
            <a:endParaRPr lang="en-US" sz="2800" dirty="0" smtClean="0"/>
          </a:p>
          <a:p>
            <a:r>
              <a:rPr lang="en-US" sz="2800" dirty="0" smtClean="0"/>
              <a:t>Only one IG allowed per VPC.</a:t>
            </a:r>
          </a:p>
          <a:p>
            <a:endParaRPr lang="en-US" sz="2800" dirty="0" smtClean="0"/>
          </a:p>
          <a:p>
            <a:r>
              <a:rPr lang="en-US" sz="2800" dirty="0" smtClean="0"/>
              <a:t>No extra fee for </a:t>
            </a:r>
            <a:r>
              <a:rPr lang="en-US" sz="2800" dirty="0" smtClean="0"/>
              <a:t>using an IG.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77" y="2021442"/>
            <a:ext cx="4991341" cy="4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8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 Gateway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9544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NAT Gateway allows an instance on a private subnet to communicate with the Internet.</a:t>
            </a:r>
          </a:p>
          <a:p>
            <a:endParaRPr lang="en-US" sz="2400" dirty="0"/>
          </a:p>
          <a:p>
            <a:r>
              <a:rPr lang="en-US" sz="2400" dirty="0" smtClean="0"/>
              <a:t>Hourly fee for a NAT (it’s basically </a:t>
            </a:r>
            <a:r>
              <a:rPr lang="en-US" sz="2400" dirty="0" smtClean="0"/>
              <a:t>a managed </a:t>
            </a:r>
            <a:r>
              <a:rPr lang="en-US" sz="2400" dirty="0" smtClean="0"/>
              <a:t>EC2 instance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201" y="1600200"/>
            <a:ext cx="5023076" cy="43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98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0650" cy="163929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VPG securely connects a VPC to a corporate network.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1" y="2228769"/>
            <a:ext cx="7244767" cy="41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EC2</a:t>
            </a:r>
          </a:p>
          <a:p>
            <a:pPr lvl="1"/>
            <a:r>
              <a:rPr lang="en-US" dirty="0" smtClean="0"/>
              <a:t>Elastic Load Balancing</a:t>
            </a:r>
          </a:p>
          <a:p>
            <a:pPr lvl="1"/>
            <a:r>
              <a:rPr lang="en-US" dirty="0" smtClean="0"/>
              <a:t>Placement Groups</a:t>
            </a:r>
          </a:p>
          <a:p>
            <a:pPr lvl="1"/>
            <a:r>
              <a:rPr lang="en-US" dirty="0" smtClean="0"/>
              <a:t>EFS</a:t>
            </a:r>
          </a:p>
          <a:p>
            <a:r>
              <a:rPr lang="en-US" dirty="0" smtClean="0"/>
              <a:t>VPC</a:t>
            </a:r>
          </a:p>
          <a:p>
            <a:pPr lvl="1"/>
            <a:r>
              <a:rPr lang="en-US" dirty="0" smtClean="0"/>
              <a:t>Bastion hosts</a:t>
            </a:r>
          </a:p>
          <a:p>
            <a:pPr lvl="1"/>
            <a:r>
              <a:rPr lang="en-US" dirty="0" err="1" smtClean="0"/>
              <a:t>NATing</a:t>
            </a:r>
            <a:endParaRPr lang="en-US" dirty="0" smtClean="0"/>
          </a:p>
          <a:p>
            <a:r>
              <a:rPr lang="en-US" dirty="0" smtClean="0"/>
              <a:t>RDS</a:t>
            </a:r>
          </a:p>
          <a:p>
            <a:r>
              <a:rPr lang="en-US" dirty="0" err="1" smtClean="0"/>
              <a:t>DynamoDB</a:t>
            </a:r>
            <a:r>
              <a:rPr lang="en-US" dirty="0" smtClean="0"/>
              <a:t>, Redshift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Direct Connect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87871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Dedicated physical network connection between enterprise and AWS </a:t>
            </a:r>
            <a:r>
              <a:rPr lang="en-US" sz="2800" dirty="0" smtClean="0"/>
              <a:t>network.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Network equipment co-located at meet-me </a:t>
            </a:r>
            <a:r>
              <a:rPr lang="en-US" sz="2800" dirty="0" smtClean="0"/>
              <a:t>room.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504" y="1417638"/>
            <a:ext cx="3554960" cy="51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9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ACLs define rules to filter network traffic to and from </a:t>
            </a:r>
            <a:r>
              <a:rPr lang="en-US" dirty="0" smtClean="0"/>
              <a:t>subnets.</a:t>
            </a:r>
            <a:endParaRPr lang="en-US" dirty="0" smtClean="0"/>
          </a:p>
          <a:p>
            <a:pPr lvl="1"/>
            <a:r>
              <a:rPr lang="en-US" dirty="0" smtClean="0"/>
              <a:t>It’s like a firewall for </a:t>
            </a:r>
            <a:r>
              <a:rPr lang="en-US" dirty="0" smtClean="0"/>
              <a:t>subnets.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Filters traffic outside of subnet and before security </a:t>
            </a:r>
            <a:r>
              <a:rPr lang="en-US" dirty="0" smtClean="0"/>
              <a:t>groups.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Rules are </a:t>
            </a:r>
            <a:r>
              <a:rPr lang="en-US" u="sng" dirty="0" smtClean="0"/>
              <a:t>stateless</a:t>
            </a:r>
            <a:r>
              <a:rPr lang="en-US" dirty="0" smtClean="0"/>
              <a:t>, meaning ingress and egress rules must be explicitly defined.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Default rule is all ingress/egress data </a:t>
            </a:r>
            <a:r>
              <a:rPr lang="en-US" dirty="0" smtClean="0"/>
              <a:t>allowed.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New rules start by denying all </a:t>
            </a:r>
            <a:r>
              <a:rPr lang="en-US" dirty="0" smtClean="0"/>
              <a:t>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21" y="1277612"/>
            <a:ext cx="4927430" cy="52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76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Tenancy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VPCs can support three different tenancy options:</a:t>
            </a:r>
          </a:p>
          <a:p>
            <a:pPr lvl="1"/>
            <a:r>
              <a:rPr lang="en-US" dirty="0" smtClean="0"/>
              <a:t>Default: instances run on shared </a:t>
            </a:r>
            <a:r>
              <a:rPr lang="en-US" dirty="0" smtClean="0"/>
              <a:t>hardware.</a:t>
            </a:r>
            <a:endParaRPr lang="en-US" dirty="0" smtClean="0"/>
          </a:p>
          <a:p>
            <a:pPr lvl="1"/>
            <a:r>
              <a:rPr lang="en-US" dirty="0" smtClean="0"/>
              <a:t>Dedicated: instances run on single-tenant </a:t>
            </a:r>
            <a:r>
              <a:rPr lang="en-US" dirty="0" smtClean="0"/>
              <a:t>hardware.</a:t>
            </a:r>
            <a:endParaRPr lang="en-US" dirty="0" smtClean="0"/>
          </a:p>
          <a:p>
            <a:pPr lvl="1"/>
            <a:r>
              <a:rPr lang="en-US" dirty="0" smtClean="0"/>
              <a:t>Host: an instance runs on a dedicated host (bare-metal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Single tenant options help meet certain regulatory requirements, but at a much higher cost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~ $2,000/</a:t>
            </a:r>
            <a:r>
              <a:rPr lang="en-US" dirty="0" err="1" smtClean="0"/>
              <a:t>mo</a:t>
            </a:r>
            <a:r>
              <a:rPr lang="en-US" dirty="0" smtClean="0"/>
              <a:t> region fee to deploy dedicated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7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Peering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3754385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It’s possible to route traffic between </a:t>
            </a:r>
            <a:r>
              <a:rPr lang="en-US" sz="2400" dirty="0" smtClean="0"/>
              <a:t>VPCs.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Traffic routing cannot be transitive (VPC C cannot communicate with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VPC F).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star topology is the recommended peering </a:t>
            </a:r>
            <a:r>
              <a:rPr lang="en-US" sz="2400" dirty="0" smtClean="0"/>
              <a:t>strategy.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00200"/>
            <a:ext cx="4368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91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10119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Bastion host is an instance in a public subnet that is used to proxy secure communications to an instance on a private subnet.</a:t>
            </a:r>
          </a:p>
          <a:p>
            <a:endParaRPr lang="en-US" sz="2400" dirty="0" smtClean="0"/>
          </a:p>
          <a:p>
            <a:r>
              <a:rPr lang="en-US" sz="2400" dirty="0" smtClean="0"/>
              <a:t>Not an AWS service, just a </a:t>
            </a:r>
            <a:r>
              <a:rPr lang="en-US" sz="2400" dirty="0" smtClean="0"/>
              <a:t>common type </a:t>
            </a:r>
            <a:r>
              <a:rPr lang="en-US" sz="2400" dirty="0" smtClean="0"/>
              <a:t>of configuration.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30" y="2125105"/>
            <a:ext cx="5158771" cy="374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8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7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Your </a:t>
            </a:r>
            <a:r>
              <a:rPr lang="en-US" dirty="0" smtClean="0"/>
              <a:t>AWS account </a:t>
            </a:r>
            <a:r>
              <a:rPr lang="en-US" dirty="0" smtClean="0"/>
              <a:t>has a default VPC setup in each AWS region.</a:t>
            </a:r>
          </a:p>
          <a:p>
            <a:endParaRPr lang="en-US" dirty="0" smtClean="0"/>
          </a:p>
          <a:p>
            <a:r>
              <a:rPr lang="en-US" dirty="0" smtClean="0"/>
              <a:t>The default VPC has an Internet Gateway and all subnets will route public traffic through it.</a:t>
            </a:r>
          </a:p>
          <a:p>
            <a:endParaRPr lang="en-US" dirty="0" smtClean="0"/>
          </a:p>
          <a:p>
            <a:r>
              <a:rPr lang="en-US" dirty="0" smtClean="0"/>
              <a:t>All subnets will dynamically assign public IPs to new instances.</a:t>
            </a:r>
          </a:p>
          <a:p>
            <a:endParaRPr lang="en-US" dirty="0" smtClean="0"/>
          </a:p>
          <a:p>
            <a:r>
              <a:rPr lang="en-US" dirty="0" smtClean="0"/>
              <a:t>Default VPC is great for learning AWS, but </a:t>
            </a:r>
            <a:r>
              <a:rPr lang="en-US" dirty="0" smtClean="0"/>
              <a:t>is likely not appropriate </a:t>
            </a:r>
            <a:r>
              <a:rPr lang="en-US" dirty="0" smtClean="0"/>
              <a:t>for </a:t>
            </a:r>
            <a:r>
              <a:rPr lang="en-US" dirty="0" smtClean="0"/>
              <a:t>production.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1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Create a new VPC</a:t>
            </a:r>
          </a:p>
          <a:p>
            <a:pPr lvl="1"/>
            <a:r>
              <a:rPr lang="en-US" sz="2000" dirty="0" smtClean="0"/>
              <a:t>Name: </a:t>
            </a:r>
            <a:r>
              <a:rPr lang="en-US" sz="2000" dirty="0" err="1" smtClean="0"/>
              <a:t>classvpc</a:t>
            </a:r>
            <a:endParaRPr lang="en-US" sz="2000" dirty="0" smtClean="0"/>
          </a:p>
          <a:p>
            <a:pPr lvl="1"/>
            <a:r>
              <a:rPr lang="en-US" sz="2000" dirty="0" smtClean="0"/>
              <a:t>CIDR block: 10.0.0.0/18</a:t>
            </a:r>
          </a:p>
          <a:p>
            <a:r>
              <a:rPr lang="en-US" sz="2000" dirty="0" smtClean="0"/>
              <a:t>Create two subnets in VPC on separate AZs</a:t>
            </a:r>
          </a:p>
          <a:p>
            <a:pPr lvl="1"/>
            <a:r>
              <a:rPr lang="en-US" sz="2000" dirty="0" smtClean="0"/>
              <a:t>Public subnet</a:t>
            </a:r>
          </a:p>
          <a:p>
            <a:pPr lvl="2"/>
            <a:r>
              <a:rPr lang="en-US" sz="2000" dirty="0" smtClean="0"/>
              <a:t>Name: class-public</a:t>
            </a:r>
          </a:p>
          <a:p>
            <a:pPr lvl="2"/>
            <a:r>
              <a:rPr lang="en-US" sz="2000" dirty="0" smtClean="0"/>
              <a:t>AZ: us-east-1a</a:t>
            </a:r>
          </a:p>
          <a:p>
            <a:pPr lvl="2"/>
            <a:r>
              <a:rPr lang="en-US" sz="2000" dirty="0" smtClean="0"/>
              <a:t>CIDR block: 10.0.1.0/24</a:t>
            </a:r>
          </a:p>
          <a:p>
            <a:pPr lvl="1"/>
            <a:r>
              <a:rPr lang="en-US" sz="2000" dirty="0" smtClean="0"/>
              <a:t>Private subnet</a:t>
            </a:r>
          </a:p>
          <a:p>
            <a:pPr lvl="2"/>
            <a:r>
              <a:rPr lang="en-US" sz="2000" dirty="0" smtClean="0"/>
              <a:t>Name: class-private</a:t>
            </a:r>
          </a:p>
          <a:p>
            <a:pPr lvl="2"/>
            <a:r>
              <a:rPr lang="en-US" sz="2000" dirty="0" smtClean="0"/>
              <a:t>AZ: us-east-1b</a:t>
            </a:r>
          </a:p>
          <a:p>
            <a:pPr lvl="2"/>
            <a:r>
              <a:rPr lang="en-US" sz="2000" dirty="0" smtClean="0"/>
              <a:t>CIDR block: 10.0.2.0/24</a:t>
            </a:r>
          </a:p>
          <a:p>
            <a:r>
              <a:rPr lang="en-US" sz="2000" dirty="0" smtClean="0"/>
              <a:t>Review main route table for VPC and current subnet association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43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VPC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Internet Gateway to VPC</a:t>
            </a:r>
          </a:p>
          <a:p>
            <a:pPr lvl="1"/>
            <a:r>
              <a:rPr lang="en-US" dirty="0" smtClean="0"/>
              <a:t>Name: class-IG</a:t>
            </a:r>
          </a:p>
          <a:p>
            <a:pPr lvl="1"/>
            <a:r>
              <a:rPr lang="en-US" dirty="0" smtClean="0"/>
              <a:t>Attach to new VPC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Launch one instance into each </a:t>
            </a:r>
            <a:r>
              <a:rPr lang="en-US" dirty="0" smtClean="0"/>
              <a:t>subnet.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Configure routing tables for public and private </a:t>
            </a:r>
            <a:r>
              <a:rPr lang="en-US" dirty="0" smtClean="0"/>
              <a:t>subnets.</a:t>
            </a:r>
            <a:endParaRPr lang="en-US" dirty="0" smtClean="0"/>
          </a:p>
          <a:p>
            <a:pPr lvl="1"/>
            <a:r>
              <a:rPr lang="en-US" dirty="0" smtClean="0"/>
              <a:t>Public routing table routes through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Setup a NAT in the public </a:t>
            </a:r>
            <a:r>
              <a:rPr lang="en-US" dirty="0" smtClean="0"/>
              <a:t>subnet.</a:t>
            </a:r>
            <a:endParaRPr lang="en-US" dirty="0" smtClean="0"/>
          </a:p>
          <a:p>
            <a:pPr lvl="1"/>
            <a:r>
              <a:rPr lang="en-US" dirty="0" smtClean="0"/>
              <a:t>Modify private subnet route table to route through </a:t>
            </a:r>
            <a:r>
              <a:rPr lang="en-US" dirty="0" smtClean="0"/>
              <a:t>NAT.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Terminal into public and private servers to verify </a:t>
            </a:r>
            <a:r>
              <a:rPr lang="en-US" dirty="0" smtClean="0"/>
              <a:t>access.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11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 Service (RDS)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Managed database service supporting traditional relational </a:t>
            </a:r>
            <a:r>
              <a:rPr lang="en-US" dirty="0" smtClean="0"/>
              <a:t>databases.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79" y="1417638"/>
            <a:ext cx="901621" cy="901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Load Balancing (ELB)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ELB is a </a:t>
            </a:r>
            <a:r>
              <a:rPr lang="en-US" dirty="0" smtClean="0"/>
              <a:t>managed load balancer for EC2 </a:t>
            </a:r>
            <a:r>
              <a:rPr lang="en-US" dirty="0" smtClean="0"/>
              <a:t>instances.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 smtClean="0"/>
              <a:t>a single </a:t>
            </a:r>
            <a:r>
              <a:rPr lang="en-US" dirty="0" smtClean="0"/>
              <a:t>endpoint for external users and redirects incoming requests to </a:t>
            </a:r>
            <a:r>
              <a:rPr lang="en-US" dirty="0" smtClean="0"/>
              <a:t>instances.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Monitors health of instances and routes requests to healthy </a:t>
            </a:r>
            <a:r>
              <a:rPr lang="en-US" dirty="0" smtClean="0"/>
              <a:t>instances.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Load balancing algorithms:</a:t>
            </a:r>
          </a:p>
          <a:p>
            <a:pPr lvl="1"/>
            <a:r>
              <a:rPr lang="en-US" dirty="0" smtClean="0"/>
              <a:t>Round-robin for TCP requests</a:t>
            </a:r>
          </a:p>
          <a:p>
            <a:pPr lvl="1"/>
            <a:r>
              <a:rPr lang="en-US" dirty="0" smtClean="0"/>
              <a:t>Least Outstanding Requests for HTTP/HTTPS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41" y="998844"/>
            <a:ext cx="837588" cy="8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Supported databases: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err="1" smtClean="0"/>
              <a:t>MariaDB</a:t>
            </a:r>
            <a:r>
              <a:rPr lang="en-US" dirty="0" smtClean="0"/>
              <a:t> (MySQL fork)</a:t>
            </a:r>
          </a:p>
          <a:p>
            <a:pPr lvl="1"/>
            <a:r>
              <a:rPr lang="en-US" dirty="0" smtClean="0"/>
              <a:t>Microsoft SQL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Aurora (designed by AWS)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RDS provides an endpoint for each database which is used by an application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RDS supports two different database backup </a:t>
            </a:r>
            <a:r>
              <a:rPr lang="en-US" dirty="0" smtClean="0"/>
              <a:t>schemes:</a:t>
            </a:r>
          </a:p>
          <a:p>
            <a:pPr lvl="1"/>
            <a:r>
              <a:rPr lang="en-US" dirty="0" smtClean="0"/>
              <a:t>automated backups</a:t>
            </a:r>
          </a:p>
          <a:p>
            <a:pPr lvl="1"/>
            <a:r>
              <a:rPr lang="en-US" dirty="0" smtClean="0"/>
              <a:t>snapshots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 smtClean="0"/>
              <a:t>Retains backup data for 1 to 35 days.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During recovery full backup is restored and then transaction logs are replayed.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 data is stored on S3.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 smtClean="0"/>
              <a:t>It’s possible to use RDS data backups to copy databases (for testing or to move).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Multi-AZ capability provides standby database instance in a separate AZ for fail-over purposes.</a:t>
            </a:r>
          </a:p>
          <a:p>
            <a:pPr lvl="1"/>
            <a:r>
              <a:rPr lang="en-US" dirty="0" smtClean="0"/>
              <a:t>Writes to main database server are synchronized to the standby database.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Main purpose is for greater service resiliency, it does not improve performance.</a:t>
            </a:r>
          </a:p>
          <a:p>
            <a:pPr lvl="2"/>
            <a:r>
              <a:rPr lang="en-US" dirty="0" smtClean="0"/>
              <a:t>Although, it allows RDS to update or backup a server without degrading I/O.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database types support Multi-AZ</a:t>
            </a:r>
          </a:p>
          <a:p>
            <a:pPr lvl="1"/>
            <a:r>
              <a:rPr lang="en-US" dirty="0" smtClean="0"/>
              <a:t>Aurora is special because it is </a:t>
            </a:r>
            <a:r>
              <a:rPr lang="en-US" u="sng" dirty="0" smtClean="0"/>
              <a:t>only</a:t>
            </a:r>
            <a:r>
              <a:rPr lang="en-US" dirty="0" smtClean="0"/>
              <a:t> offered in a multi-AZ architecture (2 DBs in 3 AZs = 6 total!).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 smtClean="0"/>
              <a:t>Only used for 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Scales database performance by allowing database clients to read data from multiple instances.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 to 5 read replicas supported.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RDS database.</a:t>
            </a:r>
          </a:p>
          <a:p>
            <a:pPr lvl="1"/>
            <a:r>
              <a:rPr lang="en-US" dirty="0" smtClean="0"/>
              <a:t>Create database security group.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Locate database endpoint.</a:t>
            </a:r>
          </a:p>
          <a:p>
            <a:endParaRPr lang="en-US" dirty="0" smtClean="0"/>
          </a:p>
          <a:p>
            <a:r>
              <a:rPr lang="en-US" dirty="0" smtClean="0"/>
              <a:t>Review automatic backup schedule.</a:t>
            </a:r>
          </a:p>
          <a:p>
            <a:endParaRPr lang="en-US" dirty="0" smtClean="0"/>
          </a:p>
          <a:p>
            <a:r>
              <a:rPr lang="en-US" dirty="0" smtClean="0"/>
              <a:t>Perform a snapshot.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AWS </a:t>
            </a:r>
            <a:r>
              <a:rPr lang="en-US" dirty="0" err="1" smtClean="0"/>
              <a:t>NoSQL</a:t>
            </a:r>
            <a:r>
              <a:rPr lang="en-US" dirty="0" smtClean="0"/>
              <a:t> database utilizing a document processing architecture.</a:t>
            </a:r>
          </a:p>
          <a:p>
            <a:pPr lvl="1"/>
            <a:r>
              <a:rPr lang="en-US" dirty="0" smtClean="0"/>
              <a:t>Based on Google Big Table design.</a:t>
            </a:r>
          </a:p>
          <a:p>
            <a:pPr lvl="1"/>
            <a:r>
              <a:rPr lang="en-US" dirty="0" smtClean="0"/>
              <a:t>Each document is comprised of key/value pairs stored in JavaScript Object Notation (JSON).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Supports highly scalable number of reads and writes with unlimited data storage.</a:t>
            </a:r>
          </a:p>
          <a:p>
            <a:pPr lvl="1"/>
            <a:r>
              <a:rPr lang="en-US" dirty="0" smtClean="0"/>
              <a:t>Automatically scales data storage, no need to reconfigure database like RDS (relational).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59" y="401695"/>
            <a:ext cx="1389741" cy="13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DynamoDB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05" y="1441756"/>
            <a:ext cx="6168353" cy="52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3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Managed data warehousing and analytics database (OLAP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smtClean="0"/>
              <a:t>Online Transaction Processing (OLTP) focuses on querying and maintaining individual transactions.</a:t>
            </a:r>
          </a:p>
          <a:p>
            <a:pPr lvl="2"/>
            <a:r>
              <a:rPr lang="en-US" dirty="0" smtClean="0"/>
              <a:t>Products purchased in a specific order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Online Analytical Processing (OLAP) focuses on the analysis of aggregate sets of data.</a:t>
            </a:r>
          </a:p>
          <a:p>
            <a:pPr lvl="2"/>
            <a:r>
              <a:rPr lang="en-US" dirty="0" smtClean="0"/>
              <a:t>Total store sales across North America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Uses columnar storage to improve performance.</a:t>
            </a:r>
          </a:p>
          <a:p>
            <a:pPr lvl="1"/>
            <a:r>
              <a:rPr lang="en-US" dirty="0" smtClean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745" y="274638"/>
            <a:ext cx="1480447" cy="1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280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Provides multiple ways to use Microsoft Active Directory with AWS services.</a:t>
            </a:r>
          </a:p>
          <a:p>
            <a:endParaRPr lang="en-US" dirty="0" smtClean="0"/>
          </a:p>
          <a:p>
            <a:r>
              <a:rPr lang="en-US" dirty="0" smtClean="0"/>
              <a:t>Three options:</a:t>
            </a:r>
          </a:p>
          <a:p>
            <a:pPr lvl="1"/>
            <a:r>
              <a:rPr lang="en-US" dirty="0" smtClean="0"/>
              <a:t>Simple AD</a:t>
            </a:r>
          </a:p>
          <a:p>
            <a:pPr lvl="2"/>
            <a:r>
              <a:rPr lang="en-US" dirty="0" smtClean="0"/>
              <a:t>Microsoft AD-compatible service powered by Samba 4.</a:t>
            </a:r>
          </a:p>
          <a:p>
            <a:pPr lvl="2"/>
            <a:r>
              <a:rPr lang="en-US" dirty="0" smtClean="0"/>
              <a:t>Supports most </a:t>
            </a:r>
            <a:r>
              <a:rPr lang="en-US" smtClean="0"/>
              <a:t>AD functionality.</a:t>
            </a:r>
            <a:endParaRPr lang="en-US" dirty="0" smtClean="0"/>
          </a:p>
          <a:p>
            <a:pPr lvl="2"/>
            <a:r>
              <a:rPr lang="en-US" dirty="0" smtClean="0"/>
              <a:t>Designed for less than 5000 users.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Microsoft AD Enterprise</a:t>
            </a:r>
          </a:p>
          <a:p>
            <a:pPr lvl="2"/>
            <a:r>
              <a:rPr lang="en-US" dirty="0" smtClean="0"/>
              <a:t>Full Microsoft AD service managed by AWS.</a:t>
            </a:r>
          </a:p>
          <a:p>
            <a:pPr lvl="2"/>
            <a:r>
              <a:rPr lang="en-US" dirty="0" smtClean="0"/>
              <a:t>Designed for more than 5000 users.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AD Connector</a:t>
            </a:r>
          </a:p>
          <a:p>
            <a:pPr lvl="2"/>
            <a:r>
              <a:rPr lang="en-US" dirty="0" smtClean="0"/>
              <a:t>Proxy service for connecting on-premise AD servers to AWS resources.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38" y="400287"/>
            <a:ext cx="1596227" cy="110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2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5</a:t>
            </a:r>
          </a:p>
          <a:p>
            <a:r>
              <a:rPr lang="en-US" dirty="0" smtClean="0"/>
              <a:t>Read </a:t>
            </a:r>
            <a:r>
              <a:rPr lang="en-US" i="1" dirty="0" smtClean="0"/>
              <a:t>Infrastructure as Code </a:t>
            </a:r>
            <a:r>
              <a:rPr lang="en-US" dirty="0" smtClean="0"/>
              <a:t>Chapters 3 &amp; 4</a:t>
            </a:r>
          </a:p>
        </p:txBody>
      </p:sp>
    </p:spTree>
    <p:extLst>
      <p:ext uri="{BB962C8B-B14F-4D97-AF65-F5344CB8AC3E}">
        <p14:creationId xmlns:p14="http://schemas.microsoft.com/office/powerpoint/2010/main" val="13059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2846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Scale application performance by adding more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Automatically handle failed instances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Protect against failure of an entire availability zone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37" y="1624966"/>
            <a:ext cx="43307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ELB is priced on an hourly basis like EC2 </a:t>
            </a:r>
            <a:r>
              <a:rPr lang="en-US" dirty="0" smtClean="0"/>
              <a:t>instances.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Sticky sessions: bind a user’s session to a specific instance instead of randomly redirecting (session affinity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SSL </a:t>
            </a:r>
            <a:r>
              <a:rPr lang="en-US" dirty="0" smtClean="0"/>
              <a:t>termination: </a:t>
            </a:r>
            <a:r>
              <a:rPr lang="en-US" dirty="0" smtClean="0"/>
              <a:t>install an SSL/TLS certificate directly on the ELB versus on individual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Internal load-balancing: can also use to load balance internal traffic such as database </a:t>
            </a:r>
            <a:r>
              <a:rPr lang="en-US" dirty="0" smtClean="0"/>
              <a:t>connections.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ELB Hands-on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Launch two instances running </a:t>
            </a:r>
            <a:r>
              <a:rPr lang="en-US" dirty="0" smtClean="0"/>
              <a:t>webservers (using webserver-failover AMI)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a new </a:t>
            </a:r>
            <a:r>
              <a:rPr lang="en-US" dirty="0" smtClean="0"/>
              <a:t>ELB:</a:t>
            </a:r>
            <a:endParaRPr lang="en-US" dirty="0" smtClean="0"/>
          </a:p>
          <a:p>
            <a:pPr lvl="1"/>
            <a:r>
              <a:rPr lang="en-US" dirty="0" smtClean="0"/>
              <a:t>Listen on HTTP</a:t>
            </a:r>
          </a:p>
          <a:p>
            <a:pPr lvl="1"/>
            <a:r>
              <a:rPr lang="en-US" dirty="0" smtClean="0"/>
              <a:t>Setup health check</a:t>
            </a:r>
          </a:p>
          <a:p>
            <a:pPr lvl="1"/>
            <a:r>
              <a:rPr lang="en-US" dirty="0" smtClean="0"/>
              <a:t>Add two instances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Monitor status of ELB to verify service </a:t>
            </a:r>
            <a:r>
              <a:rPr lang="en-US" dirty="0" smtClean="0"/>
              <a:t>health.</a:t>
            </a:r>
          </a:p>
          <a:p>
            <a:endParaRPr lang="en-US" dirty="0" smtClean="0"/>
          </a:p>
          <a:p>
            <a:r>
              <a:rPr lang="en-US" dirty="0" smtClean="0"/>
              <a:t>Access webservers via ELB </a:t>
            </a:r>
            <a:r>
              <a:rPr lang="en-US" dirty="0" smtClean="0"/>
              <a:t>endpoint.</a:t>
            </a:r>
          </a:p>
          <a:p>
            <a:endParaRPr lang="en-US" dirty="0" smtClean="0"/>
          </a:p>
          <a:p>
            <a:r>
              <a:rPr lang="en-US" dirty="0" smtClean="0"/>
              <a:t>Remove one webserver instance to monitor ELB </a:t>
            </a:r>
            <a:r>
              <a:rPr lang="en-US" dirty="0" smtClean="0"/>
              <a:t>status.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Placement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89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set of EC2 instances placed together in a single AZ to improve network </a:t>
            </a:r>
            <a:r>
              <a:rPr lang="en-US" dirty="0" smtClean="0"/>
              <a:t>performance.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Very low latency 10Gbps network </a:t>
            </a:r>
            <a:r>
              <a:rPr lang="en-US" dirty="0" smtClean="0"/>
              <a:t>access.</a:t>
            </a:r>
            <a:endParaRPr lang="en-US" dirty="0" smtClean="0"/>
          </a:p>
          <a:p>
            <a:pPr lvl="1"/>
            <a:r>
              <a:rPr lang="en-US" dirty="0" smtClean="0"/>
              <a:t>Only supports certain types of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Instances in a placement group should be similar </a:t>
            </a:r>
            <a:r>
              <a:rPr lang="en-US" dirty="0" smtClean="0"/>
              <a:t>type.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Need to d</a:t>
            </a:r>
            <a:r>
              <a:rPr lang="en-US" dirty="0" smtClean="0"/>
              <a:t>efine </a:t>
            </a:r>
            <a:r>
              <a:rPr lang="en-US" dirty="0" smtClean="0"/>
              <a:t>a placement group </a:t>
            </a:r>
            <a:r>
              <a:rPr lang="en-US" dirty="0" smtClean="0"/>
              <a:t>before launching </a:t>
            </a:r>
            <a:r>
              <a:rPr lang="en-US" dirty="0" smtClean="0"/>
              <a:t>instances into </a:t>
            </a:r>
            <a:r>
              <a:rPr lang="en-US" dirty="0" smtClean="0"/>
              <a:t>it.</a:t>
            </a:r>
            <a:endParaRPr lang="en-US" dirty="0" smtClean="0"/>
          </a:p>
          <a:p>
            <a:pPr lvl="1"/>
            <a:r>
              <a:rPr lang="en-US" dirty="0" smtClean="0"/>
              <a:t>Cannot move existing instances into </a:t>
            </a:r>
            <a:r>
              <a:rPr lang="en-US" dirty="0" smtClean="0"/>
              <a:t>group.</a:t>
            </a:r>
            <a:endParaRPr lang="en-US" dirty="0" smtClean="0"/>
          </a:p>
          <a:p>
            <a:pPr lvl="1"/>
            <a:r>
              <a:rPr lang="en-US" dirty="0" smtClean="0"/>
              <a:t>Cannot merge placement </a:t>
            </a:r>
            <a:r>
              <a:rPr lang="en-US" dirty="0" smtClean="0"/>
              <a:t>groups.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Use-cases: </a:t>
            </a:r>
            <a:r>
              <a:rPr lang="en-US" dirty="0" err="1" smtClean="0"/>
              <a:t>Sharded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 databases, </a:t>
            </a:r>
            <a:r>
              <a:rPr lang="en-US" dirty="0" err="1" smtClean="0"/>
              <a:t>Hadoop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25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File System (EFS)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file system that can be shared across multiple EC2 </a:t>
            </a:r>
            <a:r>
              <a:rPr lang="en-US" sz="2800" dirty="0" smtClean="0"/>
              <a:t>instances.</a:t>
            </a:r>
          </a:p>
          <a:p>
            <a:endParaRPr lang="en-US" sz="2800" dirty="0" smtClean="0"/>
          </a:p>
          <a:p>
            <a:r>
              <a:rPr lang="en-US" sz="2800" dirty="0" smtClean="0"/>
              <a:t>Where EFS fits in: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94" y="625497"/>
            <a:ext cx="1008606" cy="97470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15900"/>
              </p:ext>
            </p:extLst>
          </p:nvPr>
        </p:nvGraphicFramePr>
        <p:xfrm>
          <a:off x="898778" y="3863181"/>
          <a:ext cx="6951006" cy="264588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475503"/>
                <a:gridCol w="3475503"/>
              </a:tblGrid>
              <a:tr h="428269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storage</a:t>
                      </a:r>
                    </a:p>
                    <a:p>
                      <a:r>
                        <a:rPr lang="en-US" dirty="0" smtClean="0"/>
                        <a:t>Data presented as buckets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storage</a:t>
                      </a:r>
                      <a:r>
                        <a:rPr lang="en-US" baseline="0" dirty="0" smtClean="0"/>
                        <a:t> (like a SAN)</a:t>
                      </a:r>
                    </a:p>
                    <a:p>
                      <a:r>
                        <a:rPr lang="en-US" baseline="0" dirty="0" smtClean="0"/>
                        <a:t>Data presented as volumes</a:t>
                      </a:r>
                      <a:endParaRPr lang="en-US" dirty="0"/>
                    </a:p>
                  </a:txBody>
                  <a:tcPr/>
                </a:tc>
              </a:tr>
              <a:tr h="739205">
                <a:tc>
                  <a:txBody>
                    <a:bodyPr/>
                    <a:lstStyle/>
                    <a:p>
                      <a:r>
                        <a:rPr lang="en-US" dirty="0" smtClean="0"/>
                        <a:t>EFS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storage (like a NAS)</a:t>
                      </a:r>
                    </a:p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presented as file systems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6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fully </a:t>
            </a:r>
            <a:r>
              <a:rPr lang="en-US" dirty="0" smtClean="0"/>
              <a:t>managed file system for EC2 </a:t>
            </a:r>
            <a:r>
              <a:rPr lang="en-US" dirty="0" smtClean="0"/>
              <a:t>instances.</a:t>
            </a:r>
            <a:endParaRPr lang="en-US" dirty="0" smtClean="0"/>
          </a:p>
          <a:p>
            <a:pPr lvl="1"/>
            <a:r>
              <a:rPr lang="en-US" dirty="0" smtClean="0"/>
              <a:t>Shareable across thousands of instances</a:t>
            </a:r>
          </a:p>
          <a:p>
            <a:pPr lvl="1"/>
            <a:r>
              <a:rPr lang="en-US" dirty="0" smtClean="0"/>
              <a:t>Scalable to petabytes</a:t>
            </a:r>
          </a:p>
          <a:p>
            <a:pPr lvl="1"/>
            <a:r>
              <a:rPr lang="en-US" dirty="0" smtClean="0"/>
              <a:t>Works with standard operating system </a:t>
            </a:r>
            <a:r>
              <a:rPr lang="en-US" dirty="0" smtClean="0"/>
              <a:t>APIs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Network File System version 4 (NFSv4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Files redundantly stored across multiple </a:t>
            </a:r>
            <a:r>
              <a:rPr lang="en-US" dirty="0" smtClean="0"/>
              <a:t>AZs.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5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1722</Words>
  <Application>Microsoft Macintosh PowerPoint</Application>
  <PresentationFormat>On-screen Show (4:3)</PresentationFormat>
  <Paragraphs>318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Calibri</vt:lpstr>
      <vt:lpstr>Arial</vt:lpstr>
      <vt:lpstr>Office Theme</vt:lpstr>
      <vt:lpstr>DevOps &amp; Cloud Infrastructure SEIS 665 Week 5</vt:lpstr>
      <vt:lpstr>Agenda</vt:lpstr>
      <vt:lpstr>Elastic Load Balancing (ELB)</vt:lpstr>
      <vt:lpstr>ELB</vt:lpstr>
      <vt:lpstr>ELB</vt:lpstr>
      <vt:lpstr>ELB Hands-on</vt:lpstr>
      <vt:lpstr>EC2 Placement Groups</vt:lpstr>
      <vt:lpstr>Elastic File System (EFS)</vt:lpstr>
      <vt:lpstr>EFS</vt:lpstr>
      <vt:lpstr>EFS</vt:lpstr>
      <vt:lpstr>Virtual Private Cloud (VPC)</vt:lpstr>
      <vt:lpstr>VPC</vt:lpstr>
      <vt:lpstr>VPC</vt:lpstr>
      <vt:lpstr>VPC</vt:lpstr>
      <vt:lpstr>VPC IP addressing</vt:lpstr>
      <vt:lpstr>Elastic IP</vt:lpstr>
      <vt:lpstr>Internet Gateway</vt:lpstr>
      <vt:lpstr>NAT Gateway </vt:lpstr>
      <vt:lpstr>Virtual Private Gateway</vt:lpstr>
      <vt:lpstr>AWS Direct Connect</vt:lpstr>
      <vt:lpstr>Access Control Lists</vt:lpstr>
      <vt:lpstr>Access Control Lists</vt:lpstr>
      <vt:lpstr>VPC Tenancy</vt:lpstr>
      <vt:lpstr>VPC Peering</vt:lpstr>
      <vt:lpstr>Bastion Host</vt:lpstr>
      <vt:lpstr>Default VPC</vt:lpstr>
      <vt:lpstr>VPC Hands-on</vt:lpstr>
      <vt:lpstr>VPC Hands-on</vt:lpstr>
      <vt:lpstr>Relational Database Service (RDS)</vt:lpstr>
      <vt:lpstr>RDS</vt:lpstr>
      <vt:lpstr>RDS</vt:lpstr>
      <vt:lpstr>RDS</vt:lpstr>
      <vt:lpstr>RDS</vt:lpstr>
      <vt:lpstr>RDS Hands-on</vt:lpstr>
      <vt:lpstr>DynamoDB</vt:lpstr>
      <vt:lpstr>DynamoDB</vt:lpstr>
      <vt:lpstr>Redshift</vt:lpstr>
      <vt:lpstr>Directory Service</vt:lpstr>
      <vt:lpstr>Homework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Jason Baker</cp:lastModifiedBy>
  <cp:revision>71</cp:revision>
  <dcterms:created xsi:type="dcterms:W3CDTF">2016-04-05T19:42:34Z</dcterms:created>
  <dcterms:modified xsi:type="dcterms:W3CDTF">2016-10-10T02:09:30Z</dcterms:modified>
</cp:coreProperties>
</file>